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0" r:id="rId3"/>
    <p:sldId id="271" r:id="rId4"/>
    <p:sldId id="270" r:id="rId5"/>
    <p:sldId id="279" r:id="rId6"/>
    <p:sldId id="269" r:id="rId7"/>
    <p:sldId id="268" r:id="rId8"/>
    <p:sldId id="267" r:id="rId9"/>
    <p:sldId id="261" r:id="rId10"/>
    <p:sldId id="265" r:id="rId11"/>
    <p:sldId id="264" r:id="rId12"/>
    <p:sldId id="278" r:id="rId13"/>
    <p:sldId id="262" r:id="rId14"/>
    <p:sldId id="275" r:id="rId15"/>
    <p:sldId id="274" r:id="rId16"/>
    <p:sldId id="273" r:id="rId17"/>
    <p:sldId id="281" r:id="rId18"/>
    <p:sldId id="282" r:id="rId19"/>
    <p:sldId id="283" r:id="rId20"/>
    <p:sldId id="280" r:id="rId21"/>
    <p:sldId id="284" r:id="rId22"/>
    <p:sldId id="285" r:id="rId23"/>
    <p:sldId id="286" r:id="rId24"/>
    <p:sldId id="277" r:id="rId25"/>
    <p:sldId id="272" r:id="rId26"/>
    <p:sldId id="287" r:id="rId27"/>
    <p:sldId id="288" r:id="rId28"/>
    <p:sldId id="289" r:id="rId29"/>
    <p:sldId id="263" r:id="rId30"/>
    <p:sldId id="276" r:id="rId31"/>
    <p:sldId id="290" r:id="rId32"/>
    <p:sldId id="291" r:id="rId33"/>
    <p:sldId id="259" r:id="rId34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CE8C8D64-21F7-4284-8215-0DDD38C0500E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2A3B7586-8E69-4422-BEF8-587620ACE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28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B0A9849B-4A65-46BA-A5D2-3E805AA71E34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3C62B894-8FF5-4196-A028-054E84ECD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1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40F5F3-5C0B-4BCC-BFB9-3ED90D644A2E}" type="slidenum">
              <a:rPr lang="en-US"/>
              <a:pPr/>
              <a:t>33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24000"/>
            <a:ext cx="5313878" cy="25468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70866"/>
            <a:ext cx="77724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2578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283F-5A00-4E2D-9402-5775D99C11EF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CFF4-DDC8-4737-8FD5-3BBEE6698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49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283F-5A00-4E2D-9402-5775D99C11EF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CFF4-DDC8-4737-8FD5-3BBEE6698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16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283F-5A00-4E2D-9402-5775D99C11EF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CFF4-DDC8-4737-8FD5-3BBEE6698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6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2163763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283F-5A00-4E2D-9402-5775D99C11EF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CFF4-DDC8-4737-8FD5-3BBEE669863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943600"/>
            <a:ext cx="914634" cy="43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22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283F-5A00-4E2D-9402-5775D99C11EF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CFF4-DDC8-4737-8FD5-3BBEE669863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1484984" cy="220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32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283F-5A00-4E2D-9402-5775D99C11EF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CFF4-DDC8-4737-8FD5-3BBEE6698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3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283F-5A00-4E2D-9402-5775D99C11EF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CFF4-DDC8-4737-8FD5-3BBEE6698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31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283F-5A00-4E2D-9402-5775D99C11EF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CFF4-DDC8-4737-8FD5-3BBEE6698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15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283F-5A00-4E2D-9402-5775D99C11EF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CFF4-DDC8-4737-8FD5-3BBEE6698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2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283F-5A00-4E2D-9402-5775D99C11EF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CFF4-DDC8-4737-8FD5-3BBEE6698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9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283F-5A00-4E2D-9402-5775D99C11EF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CFF4-DDC8-4737-8FD5-3BBEE6698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6283F-5A00-4E2D-9402-5775D99C11EF}" type="datetimeFigureOut">
              <a:rPr lang="en-US" smtClean="0"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7CFF4-DDC8-4737-8FD5-3BBEE6698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7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ohs.ca/" TargetMode="External"/><Relationship Id="rId2" Type="http://schemas.openxmlformats.org/officeDocument/2006/relationships/hyperlink" Target="http://www.hc-sc.gc.ca/ewh-semt/occup-travail/whmis-simdut/index-eng/php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WHMIS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Occupational Health &amp; Safety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20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Compliance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WHMIS is the law.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dirty="0" smtClean="0"/>
              <a:t>Although every province has it’s own legislation, every workplace is required to comply.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Individuals or companies can be charged with an offense, and if convicted may be fined or jailed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51664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Education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86000"/>
            <a:ext cx="7467600" cy="281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</a:t>
            </a:r>
            <a:r>
              <a:rPr lang="en-US" sz="1800" b="1" u="sng" dirty="0" smtClean="0"/>
              <a:t>Training </a:t>
            </a:r>
            <a:r>
              <a:rPr lang="en-US" sz="1800" b="1" u="sng" dirty="0" smtClean="0"/>
              <a:t>Objectives</a:t>
            </a:r>
            <a:r>
              <a:rPr lang="en-US" sz="1800" b="1" u="sng" dirty="0" smtClean="0"/>
              <a:t>:</a:t>
            </a:r>
          </a:p>
          <a:p>
            <a:pPr marL="0" indent="0">
              <a:buNone/>
            </a:pPr>
            <a:endParaRPr lang="en-US" sz="2800" dirty="0"/>
          </a:p>
          <a:p>
            <a:pPr lvl="1">
              <a:buFont typeface="Wingdings" pitchFamily="2" charset="2"/>
              <a:buChar char="ü"/>
            </a:pPr>
            <a:r>
              <a:rPr lang="en-US" sz="2400" dirty="0" smtClean="0"/>
              <a:t>Understand hazardous workplace materials.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/>
              <a:t>Be able to identify controlled products.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/>
              <a:t>Read product labels.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/>
              <a:t>Locate MSDS (Material Safety Data Sheet).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8481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GHS: Globally Harmonized System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800" dirty="0" smtClean="0"/>
              <a:t>In June 2011, international </a:t>
            </a:r>
            <a:r>
              <a:rPr lang="en-US" sz="2800" dirty="0"/>
              <a:t>c</a:t>
            </a:r>
            <a:r>
              <a:rPr lang="en-US" sz="2800" dirty="0" smtClean="0"/>
              <a:t>lassification </a:t>
            </a:r>
          </a:p>
          <a:p>
            <a:pPr marL="0" indent="0" algn="ctr">
              <a:buNone/>
            </a:pPr>
            <a:r>
              <a:rPr lang="en-US" sz="2800" dirty="0" smtClean="0"/>
              <a:t>and labeling rules were developed by the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Global Harmonized System (GHS) </a:t>
            </a:r>
          </a:p>
          <a:p>
            <a:pPr marL="0" indent="0" algn="ctr">
              <a:buNone/>
            </a:pPr>
            <a:r>
              <a:rPr lang="en-US" sz="2800" dirty="0" smtClean="0"/>
              <a:t>in an effort to improve </a:t>
            </a:r>
          </a:p>
          <a:p>
            <a:pPr marL="0" indent="0" algn="ctr">
              <a:buNone/>
            </a:pPr>
            <a:r>
              <a:rPr lang="en-US" sz="2800" dirty="0" smtClean="0"/>
              <a:t>hazardous communication standards.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1248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Dangers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Without WHMIS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workplaces could be dangerous. 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400" dirty="0" smtClean="0"/>
              <a:t>For example, exposure to some products may cause 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health </a:t>
            </a:r>
            <a:r>
              <a:rPr lang="en-US" sz="2400" dirty="0" smtClean="0"/>
              <a:t>problems including nervous system, lung or 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kidney </a:t>
            </a:r>
            <a:r>
              <a:rPr lang="en-US" sz="2400" dirty="0" smtClean="0"/>
              <a:t>damage, cancer, skin damage, etc.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>Some products can cause explosions or fires.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478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3 Main Elements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910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LABELS</a:t>
            </a:r>
            <a:r>
              <a:rPr lang="en-US" b="1" dirty="0" smtClean="0"/>
              <a:t> </a:t>
            </a:r>
            <a:r>
              <a:rPr lang="en-US" sz="2400" dirty="0"/>
              <a:t> </a:t>
            </a:r>
            <a:r>
              <a:rPr lang="en-US" sz="2400" dirty="0" smtClean="0"/>
              <a:t>            </a:t>
            </a:r>
            <a:r>
              <a:rPr lang="en-US" sz="2000" dirty="0" smtClean="0"/>
              <a:t>To identify types of hazards and alert to dangers                   </a:t>
            </a:r>
          </a:p>
          <a:p>
            <a:pPr marL="0" indent="0">
              <a:buNone/>
            </a:pPr>
            <a:r>
              <a:rPr lang="en-US" sz="2000" dirty="0" smtClean="0"/>
              <a:t>                                                as a precaution.</a:t>
            </a:r>
          </a:p>
          <a:p>
            <a:pPr marL="514350" indent="-514350">
              <a:buAutoNum type="arabicPeriod" startAt="2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MSDS</a:t>
            </a:r>
            <a:r>
              <a:rPr lang="en-US" dirty="0" smtClean="0"/>
              <a:t> </a:t>
            </a:r>
            <a:r>
              <a:rPr lang="en-US" sz="2400" dirty="0" smtClean="0"/>
              <a:t>                 </a:t>
            </a:r>
            <a:r>
              <a:rPr lang="en-US" sz="2000" dirty="0" smtClean="0"/>
              <a:t>Provide detailed information on controlled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             hazards, protection and emergency care.</a:t>
            </a:r>
            <a:endParaRPr lang="en-US" sz="2800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3.  EDUCATION   </a:t>
            </a:r>
            <a:r>
              <a:rPr lang="en-US" sz="2000" dirty="0" smtClean="0"/>
              <a:t>Employers and employees require necessary  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              information about hazardous materials.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9886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Responsibility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WHMIS is EVERYONE’S responsibility.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Supplier/Manufacturer</a:t>
            </a:r>
          </a:p>
          <a:p>
            <a:pPr marL="0" indent="0" algn="ctr">
              <a:buNone/>
            </a:pPr>
            <a:r>
              <a:rPr lang="en-US" sz="2000" dirty="0" smtClean="0"/>
              <a:t>MSDS, Labels</a:t>
            </a:r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b="1" dirty="0" smtClean="0"/>
              <a:t>Employer</a:t>
            </a:r>
          </a:p>
          <a:p>
            <a:pPr marL="0" indent="0" algn="ctr">
              <a:buNone/>
            </a:pPr>
            <a:r>
              <a:rPr lang="en-US" sz="2000" dirty="0" smtClean="0"/>
              <a:t>Training, Safe Procedures</a:t>
            </a:r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b="1" dirty="0" smtClean="0"/>
              <a:t>Employee</a:t>
            </a:r>
          </a:p>
          <a:p>
            <a:pPr marL="0" indent="0" algn="ctr">
              <a:buNone/>
            </a:pPr>
            <a:r>
              <a:rPr lang="en-US" sz="2000" dirty="0" smtClean="0"/>
              <a:t>Informed, Proactive, Protected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07095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Controlled Products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</a:rPr>
              <a:t>Controlled products are regulated by WHMIS in 6 classes.</a:t>
            </a:r>
          </a:p>
          <a:p>
            <a:pPr marL="0" indent="0">
              <a:buNone/>
            </a:pP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 smtClean="0"/>
              <a:t>		</a:t>
            </a:r>
            <a:r>
              <a:rPr lang="en-US" sz="1600" b="1" dirty="0" smtClean="0"/>
              <a:t>CLASS A – COMPRESSED GAS</a:t>
            </a:r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sz="1600" b="1" dirty="0" smtClean="0"/>
              <a:t>		CLASS B – FLAMABLE AND COMBUSTIBLE MATERIAL</a:t>
            </a:r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sz="1600" b="1" dirty="0" smtClean="0"/>
              <a:t>		CLASS C – OXIDING MATERIAL</a:t>
            </a:r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sz="1600" b="1" dirty="0" smtClean="0"/>
              <a:t>		CLASS D – POISONOUS AND INFECTIOUS MATERIAL</a:t>
            </a:r>
          </a:p>
          <a:p>
            <a:pPr marL="0" indent="0">
              <a:buNone/>
            </a:pPr>
            <a:r>
              <a:rPr lang="en-US" sz="1600" dirty="0" smtClean="0"/>
              <a:t>		                   Division 1 – Materials causing immediate and serious effects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	                   Division 2 – Materials causing other toxic effects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	                   Division 3 – </a:t>
            </a:r>
            <a:r>
              <a:rPr lang="en-US" sz="1600" dirty="0" err="1" smtClean="0"/>
              <a:t>Biohazardous</a:t>
            </a:r>
            <a:r>
              <a:rPr lang="en-US" sz="1600" dirty="0" smtClean="0"/>
              <a:t> Infectious Materials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		</a:t>
            </a:r>
            <a:r>
              <a:rPr lang="en-US" sz="1600" b="1" dirty="0" smtClean="0"/>
              <a:t>CLASS E – CORROSIVE MATERIAL</a:t>
            </a:r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sz="1600" b="1" dirty="0" smtClean="0"/>
              <a:t>		CLASS F – DANGEROUSLY REACTIVE MATERIAL</a:t>
            </a:r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0000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38" name="Picture 14" descr="/i/whmis/Symbols&amp;Labels/SymbolA_sm.gif (1883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4688" y="976313"/>
            <a:ext cx="13144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229033"/>
              </p:ext>
            </p:extLst>
          </p:nvPr>
        </p:nvGraphicFramePr>
        <p:xfrm>
          <a:off x="928835" y="838200"/>
          <a:ext cx="7257143" cy="1358982"/>
        </p:xfrm>
        <a:graphic>
          <a:graphicData uri="http://schemas.openxmlformats.org/drawingml/2006/table">
            <a:tbl>
              <a:tblPr/>
              <a:tblGrid>
                <a:gridCol w="1524000"/>
                <a:gridCol w="5733143"/>
              </a:tblGrid>
              <a:tr h="135898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CLASS A: COMPRESSED GAS</a:t>
                      </a:r>
                      <a:endParaRPr lang="en-US" dirty="0"/>
                    </a:p>
                    <a:p>
                      <a:r>
                        <a:rPr lang="en-US" sz="1600" dirty="0"/>
                        <a:t>This class includes compressed gases, dissolved gases, and gases liquefied by compression or refrigeration.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41" name="Picture 17" descr="/i/whmis/Symbols&amp;Labels/SymbolA_sm.gif (1883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898002"/>
            <a:ext cx="13144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805885"/>
              </p:ext>
            </p:extLst>
          </p:nvPr>
        </p:nvGraphicFramePr>
        <p:xfrm>
          <a:off x="957901" y="2562225"/>
          <a:ext cx="7257143" cy="1524000"/>
        </p:xfrm>
        <a:graphic>
          <a:graphicData uri="http://schemas.openxmlformats.org/drawingml/2006/table">
            <a:tbl>
              <a:tblPr/>
              <a:tblGrid>
                <a:gridCol w="1524000"/>
                <a:gridCol w="5733143"/>
              </a:tblGrid>
              <a:tr h="15240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CLASS B: FLAMMABLE AND COMBUSTIBLE MATERIAL</a:t>
                      </a:r>
                      <a:endParaRPr lang="en-US" dirty="0"/>
                    </a:p>
                    <a:p>
                      <a:r>
                        <a:rPr lang="en-US" sz="1400" dirty="0"/>
                        <a:t>This class includes solids, liquids, and gases capable of catching fire in the presence of a spark or open flame under normal working conditions.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44" name="Picture 20" descr="/i/whmis/Symbols&amp;Labels/SYMBOLB_SM.GIF (1999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2667000"/>
            <a:ext cx="13144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310949"/>
              </p:ext>
            </p:extLst>
          </p:nvPr>
        </p:nvGraphicFramePr>
        <p:xfrm>
          <a:off x="947688" y="4314825"/>
          <a:ext cx="7257143" cy="1524000"/>
        </p:xfrm>
        <a:graphic>
          <a:graphicData uri="http://schemas.openxmlformats.org/drawingml/2006/table">
            <a:tbl>
              <a:tblPr/>
              <a:tblGrid>
                <a:gridCol w="1524000"/>
                <a:gridCol w="5733143"/>
              </a:tblGrid>
              <a:tr h="15240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CLASS C: OXIDIZING MATERIAL</a:t>
                      </a:r>
                      <a:endParaRPr lang="en-US" dirty="0"/>
                    </a:p>
                    <a:p>
                      <a:r>
                        <a:rPr lang="en-US" sz="1400" dirty="0"/>
                        <a:t>These materials increase the risk of fire if they come in contact with flammable or combustible materials.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45" name="Picture 21" descr="/i/whmis/Symbols&amp;Labels/SymbolC_sm.gif (1995 bytes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4419600"/>
            <a:ext cx="13144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970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401604"/>
              </p:ext>
            </p:extLst>
          </p:nvPr>
        </p:nvGraphicFramePr>
        <p:xfrm>
          <a:off x="942975" y="609600"/>
          <a:ext cx="7257143" cy="1524000"/>
        </p:xfrm>
        <a:graphic>
          <a:graphicData uri="http://schemas.openxmlformats.org/drawingml/2006/table">
            <a:tbl>
              <a:tblPr/>
              <a:tblGrid>
                <a:gridCol w="1524000"/>
                <a:gridCol w="5733143"/>
              </a:tblGrid>
              <a:tr h="15240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CLASS D: POISONOUS AND INFECTIOUS MATERIAL</a:t>
                      </a:r>
                      <a:br>
                        <a:rPr lang="en-US" b="1" dirty="0"/>
                      </a:br>
                      <a:r>
                        <a:rPr lang="en-US" sz="1600" b="1" u="sng" dirty="0"/>
                        <a:t>Division </a:t>
                      </a:r>
                      <a:r>
                        <a:rPr lang="en-US" sz="1600" b="1" u="sng" dirty="0" smtClean="0"/>
                        <a:t>1</a:t>
                      </a:r>
                      <a:r>
                        <a:rPr lang="en-US" sz="1600" b="1" u="sng" baseline="0" dirty="0" smtClean="0"/>
                        <a:t> -</a:t>
                      </a:r>
                      <a:r>
                        <a:rPr lang="en-US" sz="1600" b="1" u="sng" dirty="0" smtClean="0"/>
                        <a:t> </a:t>
                      </a:r>
                      <a:r>
                        <a:rPr lang="en-US" sz="1600" b="1" u="sng" dirty="0"/>
                        <a:t>Materials Causing Immediate and Serious Toxic Effects</a:t>
                      </a:r>
                      <a:endParaRPr lang="en-US" sz="1600" u="sng" dirty="0"/>
                    </a:p>
                    <a:p>
                      <a:r>
                        <a:rPr lang="en-US" sz="1600" dirty="0"/>
                        <a:t>These materials can cause death or immediate injury when a person is exposed to small amounts. Examples: sodium cyanide, hydrogen </a:t>
                      </a:r>
                      <a:r>
                        <a:rPr lang="en-US" sz="1600" dirty="0" err="1" smtClean="0"/>
                        <a:t>sulphide</a:t>
                      </a:r>
                      <a:r>
                        <a:rPr lang="en-US" sz="1600" dirty="0" smtClean="0"/>
                        <a:t>.</a:t>
                      </a:r>
                      <a:endParaRPr lang="en-US" sz="1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49" name="Picture 1" descr="/i/whmis/Symbols&amp;Labels/SymbolD1_sm.gif (2478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93" y="762000"/>
            <a:ext cx="13144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366500"/>
              </p:ext>
            </p:extLst>
          </p:nvPr>
        </p:nvGraphicFramePr>
        <p:xfrm>
          <a:off x="942975" y="2514600"/>
          <a:ext cx="7257143" cy="1524000"/>
        </p:xfrm>
        <a:graphic>
          <a:graphicData uri="http://schemas.openxmlformats.org/drawingml/2006/table">
            <a:tbl>
              <a:tblPr/>
              <a:tblGrid>
                <a:gridCol w="1524000"/>
                <a:gridCol w="5733143"/>
              </a:tblGrid>
              <a:tr h="15240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CLASS D: POISONOUS AND INFECTIOUS MATERIAL</a:t>
                      </a:r>
                      <a:br>
                        <a:rPr lang="en-US" b="1" dirty="0"/>
                      </a:br>
                      <a:r>
                        <a:rPr lang="en-US" sz="1600" b="1" u="sng" dirty="0"/>
                        <a:t>Division </a:t>
                      </a:r>
                      <a:r>
                        <a:rPr lang="en-US" sz="1600" b="1" u="sng" dirty="0" smtClean="0"/>
                        <a:t>2</a:t>
                      </a:r>
                      <a:r>
                        <a:rPr lang="en-US" sz="1600" b="1" u="sng" baseline="0" dirty="0" smtClean="0"/>
                        <a:t> - </a:t>
                      </a:r>
                      <a:r>
                        <a:rPr lang="en-US" sz="1600" b="1" u="sng" dirty="0" smtClean="0"/>
                        <a:t>Materials </a:t>
                      </a:r>
                      <a:r>
                        <a:rPr lang="en-US" sz="1600" b="1" u="sng" dirty="0"/>
                        <a:t>Causing Other Toxic EFFECTS</a:t>
                      </a:r>
                      <a:endParaRPr lang="en-US" sz="1600" u="sng" dirty="0"/>
                    </a:p>
                    <a:p>
                      <a:r>
                        <a:rPr lang="en-US" sz="1600" dirty="0"/>
                        <a:t>These materials can cause life-threatening and serious long-term health problems as well as less severe but immediate reactions in a person who is repeatedly exposed to small amounts.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/i/whmis/Symbols&amp;Labels/SymbolD2_sm.gif (1680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93" y="2667000"/>
            <a:ext cx="13144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809201"/>
              </p:ext>
            </p:extLst>
          </p:nvPr>
        </p:nvGraphicFramePr>
        <p:xfrm>
          <a:off x="996084" y="4572000"/>
          <a:ext cx="7257143" cy="1584960"/>
        </p:xfrm>
        <a:graphic>
          <a:graphicData uri="http://schemas.openxmlformats.org/drawingml/2006/table">
            <a:tbl>
              <a:tblPr/>
              <a:tblGrid>
                <a:gridCol w="1524000"/>
                <a:gridCol w="5733143"/>
              </a:tblGrid>
              <a:tr h="15240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CLASS D: POISONOUS AND INFECTIOUS MATERIAL</a:t>
                      </a:r>
                      <a:br>
                        <a:rPr lang="en-US" b="1" dirty="0"/>
                      </a:br>
                      <a:r>
                        <a:rPr lang="en-US" sz="1600" b="1" u="sng" dirty="0"/>
                        <a:t>Division </a:t>
                      </a:r>
                      <a:r>
                        <a:rPr lang="en-US" sz="1600" b="1" u="sng" dirty="0" smtClean="0"/>
                        <a:t>3</a:t>
                      </a:r>
                      <a:r>
                        <a:rPr lang="en-US" sz="1600" b="1" u="sng" baseline="0" dirty="0" smtClean="0"/>
                        <a:t> - </a:t>
                      </a:r>
                      <a:r>
                        <a:rPr lang="en-US" sz="1600" b="1" u="sng" dirty="0" err="1" smtClean="0"/>
                        <a:t>Biohazardous</a:t>
                      </a:r>
                      <a:r>
                        <a:rPr lang="en-US" sz="1600" b="1" u="sng" dirty="0" smtClean="0"/>
                        <a:t> </a:t>
                      </a:r>
                      <a:r>
                        <a:rPr lang="en-US" sz="1600" b="1" u="sng" dirty="0"/>
                        <a:t>Infectious MATERIAL</a:t>
                      </a:r>
                      <a:endParaRPr lang="en-US" sz="1600" u="sng" dirty="0"/>
                    </a:p>
                    <a:p>
                      <a:r>
                        <a:rPr lang="en-US" sz="1600" dirty="0"/>
                        <a:t>These materials contain harmful micro-organisms that have been classified into Risk Groups 2, 3, and 4 as determined by the World Health Organization (WHO) or the Medical Research Council of Canada.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1" name="Picture 3" descr="/i/whmis/Symbols&amp;Labels/SYMBOLD3_SM.GIF (2172 BYTES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84" y="4648200"/>
            <a:ext cx="13144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479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968472"/>
              </p:ext>
            </p:extLst>
          </p:nvPr>
        </p:nvGraphicFramePr>
        <p:xfrm>
          <a:off x="906030" y="1447800"/>
          <a:ext cx="7257143" cy="1524000"/>
        </p:xfrm>
        <a:graphic>
          <a:graphicData uri="http://schemas.openxmlformats.org/drawingml/2006/table">
            <a:tbl>
              <a:tblPr/>
              <a:tblGrid>
                <a:gridCol w="1524000"/>
                <a:gridCol w="5733143"/>
              </a:tblGrid>
              <a:tr h="15240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CLASS E: CORROSIVE MATERIAL</a:t>
                      </a:r>
                      <a:endParaRPr lang="en-US" dirty="0"/>
                    </a:p>
                    <a:p>
                      <a:r>
                        <a:rPr lang="en-US" sz="1600" dirty="0"/>
                        <a:t>This class includes caustic and acid materials that can destroy the skin or eat through metals. Examples: sodium hydroxide, hydrochloric acid, nitric acid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3" name="Picture 1" descr="/i/whmis/Symbols&amp;Labels/SymbolE_sm.gif (2532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600200"/>
            <a:ext cx="13144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632305"/>
              </p:ext>
            </p:extLst>
          </p:nvPr>
        </p:nvGraphicFramePr>
        <p:xfrm>
          <a:off x="942975" y="3505200"/>
          <a:ext cx="7257143" cy="1524000"/>
        </p:xfrm>
        <a:graphic>
          <a:graphicData uri="http://schemas.openxmlformats.org/drawingml/2006/table">
            <a:tbl>
              <a:tblPr/>
              <a:tblGrid>
                <a:gridCol w="1495425"/>
                <a:gridCol w="5761718"/>
              </a:tblGrid>
              <a:tr h="15240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CLASS F: DANGEROUSLY REACTIVE MATERIAL</a:t>
                      </a:r>
                      <a:endParaRPr lang="en-US" dirty="0"/>
                    </a:p>
                    <a:p>
                      <a:r>
                        <a:rPr lang="en-US" sz="1600" dirty="0"/>
                        <a:t>These products may self-react dangerously (for example, they may explode) upon standing or when exposed to physical shock or to increased pressure or temperature, or they emit toxic gases when exposed to water.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/i/whmis/Symbols&amp;Labels/SymbolF_sm.gif (2330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3505200"/>
            <a:ext cx="13144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048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INTRODUCTION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191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  </a:t>
            </a:r>
            <a:r>
              <a:rPr lang="en-US" sz="5400" b="1" dirty="0" smtClean="0"/>
              <a:t>W</a:t>
            </a:r>
            <a:r>
              <a:rPr lang="en-US" dirty="0" smtClean="0"/>
              <a:t>orkplace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  </a:t>
            </a:r>
            <a:r>
              <a:rPr lang="en-US" sz="5400" b="1" dirty="0" smtClean="0"/>
              <a:t>H</a:t>
            </a:r>
            <a:r>
              <a:rPr lang="en-US" dirty="0" smtClean="0"/>
              <a:t>azardous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  </a:t>
            </a:r>
            <a:r>
              <a:rPr lang="en-US" sz="5800" b="1" dirty="0" smtClean="0"/>
              <a:t>M</a:t>
            </a:r>
            <a:r>
              <a:rPr lang="en-US" dirty="0" smtClean="0"/>
              <a:t>aterials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  </a:t>
            </a:r>
            <a:r>
              <a:rPr lang="en-US" sz="5800" b="1" dirty="0" smtClean="0"/>
              <a:t>I</a:t>
            </a:r>
            <a:r>
              <a:rPr lang="en-US" dirty="0" smtClean="0"/>
              <a:t>nformation</a:t>
            </a:r>
          </a:p>
          <a:p>
            <a:pPr marL="0" indent="0">
              <a:buNone/>
            </a:pPr>
            <a:r>
              <a:rPr lang="en-US" dirty="0" smtClean="0"/>
              <a:t>			  </a:t>
            </a:r>
            <a:r>
              <a:rPr lang="en-US" sz="5800" b="1" dirty="0" smtClean="0"/>
              <a:t>S</a:t>
            </a:r>
            <a:r>
              <a:rPr lang="en-US" dirty="0" smtClean="0"/>
              <a:t>ystem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2" descr="data:image/jpeg;base64,/9j/4AAQSkZJRgABAQAAAQABAAD/2wBDAAkGBwgHBgkIBwgKCgkLDRYPDQwMDRsUFRAWIB0iIiAdHx8kKDQsJCYxJx8fLT0tMTU3Ojo6Iys/RD84QzQ5Ojf/2wBDAQoKCg0MDRoPDxo3JR8lNzc3Nzc3Nzc3Nzc3Nzc3Nzc3Nzc3Nzc3Nzc3Nzc3Nzc3Nzc3Nzc3Nzc3Nzc3Nzc3Nzf/wAARCACZAKkDASIAAhEBAxEB/8QAGwABAAIDAQEAAAAAAAAAAAAAAAYHAQMFAgT/xABCEAABAwMABgYGBwYGAwAAAAABAAIDBAURBhIhMUGBBxMiUWFxFCMyQpGhFlJUscHh8BUzYpTR0iQ1Q3KCkmNzsv/EABoBAAMAAwEAAAAAAAAAAAAAAAAEBQIDBgH/xAAxEQACAgECBAMHBAIDAAAAAAABAgADBBExBRIhMhNBcRQVIiRSYYGRobHRUfAjQsH/2gAMAwEAAhEDEQA/ALxRERCEREQhEREIRFhEIKiOm2lrLExtPRiOWvkGxrtojH1j/Tiu7f7pDZ7VUVs52Rty1udr3cGjzKqKx26p0s0jc6qL3Ne4y1UgO5vAD5AfHgqXD8VLOa63sX9/tEsu9l0rr7jMx6Y6RRTMqTcHubrbpIhqO8Nw+RVn6J6RU+kFv61gDKhnZmh4tPePA9633HR+grbKbXJEG07WBsYbsMeNxB3/ANVUttrKzQ/SQioadaF3VzsG6SPvHfswR8O9N6UcQrYVryuu33EW1txHHO2qmXiN6ytNNPHUQRzQuD43tBY4HIcDxW5QpVEIiInsIiIhCIiIQiIiEIiIhCIiIQiIiELyTvXpcbSm8MslnqKwkGQDViafeedw/XALJEZ2CruZizBVLHYSAdJ189MuDbXC4mKlOZcbnSEbByB+fgphoDYzZrIx0zMVVSBLL3tyNjeQ+eVANBrS6/aQuqKsl8dO4TzE+88klo5kE8lcrRgAFVuIuKKlw08up9ZPw1Nrte3ntM8FAek+wmopG3emZ62nGrNjjH38j8iVP1rnjZLG5kjQ5jgQWkbCFNx72otFi+UduqFqFDK/6Lb71kLrNUP7UQL4C4+0zi0eX3HwVh5HeqPu9FU6JaTAUxcBC8S0z3e+zuPzaVcVmuMN1t8FbTHMcrcjO8HcQfEHI5J/ilChhfX2v/MVwbSVNT7rPvREUqPwiIiEIiIhCIiIQiIiEIiIhCIhRCeScKoeka9G53n0GnJdBSO1QGn25CNp5ez8VYGmd8bZLLJM0/4iX1UA/iIO3kASq/6N7J+0rx6dM0vp6Jwdl3vS72+eN/wVjhlYpRsuzZdvWTc1zYwoXz3lg6F2YWWyQwSAekvHWTn+M8OW7ku8BhYbsXpSrLDYxdtzH0QIoUeULBWVhYTORTpBsJvFnMsEetVUmZI8Da9uNrOf3gKKdGF+9ErTap3+pqTrQk7mv7vIj5hWqRsVNaeWV9jvoqqUFlPUP66Et/05BgkZ89o/JWeHOuRW2JZ59R6yblqanGQn5lzDcsriaI3pl7s0NSS3rx2J2j3XjfyO/mu3lSLEatirbiUEYOoYQiIsZlCIiIQiIiEIiIhCIiIQsO3IVF9Pb4bPZHineRV1B6qLB2t73ch88LZVW1tgRdzMLHFalm8pX+nN4ffb/wBRTeshgf1NO1vvvJwTzOxWloxZo7JZ4KNhy9o1pHfWedp/Xgq+6LrH6TcHXOaMdRS5ZEMbDJ3g+A+/wVrgbFT4naqBcWvZd/WI4KFib33O3pCyiKRKMIsFMohMncuJpZZGXyzTUpa0zAa8LjweBs5HcfAldpCNm5ZVuyMGU9RMXUOpU7GUzoPeJLDfnU1XmOCd3Uztc7928HYTzyOfgrla4OAI3FVZ0oWH0WrbdYGepqDq1GBsa/geY+Y8VKOju/G8Wnqah5NXSAMkLiO2ODvw5KvxBBkVLmJ59D6yfiMarDjt+JLUWFlRpShEREIRERCEREQhEREJ5e4NaSdgG89ypPSi4TaUaSf4FpkaT1FKzOwjPtcztz3YU86Sb3+zbT6JA8tqawFgIPss94/hzXC6LbGJZZLzMOyzMUDSNhPvO5bvirOAoxqWy332HrJmWTdaKF9TJ9YrbFaLXBQwjsxNwTjGs47SeZyV0VgLI3KOzFiSdzKSgAaCEWCvmFW3011M7Y4MDx/EMkfrzWBYDeZAEzbUTMghfJI7VawZJPAKJ1ek9U6U+isbHGDs1hkldPS6RzLY1o9+QAnw3/goYBjconE8yyuwVodJUwMVLELuNZNrHfBcHGCZoZOBnAOxw8F21XFskdHcaVzDg9c0fE4PyKsZu4JvhmU99Z59xF86habPh2M+K72+G6UE9FUtBjmZqnZ7J4EeI38lTlqq6nRLSgio1tWGQxTtA2SR/WA+Dh8FeBVf9KNiEtK28wN9ZCAyfA3szsPIn4HwXTcMvUOaLO1+n5kPOqPKLU3WTynmZPEyWJwfG9oc1w3EHaCtqr7owvzqildaKh4MsHahJO0x8RyPyKsAbklk0NRaa28ozRaLaw4mURFom6EREQhEREIO5appGxRufIQ1rQSSeAW07lA+lC+CmtzbVC89dV7ZMH2Yxvz5nZ8VuxqGvtWtfOarrRVWXPlITdaqo0s0nxBvmf1UAO5sYJwfhlx/JXNa6GG3UUFJTtxHCwNb/XzUF6LbJ1UMt5qIyHSerp8jcwbzzOzyCm8F1opnljamMPBILXHByPNOcWyaw60KdFXp+YtgUsVNrDUmfemV51xwwuJU36KK7x0g/d51ZH8A47vhx81IsuSsAsZRStnOiidwqM6TTPornQVcecgODvEZGz5lSUHKjmmbM0sD/qyEfJLcQ1GOxG40P7zdhgG4A7GffcoGXe0nqXe20Pjd47/yUHkjfE9zJWua8HaHDaCpHolX4LqGR3e6PO7xC+rSCs9DnjMtBDPG4dmR/A925TslK8qlcgnQjfzjtD2Y9pp01nI0at0lTWsqHAiGI62eBdwH4qbhRFulMjAGto2Bo3APWfpZN9kZ/wB1sw8rDxq+UN+xmORj5N78xX9xJctVRFHNE+OVocx7S1zTxBUW+lk32Rn/AHW+i0lnqqyGnFKwdY4DIedicXieMzABuvoYs2DeqkkdPUStLnS1OiGk49HJJgd1sBJ9uMk7Dyy0q5bVXwXKggq6Z2Y5WBw8O8eYUe6QrD+1bR6RTszWUnbZje5vvN/HzCjHRfffR6p1pnf6qc68BJ2B/EcwM8j3rqrx7biC4d6dD9x/n/fvIFXyuQaz2ttLUCysA5WVElSEREQhEWCiE0VtTFSUs1RM8MiiY573HgANqpUmp0x0qOC5pqn7P/DEP6D5lS3pTvhjiitFO4B0o6yfbuaD2RzP3eK+nousno1vddZ2euqhiLPux/mdvlhWsTTExGyT3N0El3n2i8UjYbyZ0dNDSUkVNTs1YomBjGjgAMKFaQ03o12mbjsyYkbs353/ADyp7wUX0ygyKeoaNxLHH5hcnxavxKCx3HWdDw5glwUbHpI7DVVEGyGaRgHBrjhazkk7cklYRcuXYjTWdAFUdQJONHLgK2haHuHXRdl3j3Fa9Lmh1oLvqyNP4fiozZq79n17JSfVO7Mnl38lLL+OusdSRuDA4Y44IP4Loqb/AGnDZTuARId1XgZSkbEyEQSvgmZLEcPYcgqbTshvdoGpjLhrNz7rgoMu/opX9TO6kkPZlyW/7vzU3ht6qxqftb+Y9nUkqLU3WcF7HRvcx7S1zTgg8CsKQaV2/qp21jB2ZDh4HB3fzwo+lMmk0WlD5Rmi4XVhhC7WidP11yMxGRCwkeZ2fdlcVS/Q6DUo5ZiMGV+zyH55W/h1fiZK/brNOdZyUH7zvOaCMYVM6cWZ9hv3X0bXMp5nddTuaNkbwclo8jgq6VwtL7I2+2eWmwOub24XHg8DZ8d3Nd5w/K9nuBPaehnJ5lHi1nTcbTZoreo75aIatpAkxqysHuvG8fiPArsZCpvQG9usl89FqiWU9S7qpGuOBG8HAJ+48u5XG05AK8z8X2a4gdp6j0hiX+NWCdxPSIiSjUL47rWxW6hnrKh2IoWF7u/YNw8V9ZIwqy6U74JZGWeCTDYyJanHfjLW/j8Ezh45yLhWPz6TRkXCmstI5bKap0t0p9eD6+TrJyPcjHD4YA81dkETIYmRxtDWMaGtaNwAUR6NbGbdaPTZ24qKzD8He1nuj555qZpnieSLbeRO1egmnBpKV87bt1mqokMUL3tYXloyGN3uUBudyqLjOXTHVa3Y2Mbm/mrCIyuBfbE2qDqilaBPvc3g/wDNc1xKi22v/jO24/zLWDbXW/xj8yHojgWktIIIOCCMYRctOhB1EKXaMVjayifRz9oxDGD7zD+sfBRFfRb6p1FWR1DM9n2gPeHEJvCyPAtBOx39Itl0eLXoNxtPdzonUNY+E51faYe9p3f05L5WucxzXsdhzTkEcCphpBSMuFubVU+HPjbrt/ibxCh3AYzzWWbj+Bb02PUTHEu8WvruOhk6ppIr3aPWAdsFrgPdcP1lQmogfTTyQy+3G7VcunozXeiV4heT1M+G7dwdwP68F9+llBlra6Nu7sy47uB/XgnL/m8UWjuXeK0/LZBrPadpGd235d6sO0QejW+mi4tjGt5neoNa4PSbjTw7e1IM+Q2n7lYrdy28Fr7rD6TDij9VT8zKweKysK9JMqfpNsXodcLpA3ENUdWYD3ZMbD4ZA+I8VLtAL6bxZmxzv1qul7EuTtd9V3MfMFd29W6G62yooqgdiZurkDa08CPIqnbLW1OiekzhUbBG/qalvewkbR8nBW6fncQ1HvTb7iS7PlcjxB2tvLwRa4pGysa9hDmuAII3EL3kKJKk599ucVotVRWz7REzIb9Z24DmcKodGrdNpRpLr1h1wXdfVOG4jPs893lnuUg6Wq+U1VFbwcQhhmcM7zkgfDapD0b2yCh0fiqA6N89X6yR44D3W8h88q3T8ngm3/s/QfYf7/5JdvzGSK/JZK42hrQGjA4Be15BaOIWdYd4USU+kysEJrDvCxrDvCIazi36ytrWGan1W1DRvPvjuP8AVQ2WN8Mjo5GFj2nDmuG0Ky8t4kLl3m0R3GIuZqtnHsv7/A+CkZ/DhbrZX3fzKOHmmv4G2/iQZFsqKeWmmfDOwte04OePiPBa1zZUqdDvLoYMNRJRolXazHUEpGztR+XELlaQUBoa92q3EUvaYe7vC+CnmfTTxzxHD4zkKZV0Ed6tDXwga5brxk7w7uP3KvT85jGs9y7ekmW/LZHOO1t5Cckd4I+SnFnqmXS2GOoGs4NMcre/x5qDkap1SMEbCCujYq/0CuaXOxFJ2ZPwKW4fkeDbytsehjGbT4tfMNx1E6tgtj6W9VIkGRCzsOPvB277lKRwXloaRkYOeKzrAHeF0uPQtCcq+sg3Wta3M09Isaw7wmsO8JiatYcq76UbEZImXimaNaMalQBvLeDuWTyPgrDLh3hfPXMp56SaGqczqZI3MfrEAapGCmMW9qLRYs031C2sqZDOi69mponWmc+spQDEe+M52cjs8iFOtneqT0Rldb9M6SOnkyz0h0BcD7bDkb/geSujPkm+K0CvI5l2YazRgWc9WjeXSRvTXRP6QxQy08rYqyDIa54y17T7p58fPvVfS6JaT0Re2OkmcwHJNPMMHlkH5K6VrG8+a143E7sdRWACPvM7sKu1+bYymY9HNK5trKKu2bO3MG/e4L39FtLvsdX/ADTP71co9v8A4rYmTxy7XsX9D/c0+7U+oylvotpd9jq/5pn96fRbS77HV/zTP71dK8yeyvPfl30L+h/ue+7a/qMrDRLRi+x36Ca8Q1MVNCDJ252uDnDcNjj355KypZY6eFz5XBrGjJJ4Ben7m+a+G+f5ef8A2N+9Ts3Le8+IwA0HltHMfHWr4AddZErvXOudZ1jGO1G5DABk48VojoayT2KWY/8AAqa2/wBgf7AvtG9c2nDRefEd+pln241jkVdpCodHblLjMTYwce0/cpJYaCqt8L4qh8bmk5aGk5Heum3fyXsKhj8Oqx25l11idubZevK20jl50dfV1JqKR7Glw7THDGT3qP1dsrKRxEsDiB7zAXBWE7evD/aPktGVw2l9XHQzbRnW1jlPUTl6N15rKIMkOZ4ey8cT3FfBp7a6y52UNtrXvqopWuY1j9UuG47SQNxzyXUh/wAwl/2D710SqODa1Sq+5WJZCrZqNgZTH0W0u+x1f80z+9Potpd9jq/5pn96uhZ4K378u+hf0P8Acm+7a/qMpKXR3SqLGvR15z9SUP8A/lxWWaKaUVbQ2SgqDG4j99O0AeYLs/JXQ7j5JxdyQeOXaa8i/of7h7trJ7jIPoboNJa6tlfdHxPnjHqoozkMOMEk8Tt3cFO9UdwRm93mvSm5GRZe/O56xyqlKl5VE//Z"/>
          <p:cNvSpPr>
            <a:spLocks noChangeAspect="1" noChangeArrowheads="1"/>
          </p:cNvSpPr>
          <p:nvPr/>
        </p:nvSpPr>
        <p:spPr bwMode="auto">
          <a:xfrm>
            <a:off x="63500" y="-639763"/>
            <a:ext cx="14859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499" y="2362200"/>
            <a:ext cx="3109244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87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Healthcare Controlled Products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	</a:t>
            </a:r>
          </a:p>
          <a:p>
            <a:pPr marL="0" indent="0">
              <a:buNone/>
            </a:pPr>
            <a:r>
              <a:rPr lang="en-US" sz="2000" b="1" dirty="0" smtClean="0"/>
              <a:t>	</a:t>
            </a:r>
            <a:r>
              <a:rPr lang="en-US" sz="2000" b="1" dirty="0" smtClean="0"/>
              <a:t>	Common </a:t>
            </a:r>
            <a:r>
              <a:rPr lang="en-US" sz="2000" b="1" dirty="0"/>
              <a:t>in </a:t>
            </a:r>
            <a:r>
              <a:rPr lang="en-US" sz="2000" b="1" dirty="0" smtClean="0"/>
              <a:t>healthcare:</a:t>
            </a:r>
          </a:p>
          <a:p>
            <a:pPr marL="0" indent="0">
              <a:buNone/>
            </a:pPr>
            <a:endParaRPr lang="en-US" sz="2000" dirty="0"/>
          </a:p>
          <a:p>
            <a:pPr lvl="4">
              <a:buFontTx/>
              <a:buChar char="-"/>
            </a:pPr>
            <a:r>
              <a:rPr lang="en-US" sz="1600" dirty="0" smtClean="0"/>
              <a:t>Formaldehyde (sample tubes)</a:t>
            </a:r>
            <a:endParaRPr lang="en-US" sz="1600" dirty="0"/>
          </a:p>
          <a:p>
            <a:pPr lvl="4">
              <a:buFontTx/>
              <a:buChar char="-"/>
            </a:pPr>
            <a:r>
              <a:rPr lang="en-US" sz="1600" dirty="0"/>
              <a:t>Oxygen Cylinders</a:t>
            </a:r>
          </a:p>
          <a:p>
            <a:pPr lvl="4">
              <a:buFontTx/>
              <a:buChar char="-"/>
            </a:pPr>
            <a:r>
              <a:rPr lang="en-US" sz="1600" dirty="0" err="1" smtClean="0"/>
              <a:t>Metricide</a:t>
            </a:r>
            <a:r>
              <a:rPr lang="en-US" sz="1600" dirty="0" smtClean="0"/>
              <a:t> (disinfectant)</a:t>
            </a:r>
          </a:p>
          <a:p>
            <a:pPr lvl="4">
              <a:buFontTx/>
              <a:buChar char="-"/>
            </a:pPr>
            <a:r>
              <a:rPr lang="en-US" sz="1600" dirty="0" err="1" smtClean="0"/>
              <a:t>Chlorhexidine</a:t>
            </a:r>
            <a:r>
              <a:rPr lang="en-US" sz="1600" dirty="0" smtClean="0"/>
              <a:t> (wipes)</a:t>
            </a:r>
            <a:endParaRPr lang="en-US" sz="1600" dirty="0"/>
          </a:p>
          <a:p>
            <a:pPr lvl="4">
              <a:buFontTx/>
              <a:buChar char="-"/>
            </a:pPr>
            <a:r>
              <a:rPr lang="en-US" sz="1600" dirty="0"/>
              <a:t>N20 </a:t>
            </a:r>
            <a:r>
              <a:rPr lang="en-US" sz="1600" dirty="0" err="1" smtClean="0"/>
              <a:t>Anaesthic</a:t>
            </a:r>
            <a:r>
              <a:rPr lang="en-US" sz="1600" dirty="0" smtClean="0"/>
              <a:t> </a:t>
            </a:r>
            <a:r>
              <a:rPr lang="en-US" sz="1600" dirty="0"/>
              <a:t>Gas</a:t>
            </a:r>
          </a:p>
          <a:p>
            <a:pPr lvl="4">
              <a:buFontTx/>
              <a:buChar char="-"/>
            </a:pPr>
            <a:r>
              <a:rPr lang="en-US" sz="1600" dirty="0"/>
              <a:t>Sodium </a:t>
            </a:r>
            <a:r>
              <a:rPr lang="en-US" sz="1600" dirty="0" err="1"/>
              <a:t>Hypochorite</a:t>
            </a:r>
            <a:r>
              <a:rPr lang="en-US" sz="1600" dirty="0"/>
              <a:t> (bleach</a:t>
            </a:r>
            <a:r>
              <a:rPr lang="en-US" sz="1600" dirty="0" smtClean="0"/>
              <a:t>)</a:t>
            </a:r>
          </a:p>
          <a:p>
            <a:pPr lvl="4">
              <a:buFontTx/>
              <a:buChar char="-"/>
            </a:pPr>
            <a:r>
              <a:rPr lang="en-US" sz="1600" dirty="0" smtClean="0"/>
              <a:t>Liquid Nitrogen</a:t>
            </a:r>
          </a:p>
          <a:p>
            <a:pPr lvl="4">
              <a:buFontTx/>
              <a:buChar char="-"/>
            </a:pPr>
            <a:r>
              <a:rPr lang="en-US" sz="1600" dirty="0" smtClean="0"/>
              <a:t>Aerosols</a:t>
            </a:r>
          </a:p>
          <a:p>
            <a:pPr lvl="4">
              <a:buFontTx/>
              <a:buChar char="-"/>
            </a:pPr>
            <a:r>
              <a:rPr lang="en-US" sz="1600" dirty="0" smtClean="0"/>
              <a:t>Acetone</a:t>
            </a:r>
            <a:endParaRPr lang="en-US" sz="1600" dirty="0"/>
          </a:p>
          <a:p>
            <a:pPr lvl="4">
              <a:buFontTx/>
              <a:buChar char="-"/>
            </a:pPr>
            <a:r>
              <a:rPr lang="en-US" sz="1600" dirty="0" smtClean="0"/>
              <a:t>Others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014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Labels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WHMIS enforces informative container labels.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dirty="0" smtClean="0"/>
              <a:t>The purpose of a label is to identify </a:t>
            </a:r>
          </a:p>
          <a:p>
            <a:pPr marL="0" indent="0" algn="ctr">
              <a:buNone/>
            </a:pPr>
            <a:r>
              <a:rPr lang="en-US" sz="2800" dirty="0" smtClean="0"/>
              <a:t>if it is a controlled product, nature of risk 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(</a:t>
            </a:r>
            <a:r>
              <a:rPr lang="en-US" sz="2800" dirty="0" err="1" smtClean="0"/>
              <a:t>ie</a:t>
            </a:r>
            <a:r>
              <a:rPr lang="en-US" sz="2800" dirty="0" smtClean="0"/>
              <a:t>. flammable</a:t>
            </a:r>
            <a:r>
              <a:rPr lang="en-US" sz="2800" dirty="0" smtClean="0"/>
              <a:t>), and safe handling information.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3310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Supplier Labels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073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SUPPLIER LABELS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Product Identifier </a:t>
            </a:r>
            <a:r>
              <a:rPr lang="en-US" sz="1600" dirty="0" smtClean="0"/>
              <a:t>(material by chemical, brand or trade name)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Hazard Symbols </a:t>
            </a:r>
            <a:r>
              <a:rPr lang="en-US" sz="1600" dirty="0" smtClean="0"/>
              <a:t>(represents classes and divisions under WHMIS)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Risk Phrases </a:t>
            </a:r>
            <a:r>
              <a:rPr lang="en-US" sz="1600" dirty="0" smtClean="0"/>
              <a:t>(explained risks </a:t>
            </a:r>
            <a:r>
              <a:rPr lang="en-US" sz="1600" dirty="0" err="1" smtClean="0"/>
              <a:t>eg</a:t>
            </a:r>
            <a:r>
              <a:rPr lang="en-US" sz="1600" dirty="0" smtClean="0"/>
              <a:t>. harmful </a:t>
            </a:r>
            <a:r>
              <a:rPr lang="en-US" sz="1600" dirty="0" err="1" smtClean="0"/>
              <a:t>vapour</a:t>
            </a:r>
            <a:r>
              <a:rPr lang="en-US" sz="1600" dirty="0" smtClean="0"/>
              <a:t>)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Precautionary Measures </a:t>
            </a:r>
            <a:r>
              <a:rPr lang="en-US" sz="1600" dirty="0" smtClean="0"/>
              <a:t>(storing </a:t>
            </a:r>
            <a:r>
              <a:rPr lang="en-US" sz="1600" dirty="0" err="1" smtClean="0"/>
              <a:t>eg</a:t>
            </a:r>
            <a:r>
              <a:rPr lang="en-US" sz="1600" dirty="0" smtClean="0"/>
              <a:t>. keep away from heat)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First-Aid Measures </a:t>
            </a:r>
            <a:r>
              <a:rPr lang="en-US" sz="1600" dirty="0" smtClean="0"/>
              <a:t>(immediate action </a:t>
            </a:r>
            <a:r>
              <a:rPr lang="en-US" sz="1600" dirty="0" err="1" smtClean="0"/>
              <a:t>eg</a:t>
            </a:r>
            <a:r>
              <a:rPr lang="en-US" sz="1600" dirty="0" smtClean="0"/>
              <a:t>. do not induce vomiting)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Supplier Info </a:t>
            </a:r>
            <a:r>
              <a:rPr lang="en-US" sz="1600" dirty="0" smtClean="0"/>
              <a:t>(contact address, emergency phone #)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Reference to MSDS </a:t>
            </a:r>
            <a:r>
              <a:rPr lang="en-US" sz="1600" dirty="0" smtClean="0"/>
              <a:t>(availability of the Material Data Sheet)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*Supplier labels have a distinctive hatched border.  </a:t>
            </a:r>
          </a:p>
          <a:p>
            <a:pPr marL="0" indent="0">
              <a:buNone/>
            </a:pPr>
            <a:r>
              <a:rPr lang="en-US" sz="1600" dirty="0"/>
              <a:t>*</a:t>
            </a:r>
            <a:r>
              <a:rPr lang="en-US" sz="1600" dirty="0" smtClean="0"/>
              <a:t>If the label is missing, contact your manager or supervisor immediately.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63789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Workplace &amp; Laboratory Labels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WORKPLACE LABELS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000" dirty="0" smtClean="0"/>
              <a:t>Product Identifier </a:t>
            </a:r>
            <a:r>
              <a:rPr lang="en-US" sz="1600" dirty="0" smtClean="0"/>
              <a:t>(material by chemical, brand or trade name)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Precautionary Measures </a:t>
            </a:r>
            <a:r>
              <a:rPr lang="en-US" sz="1600" dirty="0" smtClean="0"/>
              <a:t>(essential handling or use precautions)</a:t>
            </a:r>
            <a:endParaRPr lang="en-US" sz="2000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 smtClean="0"/>
              <a:t>Reference to MSDS </a:t>
            </a:r>
            <a:r>
              <a:rPr lang="en-US" sz="1600" dirty="0" smtClean="0"/>
              <a:t>(</a:t>
            </a:r>
            <a:r>
              <a:rPr lang="en-US" sz="1600" dirty="0"/>
              <a:t>availability of the Material Data Sheet</a:t>
            </a:r>
            <a:r>
              <a:rPr lang="en-US" sz="1600" dirty="0" smtClean="0"/>
              <a:t>)</a:t>
            </a:r>
          </a:p>
          <a:p>
            <a:pPr marL="514350" indent="-514350">
              <a:buAutoNum type="arabicPeriod"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* Workplace labels do not require a hatched border or other symbols.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LABORATORY LABELS</a:t>
            </a:r>
          </a:p>
          <a:p>
            <a:pPr marL="0" indent="0">
              <a:buNone/>
            </a:pPr>
            <a:r>
              <a:rPr lang="en-US" sz="1600" dirty="0" smtClean="0"/>
              <a:t>For lab workplaces, job specific applications of WHMIS guidelines are available.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* A controlled product intended for Lab use only, does not need a supplier label if it </a:t>
            </a:r>
          </a:p>
          <a:p>
            <a:pPr marL="0" indent="0">
              <a:buNone/>
            </a:pPr>
            <a:r>
              <a:rPr lang="en-US" sz="1600" dirty="0" smtClean="0"/>
              <a:t>   comes from a lab supply house or weighs less than 10 kilograms.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39167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Healthcare Occupations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How does WHMIS affect healthcare occupations?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600" dirty="0" smtClean="0"/>
              <a:t>Clinical Staff </a:t>
            </a:r>
          </a:p>
          <a:p>
            <a:pPr marL="0" indent="0" algn="ctr">
              <a:buNone/>
            </a:pPr>
            <a:r>
              <a:rPr lang="en-US" sz="2600" dirty="0" smtClean="0"/>
              <a:t>(including all IHPs and Support Staff)</a:t>
            </a:r>
          </a:p>
          <a:p>
            <a:pPr marL="0" indent="0" algn="ctr">
              <a:buNone/>
            </a:pPr>
            <a:r>
              <a:rPr lang="en-US" sz="2600" dirty="0" smtClean="0"/>
              <a:t>Doctors</a:t>
            </a:r>
          </a:p>
          <a:p>
            <a:pPr marL="0" indent="0" algn="ctr">
              <a:buNone/>
            </a:pPr>
            <a:r>
              <a:rPr lang="en-US" sz="2600" dirty="0" smtClean="0"/>
              <a:t>Laboratory</a:t>
            </a:r>
          </a:p>
          <a:p>
            <a:pPr marL="0" indent="0" algn="ctr">
              <a:buNone/>
            </a:pPr>
            <a:r>
              <a:rPr lang="en-US" sz="2600" dirty="0" smtClean="0"/>
              <a:t>Janitorial</a:t>
            </a:r>
          </a:p>
          <a:p>
            <a:pPr marL="0" indent="0" algn="ctr">
              <a:buNone/>
            </a:pPr>
            <a:r>
              <a:rPr lang="en-US" sz="2600" dirty="0" smtClean="0"/>
              <a:t>Maintenance</a:t>
            </a:r>
          </a:p>
          <a:p>
            <a:pPr marL="0" indent="0" algn="ctr">
              <a:buNone/>
            </a:pPr>
            <a:r>
              <a:rPr lang="en-US" sz="2600" dirty="0" smtClean="0"/>
              <a:t>Administration</a:t>
            </a:r>
          </a:p>
          <a:p>
            <a:pPr marL="0" indent="0" algn="ctr">
              <a:buNone/>
            </a:pPr>
            <a:endParaRPr lang="en-US" sz="2600" dirty="0"/>
          </a:p>
          <a:p>
            <a:pPr marL="0" indent="0" algn="ctr">
              <a:buNone/>
            </a:pPr>
            <a:r>
              <a:rPr lang="en-US" sz="1000" dirty="0" smtClean="0"/>
              <a:t>IHP: Interdisciplinary </a:t>
            </a:r>
            <a:r>
              <a:rPr lang="en-US" sz="1000" dirty="0" smtClean="0"/>
              <a:t>Health Professional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23707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Protection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Personal protective equipment </a:t>
            </a:r>
          </a:p>
          <a:p>
            <a:pPr marL="0" indent="0" algn="ctr">
              <a:buNone/>
            </a:pPr>
            <a:r>
              <a:rPr lang="en-US" dirty="0" smtClean="0"/>
              <a:t>are not just suggestions. </a:t>
            </a:r>
          </a:p>
          <a:p>
            <a:pPr marL="0" indent="0" algn="ctr">
              <a:buNone/>
            </a:pP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Wear it!  Use it!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299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afetyoffice.uwaterloo.ca/hse/chemicals/whmis/images/ppe_dust_mas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67425" y="6858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2446774"/>
              </p:ext>
            </p:extLst>
          </p:nvPr>
        </p:nvGraphicFramePr>
        <p:xfrm>
          <a:off x="762000" y="415290"/>
          <a:ext cx="7094947" cy="312420"/>
        </p:xfrm>
        <a:graphic>
          <a:graphicData uri="http://schemas.openxmlformats.org/drawingml/2006/table">
            <a:tbl>
              <a:tblPr/>
              <a:tblGrid>
                <a:gridCol w="1316736"/>
                <a:gridCol w="5778211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Dust mask required </a:t>
                      </a:r>
                      <a:r>
                        <a:rPr lang="en-US" b="1" dirty="0" smtClean="0"/>
                        <a:t> </a:t>
                      </a:r>
                      <a:r>
                        <a:rPr lang="en-US" sz="1400" dirty="0" smtClean="0"/>
                        <a:t>A </a:t>
                      </a:r>
                      <a:r>
                        <a:rPr lang="en-US" sz="1400" dirty="0"/>
                        <a:t>NIOSH approved N95 dust mask must be used.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108" name="Picture 12" descr="http://www.safetyoffice.uwaterloo.ca/hse/chemicals/whmis/images/ppe_dust_mas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333" y="3048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http://www.safetyoffice.uwaterloo.ca/hse/chemicals/whmis/images/ppe_ap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303" y="949868"/>
            <a:ext cx="565723" cy="56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92014" y="949868"/>
            <a:ext cx="609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Air Purifying Respirator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1400" dirty="0" smtClean="0"/>
              <a:t>A </a:t>
            </a:r>
            <a:r>
              <a:rPr lang="en-US" sz="1400" dirty="0"/>
              <a:t>NIOSH approved chemical cartridge respirator must be used</a:t>
            </a:r>
            <a:r>
              <a:rPr lang="en-US" sz="1400" dirty="0" smtClean="0"/>
              <a:t>. Use requires special training. </a:t>
            </a:r>
            <a:endParaRPr lang="en-US" sz="1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764019"/>
              </p:ext>
            </p:extLst>
          </p:nvPr>
        </p:nvGraphicFramePr>
        <p:xfrm>
          <a:off x="914400" y="1629637"/>
          <a:ext cx="7162800" cy="525780"/>
        </p:xfrm>
        <a:graphic>
          <a:graphicData uri="http://schemas.openxmlformats.org/drawingml/2006/table">
            <a:tbl>
              <a:tblPr/>
              <a:tblGrid>
                <a:gridCol w="1160639"/>
                <a:gridCol w="6002161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Supplied Air Respirator</a:t>
                      </a:r>
                      <a:r>
                        <a:rPr lang="en-US" dirty="0"/>
                        <a:t> </a:t>
                      </a:r>
                      <a:r>
                        <a:rPr lang="en-US" dirty="0" smtClean="0"/>
                        <a:t> </a:t>
                      </a:r>
                      <a:r>
                        <a:rPr lang="en-US" sz="1400" dirty="0" smtClean="0"/>
                        <a:t>A </a:t>
                      </a:r>
                      <a:r>
                        <a:rPr lang="en-US" sz="1400" dirty="0"/>
                        <a:t>NIOSH approved SCBA or Supplied Air system must be used. </a:t>
                      </a:r>
                      <a:r>
                        <a:rPr lang="en-US" sz="1400" b="0" dirty="0"/>
                        <a:t>Use </a:t>
                      </a:r>
                      <a:r>
                        <a:rPr lang="en-US" sz="1400" b="0" dirty="0" smtClean="0"/>
                        <a:t>requires special</a:t>
                      </a:r>
                      <a:r>
                        <a:rPr lang="en-US" sz="1400" b="0" baseline="0" dirty="0" smtClean="0"/>
                        <a:t> </a:t>
                      </a:r>
                      <a:r>
                        <a:rPr lang="en-US" sz="1400" b="0" dirty="0" smtClean="0"/>
                        <a:t>training.</a:t>
                      </a:r>
                      <a:r>
                        <a:rPr lang="en-US" sz="1400" b="0" baseline="0" dirty="0" smtClean="0"/>
                        <a:t> </a:t>
                      </a:r>
                      <a:endParaRPr lang="en-US" sz="1400" b="0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110" name="Picture 14" descr="http://www.safetyoffice.uwaterloo.ca/hse/chemicals/whmis/images/ppe_sa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304" y="1608428"/>
            <a:ext cx="584752" cy="58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482074"/>
              </p:ext>
            </p:extLst>
          </p:nvPr>
        </p:nvGraphicFramePr>
        <p:xfrm>
          <a:off x="838200" y="2284510"/>
          <a:ext cx="7254240" cy="525780"/>
        </p:xfrm>
        <a:graphic>
          <a:graphicData uri="http://schemas.openxmlformats.org/drawingml/2006/table">
            <a:tbl>
              <a:tblPr/>
              <a:tblGrid>
                <a:gridCol w="1267283"/>
                <a:gridCol w="5986957"/>
              </a:tblGrid>
              <a:tr h="5257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Apron</a:t>
                      </a:r>
                      <a:r>
                        <a:rPr lang="en-US" dirty="0"/>
                        <a:t> </a:t>
                      </a:r>
                      <a:r>
                        <a:rPr lang="en-US" dirty="0" smtClean="0"/>
                        <a:t> </a:t>
                      </a:r>
                      <a:r>
                        <a:rPr lang="en-US" sz="1400" dirty="0" smtClean="0"/>
                        <a:t>An </a:t>
                      </a:r>
                      <a:r>
                        <a:rPr lang="en-US" sz="1400" dirty="0"/>
                        <a:t>apron made of material resistant to the hazardous material must be worn</a:t>
                      </a:r>
                      <a:r>
                        <a:rPr lang="en-US" sz="1400" dirty="0" smtClean="0"/>
                        <a:t>.. </a:t>
                      </a:r>
                      <a:endParaRPr lang="en-US" sz="1400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111" name="Picture 15" descr="http://www.safetyoffice.uwaterloo.ca/hse/chemicals/whmis/images/ppe_apr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219" y="2270651"/>
            <a:ext cx="539807" cy="53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313587"/>
              </p:ext>
            </p:extLst>
          </p:nvPr>
        </p:nvGraphicFramePr>
        <p:xfrm>
          <a:off x="762000" y="2895600"/>
          <a:ext cx="7391400" cy="525780"/>
        </p:xfrm>
        <a:graphic>
          <a:graphicData uri="http://schemas.openxmlformats.org/drawingml/2006/table">
            <a:tbl>
              <a:tblPr/>
              <a:tblGrid>
                <a:gridCol w="1371600"/>
                <a:gridCol w="6019800"/>
              </a:tblGrid>
              <a:tr h="470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Chemical Protective </a:t>
                      </a:r>
                      <a:r>
                        <a:rPr lang="en-US" sz="1400" b="1" dirty="0"/>
                        <a:t>Clothing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smtClean="0"/>
                        <a:t> Either </a:t>
                      </a:r>
                      <a:r>
                        <a:rPr lang="en-US" sz="1400" dirty="0"/>
                        <a:t>a hooded or fully-encapsulating suit of appropriate material must be </a:t>
                      </a:r>
                      <a:r>
                        <a:rPr lang="en-US" sz="1400" dirty="0" smtClean="0"/>
                        <a:t>worn.</a:t>
                      </a:r>
                      <a:endParaRPr lang="en-US" sz="1400" dirty="0"/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112" name="Picture 16" descr="http://www.safetyoffice.uwaterloo.ca/hse/chemicals/whmis/images/ppe_full_bod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334" y="2873222"/>
            <a:ext cx="565722" cy="56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262111"/>
              </p:ext>
            </p:extLst>
          </p:nvPr>
        </p:nvGraphicFramePr>
        <p:xfrm>
          <a:off x="1524000" y="3620699"/>
          <a:ext cx="6736080" cy="312420"/>
        </p:xfrm>
        <a:graphic>
          <a:graphicData uri="http://schemas.openxmlformats.org/drawingml/2006/table">
            <a:tbl>
              <a:tblPr/>
              <a:tblGrid>
                <a:gridCol w="610691"/>
                <a:gridCol w="6125389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Goggles</a:t>
                      </a:r>
                      <a:r>
                        <a:rPr lang="en-US" dirty="0"/>
                        <a:t> </a:t>
                      </a:r>
                      <a:r>
                        <a:rPr lang="en-US" sz="1400" dirty="0" smtClean="0"/>
                        <a:t>C.S.A</a:t>
                      </a:r>
                      <a:r>
                        <a:rPr lang="en-US" sz="1400" dirty="0"/>
                        <a:t>. approved chemical-resistant, splash-proof goggles must be worn. 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113" name="Picture 17" descr="http://www.safetyoffice.uwaterloo.ca/hse/chemicals/whmis/images/ppe_goggle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863" y="3504488"/>
            <a:ext cx="544842" cy="54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360690"/>
              </p:ext>
            </p:extLst>
          </p:nvPr>
        </p:nvGraphicFramePr>
        <p:xfrm>
          <a:off x="1143000" y="4155649"/>
          <a:ext cx="7086600" cy="539823"/>
        </p:xfrm>
        <a:graphic>
          <a:graphicData uri="http://schemas.openxmlformats.org/drawingml/2006/table">
            <a:tbl>
              <a:tblPr/>
              <a:tblGrid>
                <a:gridCol w="990600"/>
                <a:gridCol w="6096000"/>
              </a:tblGrid>
              <a:tr h="5398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Face Shield</a:t>
                      </a:r>
                      <a:r>
                        <a:rPr lang="en-US" dirty="0"/>
                        <a:t> </a:t>
                      </a:r>
                      <a:r>
                        <a:rPr lang="en-US" sz="1400" dirty="0" smtClean="0"/>
                        <a:t>C.S.A</a:t>
                      </a:r>
                      <a:r>
                        <a:rPr lang="en-US" sz="1400" dirty="0"/>
                        <a:t>. approved face shield must be worn. </a:t>
                      </a:r>
                      <a:r>
                        <a:rPr lang="en-US" sz="1400" b="0" dirty="0"/>
                        <a:t>Note: C.S.A. approved safety glasses or goggles must also be worn with this device. 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114" name="Picture 18" descr="http://www.safetyoffice.uwaterloo.ca/hse/chemicals/whmis/images/ppe_fac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863" y="4155648"/>
            <a:ext cx="560660" cy="56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853492"/>
              </p:ext>
            </p:extLst>
          </p:nvPr>
        </p:nvGraphicFramePr>
        <p:xfrm>
          <a:off x="914400" y="4808220"/>
          <a:ext cx="7086601" cy="525780"/>
        </p:xfrm>
        <a:graphic>
          <a:graphicData uri="http://schemas.openxmlformats.org/drawingml/2006/table">
            <a:tbl>
              <a:tblPr/>
              <a:tblGrid>
                <a:gridCol w="1230313"/>
                <a:gridCol w="5856288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Foot Protection</a:t>
                      </a:r>
                      <a:r>
                        <a:rPr lang="en-US" dirty="0"/>
                        <a:t> 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C.S.A</a:t>
                      </a:r>
                      <a:r>
                        <a:rPr lang="en-US" sz="1400" dirty="0"/>
                        <a:t>. approved protective footwear appropriate to the hazard must be worn. 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115" name="Picture 19" descr="http://www.safetyoffice.uwaterloo.ca/hse/chemicals/whmis/images/ppe_foo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123" y="4800599"/>
            <a:ext cx="590304" cy="59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433944"/>
              </p:ext>
            </p:extLst>
          </p:nvPr>
        </p:nvGraphicFramePr>
        <p:xfrm>
          <a:off x="609600" y="5494020"/>
          <a:ext cx="7331075" cy="525780"/>
        </p:xfrm>
        <a:graphic>
          <a:graphicData uri="http://schemas.openxmlformats.org/drawingml/2006/table">
            <a:tbl>
              <a:tblPr/>
              <a:tblGrid>
                <a:gridCol w="1544984"/>
                <a:gridCol w="5786091"/>
              </a:tblGrid>
              <a:tr h="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Hand Protection</a:t>
                      </a:r>
                      <a:r>
                        <a:rPr lang="en-US" dirty="0"/>
                        <a:t> 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Gloves </a:t>
                      </a:r>
                      <a:r>
                        <a:rPr lang="en-US" sz="1400" dirty="0"/>
                        <a:t>offering appropriate protection to the hazard must be worn. 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116" name="Picture 20" descr="http://www.safetyoffice.uwaterloo.ca/hse/chemicals/whmis/images/ppe_han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123" y="54864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444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MSDS: Material Safety Data Sheets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MSDS is a document that contains detailed information </a:t>
            </a:r>
          </a:p>
          <a:p>
            <a:pPr marL="0" indent="0" algn="ctr">
              <a:buNone/>
            </a:pPr>
            <a:r>
              <a:rPr lang="en-US" sz="2400" dirty="0" smtClean="0"/>
              <a:t>on safe handling for a controlled hazardous product.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>For controlled products used in your workplace, MSDS are filed and/or available online by searching “MSDS Quick Search”.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Read and understand MSDS information 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before handing a controlled product.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75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MSDS Categories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4525963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2400" dirty="0" smtClean="0"/>
              <a:t>Hazardous Ingredients </a:t>
            </a:r>
            <a:r>
              <a:rPr lang="en-US" sz="1400" dirty="0" smtClean="0"/>
              <a:t>(lists by hazard classes)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400" dirty="0" smtClean="0"/>
              <a:t>Preparation Information </a:t>
            </a:r>
            <a:r>
              <a:rPr lang="en-US" sz="1400" dirty="0" smtClean="0"/>
              <a:t>(contact of who prepared the MSDS + date prepared)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400" dirty="0" smtClean="0"/>
              <a:t>Product Information </a:t>
            </a:r>
            <a:r>
              <a:rPr lang="en-US" sz="1400" dirty="0" smtClean="0"/>
              <a:t>(trade name, chemical family, supplier, </a:t>
            </a:r>
            <a:r>
              <a:rPr lang="en-US" sz="1400" dirty="0" err="1" smtClean="0"/>
              <a:t>mfg</a:t>
            </a:r>
            <a:r>
              <a:rPr lang="en-US" sz="1400" dirty="0" smtClean="0"/>
              <a:t>, emergency #)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400" dirty="0" smtClean="0"/>
              <a:t>Physical Data </a:t>
            </a:r>
            <a:r>
              <a:rPr lang="en-US" sz="1400" dirty="0" smtClean="0"/>
              <a:t>(how product behaves when used)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400" dirty="0" smtClean="0"/>
              <a:t>Fire and Explosion Data </a:t>
            </a:r>
            <a:r>
              <a:rPr lang="en-US" sz="1400" dirty="0" smtClean="0"/>
              <a:t>(likelihood under circumstances)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400" dirty="0" smtClean="0"/>
              <a:t>Reactivity Data </a:t>
            </a:r>
            <a:r>
              <a:rPr lang="en-US" sz="1400" dirty="0" smtClean="0"/>
              <a:t>(stability of material under varied exposures)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400" dirty="0"/>
              <a:t>T</a:t>
            </a:r>
            <a:r>
              <a:rPr lang="en-US" sz="2400" dirty="0" smtClean="0"/>
              <a:t>oxicological Properties </a:t>
            </a:r>
            <a:r>
              <a:rPr lang="en-US" sz="1400" dirty="0" smtClean="0"/>
              <a:t>(explains health effects; exposure; entry)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400" dirty="0" smtClean="0"/>
              <a:t>Preventative Measures </a:t>
            </a:r>
            <a:r>
              <a:rPr lang="en-US" sz="1400" dirty="0" smtClean="0"/>
              <a:t>(safe handling, storage, protective controls)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400" dirty="0" smtClean="0"/>
              <a:t>First Aid Measures </a:t>
            </a:r>
            <a:r>
              <a:rPr lang="en-US" sz="1400" dirty="0" smtClean="0"/>
              <a:t>(immediate treatment for exposure)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5578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Hazardous Materials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Hazardous materials in the workplace are classified into </a:t>
            </a:r>
          </a:p>
          <a:p>
            <a:pPr marL="0" indent="0">
              <a:buNone/>
            </a:pP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</a:rPr>
              <a:t>3 categories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BIOLOGICAL</a:t>
            </a:r>
            <a:r>
              <a:rPr lang="en-US" sz="2400" dirty="0" smtClean="0"/>
              <a:t>     </a:t>
            </a:r>
            <a:r>
              <a:rPr lang="en-US" sz="1600" dirty="0" smtClean="0"/>
              <a:t>These are living organisms or properties.  Ex. Needle-stick injury 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                                could be an accidental exposure to possible blood borne pathogens.</a:t>
            </a:r>
          </a:p>
          <a:p>
            <a:pPr marL="457200" indent="-457200">
              <a:buAutoNum type="arabicPeriod"/>
            </a:pPr>
            <a:endParaRPr lang="en-US" sz="1600" dirty="0" smtClean="0"/>
          </a:p>
          <a:p>
            <a:pPr marL="0" indent="0">
              <a:buNone/>
            </a:pPr>
            <a:r>
              <a:rPr lang="en-US" sz="2400" b="1" dirty="0" smtClean="0"/>
              <a:t>CHEMICAL        </a:t>
            </a:r>
            <a:r>
              <a:rPr lang="en-US" sz="1600" dirty="0" smtClean="0"/>
              <a:t>These </a:t>
            </a:r>
            <a:r>
              <a:rPr lang="en-US" sz="1600" dirty="0" smtClean="0"/>
              <a:t>include inhaled fumes or powders and skin contact from </a:t>
            </a:r>
          </a:p>
          <a:p>
            <a:pPr marL="0" indent="0">
              <a:buNone/>
            </a:pPr>
            <a:r>
              <a:rPr lang="en-US" sz="1600" dirty="0" smtClean="0"/>
              <a:t>                                          splashes,  spills or touch.</a:t>
            </a:r>
          </a:p>
          <a:p>
            <a:pPr marL="457200" indent="-457200">
              <a:buAutoNum type="arabicPeriod"/>
            </a:pPr>
            <a:endParaRPr lang="en-US" sz="1600" dirty="0" smtClean="0"/>
          </a:p>
          <a:p>
            <a:pPr marL="0" indent="0">
              <a:buNone/>
            </a:pPr>
            <a:r>
              <a:rPr lang="en-US" sz="2400" b="1" dirty="0" smtClean="0"/>
              <a:t>PHYSICAL   </a:t>
            </a:r>
            <a:r>
              <a:rPr lang="en-US" sz="1600" dirty="0" smtClean="0"/>
              <a:t>          </a:t>
            </a:r>
            <a:r>
              <a:rPr lang="en-US" sz="1600" dirty="0" smtClean="0"/>
              <a:t>These </a:t>
            </a:r>
            <a:r>
              <a:rPr lang="en-US" sz="1600" dirty="0" smtClean="0"/>
              <a:t>are environmental, such as temperature, noise, vibration and  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                                </a:t>
            </a:r>
            <a:r>
              <a:rPr lang="en-US" sz="1600" dirty="0" smtClean="0"/>
              <a:t>radiation</a:t>
            </a:r>
            <a:r>
              <a:rPr lang="en-US" sz="1600" dirty="0" smtClean="0"/>
              <a:t>.</a:t>
            </a: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684819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Occupational Health &amp; Safety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Administered by the Ministry of </a:t>
            </a:r>
            <a:r>
              <a:rPr lang="en-US" dirty="0" err="1" smtClean="0"/>
              <a:t>Labour</a:t>
            </a:r>
            <a:r>
              <a:rPr lang="en-US" dirty="0" smtClean="0"/>
              <a:t>, </a:t>
            </a:r>
          </a:p>
          <a:p>
            <a:pPr marL="0" indent="0" algn="ctr">
              <a:buNone/>
            </a:pPr>
            <a:r>
              <a:rPr lang="en-US" dirty="0" smtClean="0"/>
              <a:t>WHMIS </a:t>
            </a:r>
            <a:r>
              <a:rPr lang="en-US" dirty="0" smtClean="0"/>
              <a:t>is </a:t>
            </a:r>
            <a:r>
              <a:rPr lang="en-US" dirty="0" smtClean="0"/>
              <a:t>a provincial law </a:t>
            </a:r>
          </a:p>
          <a:p>
            <a:pPr marL="0" indent="0" algn="ctr">
              <a:buNone/>
            </a:pPr>
            <a:r>
              <a:rPr lang="en-US" dirty="0" smtClean="0"/>
              <a:t>under the </a:t>
            </a:r>
          </a:p>
          <a:p>
            <a:pPr marL="0" indent="0" algn="ctr">
              <a:buNone/>
            </a:pPr>
            <a:r>
              <a:rPr lang="en-US" dirty="0" smtClean="0"/>
              <a:t>Occupational Health &amp; Safety Act.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6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SUMMARY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8229600" cy="50292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1200" b="1" dirty="0" smtClean="0"/>
          </a:p>
          <a:p>
            <a:pPr marL="0" indent="0">
              <a:buNone/>
            </a:pPr>
            <a:r>
              <a:rPr lang="en-US" sz="7200" u="sng" dirty="0" smtClean="0"/>
              <a:t>Responsibilities:</a:t>
            </a:r>
          </a:p>
          <a:p>
            <a:pPr marL="0" indent="0">
              <a:buNone/>
            </a:pPr>
            <a:endParaRPr lang="en-US" sz="7200" b="1" dirty="0"/>
          </a:p>
          <a:p>
            <a:pPr marL="0" indent="0">
              <a:buNone/>
            </a:pPr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</a:rPr>
              <a:t>SUPPLIER/MANUFACTURER</a:t>
            </a:r>
            <a:endParaRPr lang="en-US" sz="7200" b="1" dirty="0" smtClean="0"/>
          </a:p>
          <a:p>
            <a:pPr>
              <a:buFont typeface="Wingdings" pitchFamily="2" charset="2"/>
              <a:buChar char="ü"/>
            </a:pPr>
            <a:r>
              <a:rPr lang="en-US" sz="6400" dirty="0" smtClean="0"/>
              <a:t>Provide information, labels and MSDS.  </a:t>
            </a:r>
          </a:p>
          <a:p>
            <a:pPr>
              <a:buFont typeface="Wingdings" pitchFamily="2" charset="2"/>
              <a:buChar char="ü"/>
            </a:pPr>
            <a:r>
              <a:rPr lang="en-US" sz="6400" dirty="0" smtClean="0"/>
              <a:t>Classify hazardous and WHMIS controlled products</a:t>
            </a:r>
          </a:p>
          <a:p>
            <a:pPr>
              <a:buFont typeface="Wingdings" pitchFamily="2" charset="2"/>
              <a:buChar char="ü"/>
            </a:pPr>
            <a:endParaRPr lang="en-US" sz="7200" dirty="0"/>
          </a:p>
          <a:p>
            <a:pPr marL="0" indent="0">
              <a:buNone/>
            </a:pPr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</a:rPr>
              <a:t>EMPLOYER</a:t>
            </a:r>
            <a:endParaRPr lang="en-US" sz="7200" b="1" dirty="0" smtClean="0"/>
          </a:p>
          <a:p>
            <a:pPr>
              <a:buFont typeface="Wingdings" pitchFamily="2" charset="2"/>
              <a:buChar char="ü"/>
            </a:pPr>
            <a:r>
              <a:rPr lang="en-US" sz="6400" dirty="0" smtClean="0"/>
              <a:t>Implement WHMIS program.</a:t>
            </a:r>
          </a:p>
          <a:p>
            <a:pPr>
              <a:buFont typeface="Wingdings" pitchFamily="2" charset="2"/>
              <a:buChar char="ü"/>
            </a:pPr>
            <a:r>
              <a:rPr lang="en-US" sz="6400" dirty="0" smtClean="0"/>
              <a:t>Educate employees.</a:t>
            </a:r>
          </a:p>
          <a:p>
            <a:pPr>
              <a:buFont typeface="Wingdings" pitchFamily="2" charset="2"/>
              <a:buChar char="ü"/>
            </a:pPr>
            <a:r>
              <a:rPr lang="en-US" sz="6400" dirty="0" smtClean="0"/>
              <a:t>Prepare and maintain an inventory of hazardous materials in the workplace.</a:t>
            </a:r>
          </a:p>
          <a:p>
            <a:pPr marL="0" indent="0">
              <a:buNone/>
            </a:pPr>
            <a:endParaRPr lang="en-US" sz="7200" dirty="0"/>
          </a:p>
          <a:p>
            <a:pPr marL="0" indent="0">
              <a:buNone/>
            </a:pPr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</a:rPr>
              <a:t>EMPLOYEE</a:t>
            </a:r>
            <a:endParaRPr lang="en-US" sz="7200" b="1" dirty="0" smtClean="0"/>
          </a:p>
          <a:p>
            <a:pPr>
              <a:buFont typeface="Wingdings" pitchFamily="2" charset="2"/>
              <a:buChar char="ü"/>
            </a:pPr>
            <a:r>
              <a:rPr lang="en-US" sz="6400" dirty="0" smtClean="0"/>
              <a:t>Participate in WHMIS training and apply this knowledge on the job.</a:t>
            </a:r>
          </a:p>
          <a:p>
            <a:pPr>
              <a:buFont typeface="Wingdings" pitchFamily="2" charset="2"/>
              <a:buChar char="ü"/>
            </a:pPr>
            <a:r>
              <a:rPr lang="en-US" sz="6400" dirty="0" smtClean="0"/>
              <a:t>Review labels and MSDS before use.</a:t>
            </a:r>
          </a:p>
          <a:p>
            <a:pPr>
              <a:buFont typeface="Wingdings" pitchFamily="2" charset="2"/>
              <a:buChar char="ü"/>
            </a:pPr>
            <a:r>
              <a:rPr lang="en-US" sz="6400" dirty="0" smtClean="0"/>
              <a:t>Report damaged, illegible or missing labels or MSDS to your supervisor or manager.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1200" b="1" dirty="0" smtClean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US" sz="1200" b="1" dirty="0" smtClean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US" sz="4800" b="1" dirty="0" smtClean="0"/>
          </a:p>
          <a:p>
            <a:pPr marL="0" indent="0">
              <a:buNone/>
            </a:pPr>
            <a:r>
              <a:rPr lang="en-US" sz="4800" b="1" dirty="0" smtClean="0"/>
              <a:t>Sources:</a:t>
            </a:r>
          </a:p>
          <a:p>
            <a:pPr marL="0" indent="0">
              <a:buNone/>
            </a:pPr>
            <a:r>
              <a:rPr lang="en-US" sz="4800" dirty="0" smtClean="0"/>
              <a:t>Health Canada - </a:t>
            </a:r>
            <a:r>
              <a:rPr lang="en-US" sz="4800" dirty="0" smtClean="0">
                <a:hlinkClick r:id="rId2"/>
              </a:rPr>
              <a:t>www.hc-sc.gc.ca/ewh-semt/occup-travail/whmis-simdut/index-eng/php</a:t>
            </a:r>
            <a:endParaRPr lang="en-US" sz="4800" dirty="0" smtClean="0"/>
          </a:p>
          <a:p>
            <a:pPr marL="0" indent="0">
              <a:buNone/>
            </a:pPr>
            <a:r>
              <a:rPr lang="en-US" sz="4800" dirty="0" smtClean="0"/>
              <a:t>Occupational Safety - </a:t>
            </a:r>
            <a:r>
              <a:rPr lang="en-US" sz="4800" dirty="0" smtClean="0">
                <a:hlinkClick r:id="rId3"/>
              </a:rPr>
              <a:t>www.ccohs.ca</a:t>
            </a:r>
            <a:endParaRPr lang="en-US" sz="4800" dirty="0" smtClean="0"/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82958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WHMIS SUCCESS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The goal of WHMIS is to create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a safe and healthy workplace.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WHMIS is successful when we work safely.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5246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YOUR JOB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Now that you’ve completed a review of what </a:t>
            </a:r>
          </a:p>
          <a:p>
            <a:pPr marL="0" indent="0" algn="ctr">
              <a:buNone/>
            </a:pPr>
            <a:r>
              <a:rPr lang="en-US" sz="2800" dirty="0" smtClean="0"/>
              <a:t>WHMIS is and why awareness is necessary…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Please take time now to consider how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WHMIS affects YOU in YOUR job.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Make a list.  Take appropriate action.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4689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GFHT_PS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5148263" cy="246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8" name="Picture 4" descr="IMG_247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508625"/>
            <a:ext cx="1800225" cy="13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9" name="Picture 5" descr="IMG_246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510213"/>
            <a:ext cx="1800225" cy="13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0" name="Picture 6" descr="IMG_247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508625"/>
            <a:ext cx="1873250" cy="13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1" name="Picture 7" descr="IMG_257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518150"/>
            <a:ext cx="1835150" cy="133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3419475" y="3929747"/>
            <a:ext cx="29527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3600">
                <a:latin typeface="Trebuchet MS" pitchFamily="34" charset="0"/>
              </a:defRPr>
            </a:lvl1pPr>
          </a:lstStyle>
          <a:p>
            <a:r>
              <a:rPr lang="en-US" dirty="0" smtClean="0"/>
              <a:t>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Thank you!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4"/>
          <a:stretch/>
        </p:blipFill>
        <p:spPr>
          <a:xfrm>
            <a:off x="-1" y="5553012"/>
            <a:ext cx="1908175" cy="133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Why?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People who work in many environments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ncluding healthcare or offices 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an come into contact with chemicals.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000" dirty="0" smtClean="0"/>
              <a:t>Ex. paint, glue, cleaners, batteries, and other </a:t>
            </a:r>
          </a:p>
          <a:p>
            <a:pPr marL="0" indent="0" algn="ctr">
              <a:buNone/>
            </a:pPr>
            <a:r>
              <a:rPr lang="en-US" sz="2000" dirty="0" smtClean="0"/>
              <a:t>products or equipment that contact chemicals.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58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Healthcare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391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As a healthcare worker, you may be exposed to potentially hazardous agents during:</a:t>
            </a:r>
          </a:p>
          <a:p>
            <a:pPr marL="0" indent="0">
              <a:buNone/>
            </a:pPr>
            <a:endParaRPr lang="en-US" sz="2800" dirty="0" smtClean="0"/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Diagnostic tests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Maintenance activities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Housekeeping duties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Research activities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Therapeutic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400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Right to Know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Employees have the right to know about products that could cause harm.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WHMIS regulates how hazardous materials </a:t>
            </a:r>
          </a:p>
          <a:p>
            <a:pPr marL="0" indent="0" algn="ctr">
              <a:buNone/>
            </a:pPr>
            <a:r>
              <a:rPr lang="en-US" dirty="0" smtClean="0"/>
              <a:t>are used, handled and stored to  </a:t>
            </a:r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rotect health, safety and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357206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Background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In the early 80’s approximately 500,000 work related injuries were documentation each year.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/>
              <a:t>I</a:t>
            </a:r>
            <a:r>
              <a:rPr lang="en-US" sz="2800" dirty="0" smtClean="0"/>
              <a:t>njuries and deaths were rising because of workplace hazardous materials.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As a result, in October 1988, WHMIS became 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federal and provincial legislation.</a:t>
            </a:r>
          </a:p>
        </p:txBody>
      </p:sp>
    </p:spTree>
    <p:extLst>
      <p:ext uri="{BB962C8B-B14F-4D97-AF65-F5344CB8AC3E}">
        <p14:creationId xmlns:p14="http://schemas.microsoft.com/office/powerpoint/2010/main" val="3613124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WHMIS Works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Since </a:t>
            </a:r>
            <a:r>
              <a:rPr lang="en-US" dirty="0"/>
              <a:t>the implementation of WHMIS,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there </a:t>
            </a:r>
            <a:r>
              <a:rPr lang="en-US" dirty="0"/>
              <a:t>has been a steady statistical decline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in </a:t>
            </a:r>
            <a:r>
              <a:rPr lang="en-US" dirty="0"/>
              <a:t>related workplace injuries and deaths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WHMIS WORKS!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048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Safety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WHMIS is designed to ensure the safety of 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employees and employers while in the workplace.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Information about the dangers and hazards </a:t>
            </a:r>
          </a:p>
          <a:p>
            <a:pPr marL="0" indent="0" algn="ctr">
              <a:buNone/>
            </a:pPr>
            <a:r>
              <a:rPr lang="en-US" sz="2800" dirty="0" smtClean="0"/>
              <a:t>associated with chemicals at work is provided.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WHMIS is effective when all parties, including 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suppliers, employers and employees 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comply with the regulations while at work.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505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1454</Words>
  <Application>Microsoft Office PowerPoint</Application>
  <PresentationFormat>On-screen Show (4:3)</PresentationFormat>
  <Paragraphs>299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WHMIS</vt:lpstr>
      <vt:lpstr>INTRODUCTION</vt:lpstr>
      <vt:lpstr>Occupational Health &amp; Safety</vt:lpstr>
      <vt:lpstr>Why?</vt:lpstr>
      <vt:lpstr>Healthcare</vt:lpstr>
      <vt:lpstr>Right to Know</vt:lpstr>
      <vt:lpstr>Background</vt:lpstr>
      <vt:lpstr>WHMIS Works</vt:lpstr>
      <vt:lpstr>Safety</vt:lpstr>
      <vt:lpstr>Compliance</vt:lpstr>
      <vt:lpstr>Education</vt:lpstr>
      <vt:lpstr>GHS: Globally Harmonized System</vt:lpstr>
      <vt:lpstr>Dangers</vt:lpstr>
      <vt:lpstr>3 Main Elements</vt:lpstr>
      <vt:lpstr>Responsibility</vt:lpstr>
      <vt:lpstr>Controlled Products</vt:lpstr>
      <vt:lpstr>PowerPoint Presentation</vt:lpstr>
      <vt:lpstr>PowerPoint Presentation</vt:lpstr>
      <vt:lpstr>PowerPoint Presentation</vt:lpstr>
      <vt:lpstr>Healthcare Controlled Products</vt:lpstr>
      <vt:lpstr>Labels</vt:lpstr>
      <vt:lpstr>Supplier Labels</vt:lpstr>
      <vt:lpstr>Workplace &amp; Laboratory Labels</vt:lpstr>
      <vt:lpstr>Healthcare Occupations</vt:lpstr>
      <vt:lpstr>Protection</vt:lpstr>
      <vt:lpstr>PowerPoint Presentation</vt:lpstr>
      <vt:lpstr>MSDS: Material Safety Data Sheets</vt:lpstr>
      <vt:lpstr>MSDS Categories</vt:lpstr>
      <vt:lpstr>Hazardous Materials</vt:lpstr>
      <vt:lpstr>SUMMARY</vt:lpstr>
      <vt:lpstr>WHMIS SUCCESS</vt:lpstr>
      <vt:lpstr>YOUR JOB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Miller, Kirk</dc:creator>
  <cp:lastModifiedBy>Armstrong, Marnie</cp:lastModifiedBy>
  <cp:revision>48</cp:revision>
  <cp:lastPrinted>2012-01-30T14:48:57Z</cp:lastPrinted>
  <dcterms:created xsi:type="dcterms:W3CDTF">2011-10-18T18:46:20Z</dcterms:created>
  <dcterms:modified xsi:type="dcterms:W3CDTF">2012-01-31T18:06:35Z</dcterms:modified>
</cp:coreProperties>
</file>