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3" r:id="rId3"/>
    <p:sldId id="271" r:id="rId4"/>
    <p:sldId id="284" r:id="rId5"/>
    <p:sldId id="270" r:id="rId6"/>
    <p:sldId id="269" r:id="rId7"/>
    <p:sldId id="268" r:id="rId8"/>
    <p:sldId id="267" r:id="rId9"/>
    <p:sldId id="266" r:id="rId10"/>
    <p:sldId id="261" r:id="rId11"/>
    <p:sldId id="265" r:id="rId12"/>
    <p:sldId id="264" r:id="rId13"/>
    <p:sldId id="262" r:id="rId14"/>
    <p:sldId id="275" r:id="rId15"/>
    <p:sldId id="274" r:id="rId16"/>
    <p:sldId id="273" r:id="rId17"/>
    <p:sldId id="272" r:id="rId18"/>
    <p:sldId id="277" r:id="rId19"/>
    <p:sldId id="276" r:id="rId20"/>
    <p:sldId id="263" r:id="rId21"/>
    <p:sldId id="278" r:id="rId22"/>
    <p:sldId id="279" r:id="rId23"/>
    <p:sldId id="280" r:id="rId24"/>
    <p:sldId id="281" r:id="rId25"/>
    <p:sldId id="25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9849B-4A65-46BA-A5D2-3E805AA71E34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2B894-8FF5-4196-A028-054E84ECD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1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40F5F3-5C0B-4BCC-BFB9-3ED90D644A2E}" type="slidenum">
              <a:rPr lang="en-US"/>
              <a:pPr/>
              <a:t>25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524000"/>
            <a:ext cx="5313878" cy="25468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70866"/>
            <a:ext cx="77724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257800"/>
            <a:ext cx="6400800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4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1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6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21637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5943600"/>
            <a:ext cx="914634" cy="43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92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81000"/>
            <a:ext cx="1484984" cy="2200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63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3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3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1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2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9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6283F-5A00-4E2D-9402-5775D99C11EF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CFF4-DDC8-4737-8FD5-3BBEE6698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38600"/>
            <a:ext cx="7772400" cy="1447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alifornian FB" pitchFamily="18" charset="0"/>
              </a:rPr>
              <a:t/>
            </a:r>
            <a:br>
              <a:rPr lang="en-US" b="1" dirty="0" smtClean="0">
                <a:latin typeface="Californian FB" pitchFamily="18" charset="0"/>
              </a:rPr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b="1" dirty="0" smtClean="0"/>
              <a:t>Customer Service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Accessibility </a:t>
            </a:r>
            <a:r>
              <a:rPr lang="en-US" b="1" dirty="0"/>
              <a:t>Standard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638800"/>
            <a:ext cx="7467600" cy="9144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AODA: Access for Ontarians with Disabilities Act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20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Be customer service considerate using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principles of independence, dignity,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integration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equality.</a:t>
            </a:r>
          </a:p>
          <a:p>
            <a:pPr marL="0" indent="0">
              <a:buNone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1800" b="1" dirty="0"/>
              <a:t>Tips:</a:t>
            </a:r>
            <a:endParaRPr lang="en-US" sz="1800" dirty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Consider what </a:t>
            </a:r>
            <a:r>
              <a:rPr lang="en-US" sz="2000" dirty="0"/>
              <a:t>you do every day to provide customer </a:t>
            </a:r>
            <a:r>
              <a:rPr lang="en-US" sz="2000" dirty="0" smtClean="0"/>
              <a:t>service.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Identify </a:t>
            </a:r>
            <a:r>
              <a:rPr lang="en-US" sz="2000" b="1" dirty="0"/>
              <a:t>potential barriers </a:t>
            </a:r>
            <a:r>
              <a:rPr lang="en-US" sz="2000" dirty="0"/>
              <a:t>for people with disabilities. </a:t>
            </a: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Use </a:t>
            </a:r>
            <a:r>
              <a:rPr lang="en-US" sz="2400" dirty="0"/>
              <a:t>this information to refresh existing </a:t>
            </a:r>
            <a:r>
              <a:rPr lang="en-US" sz="2400" dirty="0" smtClean="0"/>
              <a:t>or to create new ways </a:t>
            </a:r>
            <a:r>
              <a:rPr lang="en-US" sz="2400" dirty="0"/>
              <a:t>of doing </a:t>
            </a:r>
            <a:r>
              <a:rPr lang="en-US" sz="2400" dirty="0" smtClean="0"/>
              <a:t>things to improve accessibility to customer service.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8505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Accessibility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b="1" dirty="0"/>
              <a:t>Examples:</a:t>
            </a:r>
            <a:endParaRPr lang="en-US" sz="1900" dirty="0"/>
          </a:p>
          <a:p>
            <a:r>
              <a:rPr lang="en-US" sz="1900" dirty="0"/>
              <a:t>A clothing store might </a:t>
            </a:r>
            <a:r>
              <a:rPr lang="en-US" sz="1900" dirty="0" smtClean="0"/>
              <a:t>reconsider a no-refund </a:t>
            </a:r>
            <a:r>
              <a:rPr lang="en-US" sz="1900" dirty="0"/>
              <a:t>return policy because </a:t>
            </a:r>
            <a:r>
              <a:rPr lang="en-US" sz="1900" dirty="0" smtClean="0"/>
              <a:t>the fitting </a:t>
            </a:r>
            <a:r>
              <a:rPr lang="en-US" sz="1900" dirty="0"/>
              <a:t>rooms are not wheelchair accessible.</a:t>
            </a:r>
          </a:p>
          <a:p>
            <a:r>
              <a:rPr lang="en-US" sz="1900" dirty="0"/>
              <a:t>A grocery store </a:t>
            </a:r>
            <a:r>
              <a:rPr lang="en-US" sz="1900" dirty="0" smtClean="0"/>
              <a:t>may decide to place </a:t>
            </a:r>
            <a:r>
              <a:rPr lang="en-US" sz="1900" dirty="0"/>
              <a:t>rolls of plastic bags for produce on </a:t>
            </a:r>
            <a:r>
              <a:rPr lang="en-US" sz="1900" dirty="0" smtClean="0"/>
              <a:t>lower shelves to ensure that people </a:t>
            </a:r>
            <a:r>
              <a:rPr lang="en-US" sz="1900" dirty="0"/>
              <a:t>who use mobility devices can access the </a:t>
            </a:r>
            <a:r>
              <a:rPr lang="en-US" sz="1900" dirty="0" smtClean="0"/>
              <a:t>bags.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What would be some accessibility            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   considerations at GFHT?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664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onsider disabilities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when </a:t>
            </a: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communicating.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Accessible customer service is </a:t>
            </a:r>
            <a:r>
              <a:rPr lang="en-US" b="1" dirty="0" smtClean="0"/>
              <a:t>about </a:t>
            </a:r>
            <a:r>
              <a:rPr lang="en-US" b="1" dirty="0"/>
              <a:t>finding ways around </a:t>
            </a:r>
            <a:r>
              <a:rPr lang="en-US" b="1" dirty="0" smtClean="0"/>
              <a:t>barriers to deliver </a:t>
            </a:r>
            <a:r>
              <a:rPr lang="en-US" b="1" dirty="0"/>
              <a:t>accessible customer service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100" b="1" dirty="0"/>
              <a:t>Tips:</a:t>
            </a:r>
            <a:endParaRPr lang="en-US" sz="2100" dirty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Consider </a:t>
            </a:r>
            <a:r>
              <a:rPr lang="en-US" sz="2400" dirty="0"/>
              <a:t>how people with various disabilities communicate.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Ask </a:t>
            </a:r>
            <a:r>
              <a:rPr lang="en-US" sz="2400" dirty="0"/>
              <a:t>your customers how you can best communicate with them.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What can you do to make communication </a:t>
            </a:r>
            <a:r>
              <a:rPr lang="en-US" sz="2400" dirty="0"/>
              <a:t>accessible? </a:t>
            </a:r>
            <a:endParaRPr lang="en-US" sz="2400" dirty="0" smtClean="0"/>
          </a:p>
          <a:p>
            <a:pPr>
              <a:buFont typeface="Wingdings" pitchFamily="2" charset="2"/>
              <a:buChar char="ü"/>
            </a:pPr>
            <a:endParaRPr lang="en-US" sz="2600" dirty="0"/>
          </a:p>
          <a:p>
            <a:pPr marL="0" indent="0">
              <a:buNone/>
            </a:pPr>
            <a:r>
              <a:rPr lang="en-US" sz="2600" b="1" dirty="0" smtClean="0"/>
              <a:t>Every </a:t>
            </a:r>
            <a:r>
              <a:rPr lang="en-US" sz="2600" b="1" dirty="0"/>
              <a:t>situation is different and depends on the individual’s </a:t>
            </a:r>
            <a:r>
              <a:rPr lang="en-US" sz="2600" b="1" dirty="0" smtClean="0"/>
              <a:t>needs</a:t>
            </a:r>
            <a:r>
              <a:rPr lang="en-US" sz="2600" b="1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81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1" dirty="0" smtClean="0"/>
              <a:t>Accessible Communication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/>
              <a:t>Examples:</a:t>
            </a:r>
            <a:endParaRPr lang="en-US" sz="1800" dirty="0"/>
          </a:p>
          <a:p>
            <a:r>
              <a:rPr lang="en-US" sz="1800" dirty="0"/>
              <a:t>A </a:t>
            </a:r>
            <a:r>
              <a:rPr lang="en-US" sz="1800" dirty="0" smtClean="0"/>
              <a:t>class </a:t>
            </a:r>
            <a:r>
              <a:rPr lang="en-US" sz="1800" dirty="0"/>
              <a:t>schedule in paper format </a:t>
            </a:r>
            <a:r>
              <a:rPr lang="en-US" sz="1800" dirty="0" smtClean="0"/>
              <a:t>is available at </a:t>
            </a:r>
            <a:r>
              <a:rPr lang="en-US" sz="1800" dirty="0"/>
              <a:t>the front desk. When a customer with </a:t>
            </a:r>
            <a:r>
              <a:rPr lang="en-US" sz="1800" dirty="0" smtClean="0"/>
              <a:t>vision impairment asks </a:t>
            </a:r>
            <a:r>
              <a:rPr lang="en-US" sz="1800" dirty="0"/>
              <a:t>for the schedule in Braille, </a:t>
            </a:r>
            <a:r>
              <a:rPr lang="en-US" sz="1800" dirty="0" smtClean="0"/>
              <a:t>an employee </a:t>
            </a:r>
            <a:r>
              <a:rPr lang="en-US" sz="1800" dirty="0"/>
              <a:t>explains </a:t>
            </a:r>
            <a:r>
              <a:rPr lang="en-US" sz="1800" dirty="0" smtClean="0"/>
              <a:t>it is in </a:t>
            </a:r>
            <a:r>
              <a:rPr lang="en-US" sz="1800" dirty="0"/>
              <a:t>an accessible format on the </a:t>
            </a:r>
            <a:r>
              <a:rPr lang="en-US" sz="1800" dirty="0" smtClean="0"/>
              <a:t>website and asks if this would be suitable. </a:t>
            </a:r>
            <a:r>
              <a:rPr lang="en-US" sz="1800" dirty="0"/>
              <a:t>T</a:t>
            </a:r>
            <a:r>
              <a:rPr lang="en-US" sz="1800" dirty="0" smtClean="0"/>
              <a:t>he </a:t>
            </a:r>
            <a:r>
              <a:rPr lang="en-US" sz="1800" dirty="0"/>
              <a:t>customer </a:t>
            </a:r>
            <a:r>
              <a:rPr lang="en-US" sz="1800" dirty="0" smtClean="0"/>
              <a:t>agrees because a </a:t>
            </a:r>
            <a:r>
              <a:rPr lang="en-US" sz="1800" dirty="0"/>
              <a:t>screen reader at home </a:t>
            </a:r>
            <a:r>
              <a:rPr lang="en-US" sz="1800" dirty="0" smtClean="0"/>
              <a:t>reads </a:t>
            </a:r>
            <a:r>
              <a:rPr lang="en-US" sz="1800" dirty="0"/>
              <a:t>what is displayed on </a:t>
            </a:r>
            <a:r>
              <a:rPr lang="en-US" sz="1800" dirty="0" smtClean="0"/>
              <a:t> websites.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Another </a:t>
            </a:r>
            <a:r>
              <a:rPr lang="en-US" sz="1800" dirty="0" smtClean="0"/>
              <a:t>customer who </a:t>
            </a:r>
            <a:r>
              <a:rPr lang="en-US" sz="1800" dirty="0"/>
              <a:t>has a learning </a:t>
            </a:r>
            <a:r>
              <a:rPr lang="en-US" sz="1800" dirty="0" smtClean="0"/>
              <a:t>disability </a:t>
            </a:r>
            <a:r>
              <a:rPr lang="en-US" sz="1800" dirty="0"/>
              <a:t>is having difficulty understanding a particular part of the schedule and simply asks the </a:t>
            </a:r>
            <a:r>
              <a:rPr lang="en-US" sz="1800" dirty="0" smtClean="0"/>
              <a:t>employee </a:t>
            </a:r>
            <a:r>
              <a:rPr lang="en-US" sz="1800" dirty="0"/>
              <a:t>to read that part </a:t>
            </a:r>
            <a:r>
              <a:rPr lang="en-US" sz="1800" dirty="0" smtClean="0"/>
              <a:t>aloud.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What are some accessibility considerations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for communication at GFHT?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Assistive Devices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llow 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assistive 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devices.</a:t>
            </a:r>
          </a:p>
          <a:p>
            <a:pPr marL="0" indent="0">
              <a:buNone/>
            </a:pP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600" dirty="0"/>
              <a:t>An </a:t>
            </a:r>
            <a:r>
              <a:rPr lang="en-US" sz="3600" b="1" dirty="0"/>
              <a:t>assistive device </a:t>
            </a:r>
            <a:r>
              <a:rPr lang="en-US" sz="3600" dirty="0"/>
              <a:t>is any piece of equipment a person with a disability uses to help them with daily living.  </a:t>
            </a:r>
            <a:r>
              <a:rPr lang="en-US" sz="3600" dirty="0" smtClean="0"/>
              <a:t>These may be a </a:t>
            </a:r>
            <a:r>
              <a:rPr lang="en-US" sz="3600" dirty="0"/>
              <a:t>wheelchair, screen reader, listening </a:t>
            </a:r>
            <a:r>
              <a:rPr lang="en-US" sz="3600" dirty="0" smtClean="0"/>
              <a:t>device, etc.</a:t>
            </a:r>
            <a:endParaRPr lang="en-US" sz="3600" dirty="0"/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r>
              <a:rPr lang="en-US" sz="2600" b="1" dirty="0" smtClean="0"/>
              <a:t>Tips</a:t>
            </a:r>
            <a:r>
              <a:rPr lang="en-US" sz="2600" b="1" dirty="0"/>
              <a:t>:</a:t>
            </a:r>
            <a:endParaRPr lang="en-US" sz="2600" dirty="0"/>
          </a:p>
          <a:p>
            <a:pPr>
              <a:buFont typeface="Wingdings" pitchFamily="2" charset="2"/>
              <a:buChar char="ü"/>
            </a:pPr>
            <a:r>
              <a:rPr lang="en-US" sz="2900" dirty="0" smtClean="0"/>
              <a:t>Consider potential customer’s </a:t>
            </a:r>
            <a:r>
              <a:rPr lang="en-US" sz="2900" dirty="0"/>
              <a:t>assistive </a:t>
            </a:r>
            <a:r>
              <a:rPr lang="en-US" sz="2900" dirty="0" smtClean="0"/>
              <a:t>devices.</a:t>
            </a:r>
            <a:endParaRPr lang="en-US" sz="2900" dirty="0"/>
          </a:p>
          <a:p>
            <a:pPr>
              <a:buFont typeface="Wingdings" pitchFamily="2" charset="2"/>
              <a:buChar char="ü"/>
            </a:pPr>
            <a:r>
              <a:rPr lang="en-US" sz="2900" dirty="0" smtClean="0"/>
              <a:t>How will </a:t>
            </a:r>
            <a:r>
              <a:rPr lang="en-US" sz="2900" dirty="0"/>
              <a:t>you offer helpful measures, such </a:t>
            </a:r>
            <a:r>
              <a:rPr lang="en-US" sz="2900" dirty="0" smtClean="0"/>
              <a:t>as automatic doors?</a:t>
            </a:r>
            <a:endParaRPr lang="en-US" sz="2900" dirty="0"/>
          </a:p>
          <a:p>
            <a:pPr>
              <a:buFont typeface="Wingdings" pitchFamily="2" charset="2"/>
              <a:buChar char="ü"/>
            </a:pPr>
            <a:r>
              <a:rPr lang="en-US" sz="2900" dirty="0" smtClean="0"/>
              <a:t>Are there any restrictions or dangers </a:t>
            </a:r>
            <a:r>
              <a:rPr lang="en-US" sz="2900" dirty="0"/>
              <a:t>on your </a:t>
            </a:r>
            <a:r>
              <a:rPr lang="en-US" sz="2900" dirty="0" smtClean="0"/>
              <a:t>premises?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88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Assistive Devices Accommodation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sz="1800" b="1" dirty="0"/>
              <a:t>Example:</a:t>
            </a:r>
            <a:endParaRPr lang="en-US" sz="1800" dirty="0"/>
          </a:p>
          <a:p>
            <a:r>
              <a:rPr lang="en-US" sz="1800" dirty="0"/>
              <a:t>Janet can walk short distances and uses a scooter. It is often difficult to find space </a:t>
            </a:r>
            <a:r>
              <a:rPr lang="en-US" sz="1800" dirty="0" smtClean="0"/>
              <a:t>to </a:t>
            </a:r>
            <a:r>
              <a:rPr lang="en-US" sz="1800" dirty="0"/>
              <a:t>park her scooter. </a:t>
            </a:r>
            <a:r>
              <a:rPr lang="en-US" sz="1800" dirty="0" smtClean="0"/>
              <a:t> She </a:t>
            </a:r>
            <a:r>
              <a:rPr lang="en-US" sz="1800" dirty="0"/>
              <a:t>finds it helpful when staff suggest parking options and make space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What are some accommodations we could    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make for assistive devices at GFHT?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95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Service Animals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900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5900" b="1" dirty="0" smtClean="0">
                <a:solidFill>
                  <a:schemeClr val="accent6">
                    <a:lumMod val="75000"/>
                  </a:schemeClr>
                </a:solidFill>
              </a:rPr>
              <a:t>llow </a:t>
            </a:r>
            <a:r>
              <a:rPr lang="en-US" sz="5900" b="1" dirty="0">
                <a:solidFill>
                  <a:schemeClr val="accent6">
                    <a:lumMod val="75000"/>
                  </a:schemeClr>
                </a:solidFill>
              </a:rPr>
              <a:t>service </a:t>
            </a:r>
            <a:r>
              <a:rPr lang="en-US" sz="5900" b="1" dirty="0" smtClean="0">
                <a:solidFill>
                  <a:schemeClr val="accent6">
                    <a:lumMod val="75000"/>
                  </a:schemeClr>
                </a:solidFill>
              </a:rPr>
              <a:t>animals.</a:t>
            </a:r>
            <a:endParaRPr lang="en-US" sz="59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4200" dirty="0"/>
              <a:t>Guide dogs are not the only type of service animal. </a:t>
            </a:r>
            <a:r>
              <a:rPr lang="en-US" sz="4200" dirty="0" smtClean="0"/>
              <a:t> Other </a:t>
            </a:r>
            <a:r>
              <a:rPr lang="en-US" sz="4200" dirty="0"/>
              <a:t>kinds of animals can be trained to help people with disabilities too</a:t>
            </a:r>
            <a:r>
              <a:rPr lang="en-US" sz="4200" dirty="0" smtClean="0"/>
              <a:t>.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/>
              <a:t>Welcome </a:t>
            </a:r>
            <a:r>
              <a:rPr lang="en-US" sz="4200" dirty="0" smtClean="0"/>
              <a:t>service </a:t>
            </a:r>
            <a:r>
              <a:rPr lang="en-US" sz="4200" dirty="0"/>
              <a:t>animals into your workplace or business</a:t>
            </a:r>
            <a:r>
              <a:rPr lang="en-US" sz="4200" dirty="0" smtClean="0"/>
              <a:t>.  </a:t>
            </a:r>
            <a:r>
              <a:rPr lang="en-US" sz="4200" dirty="0"/>
              <a:t>If a service animal is excluded by law, provide another </a:t>
            </a:r>
            <a:r>
              <a:rPr lang="en-US" sz="4200" dirty="0" smtClean="0"/>
              <a:t>ways to access </a:t>
            </a:r>
            <a:r>
              <a:rPr lang="en-US" sz="4200" dirty="0"/>
              <a:t>your goods and services</a:t>
            </a:r>
            <a:r>
              <a:rPr lang="en-US" sz="4200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Tips: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Identify </a:t>
            </a:r>
            <a:r>
              <a:rPr lang="en-US" sz="3600" dirty="0"/>
              <a:t>the areas of your premises open to service animals. 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Do </a:t>
            </a:r>
            <a:r>
              <a:rPr lang="en-US" sz="3600" dirty="0"/>
              <a:t>you need to do anything </a:t>
            </a:r>
            <a:r>
              <a:rPr lang="en-US" sz="3600" dirty="0" smtClean="0"/>
              <a:t>differently </a:t>
            </a:r>
            <a:r>
              <a:rPr lang="en-US" sz="3600" dirty="0"/>
              <a:t>to serve people </a:t>
            </a:r>
            <a:r>
              <a:rPr lang="en-US" sz="3600" dirty="0" smtClean="0"/>
              <a:t>with service </a:t>
            </a:r>
            <a:r>
              <a:rPr lang="en-US" sz="3600" dirty="0"/>
              <a:t>animals?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00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Service Animal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Example:</a:t>
            </a:r>
            <a:endParaRPr lang="en-US" sz="1800" dirty="0"/>
          </a:p>
          <a:p>
            <a:r>
              <a:rPr lang="en-US" sz="2000" dirty="0"/>
              <a:t>A restaurant allows service animals into </a:t>
            </a:r>
            <a:r>
              <a:rPr lang="en-US" sz="2000" dirty="0" smtClean="0"/>
              <a:t>the dining </a:t>
            </a:r>
            <a:r>
              <a:rPr lang="en-US" sz="2000" dirty="0"/>
              <a:t>room </a:t>
            </a:r>
            <a:r>
              <a:rPr lang="en-US" sz="2000" dirty="0" smtClean="0"/>
              <a:t>but </a:t>
            </a:r>
            <a:r>
              <a:rPr lang="en-US" sz="2000" dirty="0"/>
              <a:t>since other legislation prevents animals from entering the kitchen, staff meet with </a:t>
            </a:r>
            <a:r>
              <a:rPr lang="en-US" sz="2000" dirty="0" smtClean="0"/>
              <a:t>a food product sales rep who requires a guide dog in </a:t>
            </a:r>
            <a:r>
              <a:rPr lang="en-US" sz="2000" dirty="0"/>
              <a:t>the office </a:t>
            </a:r>
            <a:r>
              <a:rPr lang="en-US" sz="2000" dirty="0" smtClean="0"/>
              <a:t>area.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What considerations for service animals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are applicable at GFHT?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99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Support Persons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b="1" dirty="0">
                <a:solidFill>
                  <a:schemeClr val="accent6">
                    <a:lumMod val="75000"/>
                  </a:schemeClr>
                </a:solidFill>
              </a:rPr>
              <a:t>W</a:t>
            </a:r>
            <a:r>
              <a:rPr lang="en-US" sz="5100" b="1" dirty="0" smtClean="0">
                <a:solidFill>
                  <a:schemeClr val="accent6">
                    <a:lumMod val="75000"/>
                  </a:schemeClr>
                </a:solidFill>
              </a:rPr>
              <a:t>elcome </a:t>
            </a:r>
            <a:r>
              <a:rPr lang="en-US" sz="5100" b="1" dirty="0">
                <a:solidFill>
                  <a:schemeClr val="accent6">
                    <a:lumMod val="75000"/>
                  </a:schemeClr>
                </a:solidFill>
              </a:rPr>
              <a:t>support </a:t>
            </a:r>
            <a:r>
              <a:rPr lang="en-US" sz="5100" b="1" dirty="0" smtClean="0">
                <a:solidFill>
                  <a:schemeClr val="accent6">
                    <a:lumMod val="75000"/>
                  </a:schemeClr>
                </a:solidFill>
              </a:rPr>
              <a:t>persons.</a:t>
            </a:r>
            <a:endParaRPr lang="en-US" sz="51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3600" dirty="0"/>
              <a:t>A support person </a:t>
            </a:r>
            <a:r>
              <a:rPr lang="en-US" sz="3600" dirty="0" smtClean="0"/>
              <a:t>may be </a:t>
            </a:r>
            <a:r>
              <a:rPr lang="en-US" sz="3600" dirty="0"/>
              <a:t>a paid support </a:t>
            </a:r>
            <a:r>
              <a:rPr lang="en-US" sz="3600" dirty="0" smtClean="0"/>
              <a:t>worker, family </a:t>
            </a:r>
            <a:r>
              <a:rPr lang="en-US" sz="3600" dirty="0"/>
              <a:t>member or </a:t>
            </a:r>
            <a:r>
              <a:rPr lang="en-US" sz="3600" dirty="0" smtClean="0"/>
              <a:t>friend.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Support </a:t>
            </a:r>
            <a:r>
              <a:rPr lang="en-US" sz="3600" dirty="0"/>
              <a:t>persons help </a:t>
            </a:r>
            <a:r>
              <a:rPr lang="en-US" sz="3600" dirty="0" smtClean="0"/>
              <a:t>those with a </a:t>
            </a:r>
            <a:r>
              <a:rPr lang="en-US" sz="3600" dirty="0"/>
              <a:t>disability </a:t>
            </a:r>
            <a:r>
              <a:rPr lang="en-US" sz="3600" dirty="0" smtClean="0"/>
              <a:t>to perform </a:t>
            </a:r>
            <a:r>
              <a:rPr lang="en-US" sz="3600" dirty="0"/>
              <a:t>daily tasks. </a:t>
            </a:r>
            <a:r>
              <a:rPr lang="en-US" sz="3600" dirty="0" smtClean="0"/>
              <a:t> Often </a:t>
            </a:r>
            <a:r>
              <a:rPr lang="en-US" sz="3600" dirty="0"/>
              <a:t>people who have a support person are not able to do </a:t>
            </a:r>
            <a:r>
              <a:rPr lang="en-US" sz="3600" dirty="0" smtClean="0"/>
              <a:t>some things independently, </a:t>
            </a:r>
            <a:r>
              <a:rPr lang="en-US" sz="3600" dirty="0"/>
              <a:t>such </a:t>
            </a:r>
            <a:r>
              <a:rPr lang="en-US" sz="3600" dirty="0" smtClean="0"/>
              <a:t>use </a:t>
            </a:r>
            <a:r>
              <a:rPr lang="en-US" sz="3600" dirty="0"/>
              <a:t>the </a:t>
            </a:r>
            <a:r>
              <a:rPr lang="en-US" sz="3600" dirty="0" smtClean="0"/>
              <a:t>washroom.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b="1" dirty="0" smtClean="0"/>
              <a:t>Without </a:t>
            </a:r>
            <a:r>
              <a:rPr lang="en-US" sz="3600" b="1" dirty="0"/>
              <a:t>support, that person may be unable to access your </a:t>
            </a:r>
            <a:r>
              <a:rPr lang="en-US" sz="3600" b="1" dirty="0" smtClean="0"/>
              <a:t>organization</a:t>
            </a:r>
            <a:r>
              <a:rPr lang="en-US" sz="3600" b="1" dirty="0"/>
              <a:t> </a:t>
            </a:r>
            <a:r>
              <a:rPr lang="en-US" sz="3600" b="1" dirty="0" smtClean="0"/>
              <a:t>or services.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900" b="1" dirty="0" smtClean="0"/>
              <a:t>Tips</a:t>
            </a:r>
            <a:r>
              <a:rPr lang="en-US" sz="2900" b="1" dirty="0"/>
              <a:t>:</a:t>
            </a:r>
            <a:endParaRPr lang="en-US" sz="2900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Think </a:t>
            </a:r>
            <a:r>
              <a:rPr lang="en-US" dirty="0"/>
              <a:t>about how your services are used by people with a support person.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Decide </a:t>
            </a:r>
            <a:r>
              <a:rPr lang="en-US" dirty="0"/>
              <a:t>how you will deal with special situations or </a:t>
            </a:r>
            <a:r>
              <a:rPr lang="en-US" dirty="0" smtClean="0"/>
              <a:t>services.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Consider </a:t>
            </a:r>
            <a:r>
              <a:rPr lang="en-US" dirty="0"/>
              <a:t>what parts of your premises are open to the public.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07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Support Persons Provisions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Example:</a:t>
            </a:r>
            <a:endParaRPr lang="en-US" sz="1800" dirty="0"/>
          </a:p>
          <a:p>
            <a:r>
              <a:rPr lang="en-US" sz="2000" dirty="0"/>
              <a:t>A </a:t>
            </a:r>
            <a:r>
              <a:rPr lang="en-US" sz="2000" dirty="0" smtClean="0"/>
              <a:t>theatre </a:t>
            </a:r>
            <a:r>
              <a:rPr lang="en-US" sz="2000" dirty="0"/>
              <a:t>posts a notice on its website and at a</a:t>
            </a:r>
            <a:r>
              <a:rPr lang="en-US" sz="2000" dirty="0" smtClean="0"/>
              <a:t> </a:t>
            </a:r>
            <a:r>
              <a:rPr lang="en-US" sz="2000" dirty="0"/>
              <a:t>ticket window that support persons will be charged </a:t>
            </a:r>
            <a:r>
              <a:rPr lang="en-US" sz="2000" dirty="0" smtClean="0"/>
              <a:t>partial admission </a:t>
            </a:r>
            <a:r>
              <a:rPr lang="en-US" sz="2000" dirty="0"/>
              <a:t>fee when accompanying a person with a disability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What are some provisions offered or could be  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offered to support persons at GFHT?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5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AODA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ompliance with ‘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Accessibility Standards for Customer Service’ is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required by January 1, 2012.  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This is a regulation of the Accessibility for Ontarians with Disabilities Act (AODA).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dirty="0"/>
              <a:t>The Ontario government is putting standards in place for: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/>
              <a:t>Customer Service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Employment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Information and Communication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Transportation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Built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195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Available Services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800" b="1" dirty="0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n-US" sz="3800" b="1" dirty="0" smtClean="0">
                <a:solidFill>
                  <a:schemeClr val="accent6">
                    <a:lumMod val="75000"/>
                  </a:schemeClr>
                </a:solidFill>
              </a:rPr>
              <a:t>et </a:t>
            </a:r>
            <a:r>
              <a:rPr lang="en-US" sz="3800" b="1" dirty="0">
                <a:solidFill>
                  <a:schemeClr val="accent6">
                    <a:lumMod val="75000"/>
                  </a:schemeClr>
                </a:solidFill>
              </a:rPr>
              <a:t>customers know when accessible services aren’t </a:t>
            </a:r>
            <a:r>
              <a:rPr lang="en-US" sz="3800" b="1" dirty="0" smtClean="0">
                <a:solidFill>
                  <a:schemeClr val="accent6">
                    <a:lumMod val="75000"/>
                  </a:schemeClr>
                </a:solidFill>
              </a:rPr>
              <a:t>available.</a:t>
            </a:r>
            <a:endParaRPr lang="en-US" sz="3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Sometimes </a:t>
            </a:r>
            <a:r>
              <a:rPr lang="en-US" dirty="0"/>
              <a:t>accessibility features or services require repair or </a:t>
            </a:r>
            <a:r>
              <a:rPr lang="en-US" dirty="0" smtClean="0"/>
              <a:t>are temporarily </a:t>
            </a:r>
            <a:r>
              <a:rPr lang="en-US" dirty="0"/>
              <a:t>out of </a:t>
            </a:r>
            <a:r>
              <a:rPr lang="en-US" dirty="0" smtClean="0"/>
              <a:t>service, such as an </a:t>
            </a:r>
            <a:r>
              <a:rPr lang="en-US" dirty="0"/>
              <a:t>elevator or accessible </a:t>
            </a:r>
            <a:r>
              <a:rPr lang="en-US" dirty="0" smtClean="0"/>
              <a:t>washroom.  Post a notice when </a:t>
            </a:r>
            <a:r>
              <a:rPr lang="en-US" dirty="0"/>
              <a:t>this </a:t>
            </a:r>
            <a:r>
              <a:rPr lang="en-US" dirty="0" smtClean="0"/>
              <a:t>happens.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b="1" dirty="0"/>
              <a:t>Tips:</a:t>
            </a:r>
            <a:endParaRPr lang="en-US" sz="2600" dirty="0"/>
          </a:p>
          <a:p>
            <a:pPr>
              <a:buFont typeface="Wingdings" pitchFamily="2" charset="2"/>
              <a:buChar char="ü"/>
            </a:pPr>
            <a:r>
              <a:rPr lang="en-US" sz="2600" dirty="0" smtClean="0"/>
              <a:t>Make </a:t>
            </a:r>
            <a:r>
              <a:rPr lang="en-US" sz="2600" dirty="0"/>
              <a:t>a list of the facilities and services people with disabilities rely on.</a:t>
            </a:r>
          </a:p>
          <a:p>
            <a:pPr>
              <a:buFont typeface="Wingdings" pitchFamily="2" charset="2"/>
              <a:buChar char="ü"/>
            </a:pPr>
            <a:r>
              <a:rPr lang="en-US" sz="2600" dirty="0" smtClean="0"/>
              <a:t>Prepare </a:t>
            </a:r>
            <a:r>
              <a:rPr lang="en-US" sz="2600" dirty="0"/>
              <a:t>a </a:t>
            </a:r>
            <a:r>
              <a:rPr lang="en-US" sz="2600" dirty="0" smtClean="0"/>
              <a:t>notice, including the </a:t>
            </a:r>
            <a:r>
              <a:rPr lang="en-US" sz="2600" dirty="0"/>
              <a:t>reason for the disruption, how long the service will be unavailable and </a:t>
            </a:r>
            <a:r>
              <a:rPr lang="en-US" sz="2600" dirty="0" smtClean="0"/>
              <a:t>identify alternative </a:t>
            </a:r>
            <a:r>
              <a:rPr lang="en-US" sz="2600" dirty="0"/>
              <a:t>facilities or services, if available.</a:t>
            </a:r>
          </a:p>
          <a:p>
            <a:pPr>
              <a:buFont typeface="Wingdings" pitchFamily="2" charset="2"/>
              <a:buChar char="ü"/>
            </a:pPr>
            <a:r>
              <a:rPr lang="en-US" sz="2600" dirty="0" smtClean="0"/>
              <a:t>Post </a:t>
            </a:r>
            <a:r>
              <a:rPr lang="en-US" sz="2600" dirty="0"/>
              <a:t>the notice in a </a:t>
            </a:r>
            <a:r>
              <a:rPr lang="en-US" sz="2600" dirty="0" smtClean="0"/>
              <a:t>place or places </a:t>
            </a:r>
            <a:r>
              <a:rPr lang="en-US" sz="2600" dirty="0"/>
              <a:t>where people are most likely to find it (</a:t>
            </a:r>
            <a:r>
              <a:rPr lang="en-US" sz="2600" dirty="0" err="1" smtClean="0"/>
              <a:t>eg</a:t>
            </a:r>
            <a:r>
              <a:rPr lang="en-US" sz="2600" dirty="0"/>
              <a:t>. the entrance door to your business, on your website, another high-traffic area).</a:t>
            </a:r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19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Available Service Notification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b="1" dirty="0"/>
              <a:t>Example:</a:t>
            </a:r>
            <a:endParaRPr lang="en-US" sz="1900" dirty="0"/>
          </a:p>
          <a:p>
            <a:r>
              <a:rPr lang="en-US" sz="1600" dirty="0"/>
              <a:t>A dry cleaning business must remove the ramp in front of their store for a few </a:t>
            </a:r>
            <a:r>
              <a:rPr lang="en-US" sz="1600" dirty="0" smtClean="0"/>
              <a:t>weeks during repair. </a:t>
            </a:r>
            <a:r>
              <a:rPr lang="en-US" sz="1600" dirty="0"/>
              <a:t>They post a sign outside and leave a message on their phone explaining the situation. </a:t>
            </a:r>
            <a:r>
              <a:rPr lang="en-US" sz="1600" dirty="0" smtClean="0"/>
              <a:t> Both </a:t>
            </a:r>
            <a:r>
              <a:rPr lang="en-US" sz="1600" dirty="0"/>
              <a:t>the sign and the message explain </a:t>
            </a:r>
            <a:r>
              <a:rPr lang="en-US" sz="1600" dirty="0" smtClean="0"/>
              <a:t>the repair, the </a:t>
            </a:r>
            <a:r>
              <a:rPr lang="en-US" sz="1600" dirty="0"/>
              <a:t>date when the ramp will be available again, and offer to meet customers outside if they call ahead in order to pick up or drop off garments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What are some service notifications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that may be required by GFHT?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807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Customer Feedback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nvite 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customers to provide 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feedback.</a:t>
            </a:r>
            <a:endParaRPr lang="en-US" sz="3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/>
              <a:t>A good way to learn about barriers that exist in your workplace is to collect comments from your customers with disabilities. 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r>
              <a:rPr lang="en-US" sz="2600" dirty="0" smtClean="0"/>
              <a:t>Invite </a:t>
            </a:r>
            <a:r>
              <a:rPr lang="en-US" sz="2600" dirty="0"/>
              <a:t>customers to give feedback on how you provide accessible customer service. </a:t>
            </a:r>
            <a:endParaRPr lang="en-US" sz="2600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1900" b="1" dirty="0" smtClean="0"/>
              <a:t>Tips:</a:t>
            </a:r>
            <a:endParaRPr lang="en-US" sz="1900" dirty="0"/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Determine how </a:t>
            </a:r>
            <a:r>
              <a:rPr lang="en-US" sz="2200" dirty="0" smtClean="0"/>
              <a:t>to </a:t>
            </a:r>
            <a:r>
              <a:rPr lang="en-US" sz="2200" dirty="0"/>
              <a:t>receive feedback (</a:t>
            </a:r>
            <a:r>
              <a:rPr lang="en-US" sz="2200" dirty="0" err="1" smtClean="0"/>
              <a:t>eg</a:t>
            </a:r>
            <a:r>
              <a:rPr lang="en-US" sz="2200" dirty="0" smtClean="0"/>
              <a:t>. </a:t>
            </a:r>
            <a:r>
              <a:rPr lang="en-US" sz="2200" dirty="0"/>
              <a:t>in person, by telephone, in writing or by email).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How will you respond to feedback, including complaints? </a:t>
            </a:r>
            <a:r>
              <a:rPr lang="en-US" sz="2200" dirty="0" smtClean="0"/>
              <a:t> How </a:t>
            </a:r>
            <a:r>
              <a:rPr lang="en-US" sz="2200" dirty="0"/>
              <a:t>will you let customers know about the process?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7967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Customer Feedback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Example:</a:t>
            </a:r>
            <a:endParaRPr lang="en-US" sz="1800" dirty="0"/>
          </a:p>
          <a:p>
            <a:r>
              <a:rPr lang="en-US" sz="2000" dirty="0" smtClean="0"/>
              <a:t>A hotel </a:t>
            </a:r>
            <a:r>
              <a:rPr lang="en-US" sz="2000" dirty="0"/>
              <a:t>posts a </a:t>
            </a:r>
            <a:r>
              <a:rPr lang="en-US" sz="2000" dirty="0" smtClean="0"/>
              <a:t>notice in the lobby and on </a:t>
            </a:r>
            <a:r>
              <a:rPr lang="en-US" sz="2000" dirty="0"/>
              <a:t>the </a:t>
            </a:r>
            <a:r>
              <a:rPr lang="en-US" sz="2000" dirty="0" smtClean="0"/>
              <a:t>guest receipt that visitor feedback is appreciated and can be submitted at </a:t>
            </a:r>
            <a:r>
              <a:rPr lang="en-US" sz="2000" dirty="0"/>
              <a:t>the front desk, by phone or through the </a:t>
            </a:r>
            <a:r>
              <a:rPr lang="en-US" sz="2000" dirty="0" smtClean="0"/>
              <a:t>hotel’s website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1600" dirty="0"/>
          </a:p>
          <a:p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What are best methods to collect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  customer feedback at GFHT?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3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 Remember to be accommodating.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Our client service standard is…</a:t>
            </a:r>
            <a:endParaRPr lang="en-US" b="1" dirty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“How can I help you?”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07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GFHT_PS 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09600"/>
            <a:ext cx="5148263" cy="246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68" name="Picture 4" descr="IMG_247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508625"/>
            <a:ext cx="1800225" cy="134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69" name="Picture 5" descr="IMG_246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5510213"/>
            <a:ext cx="1800225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70" name="Picture 6" descr="IMG_247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5508625"/>
            <a:ext cx="1873250" cy="134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71" name="Picture 7" descr="IMG_257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518150"/>
            <a:ext cx="1835150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3419475" y="3929747"/>
            <a:ext cx="29527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3600">
                <a:latin typeface="Trebuchet MS" pitchFamily="34" charset="0"/>
              </a:defRPr>
            </a:lvl1pPr>
          </a:lstStyle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Thank you!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4"/>
          <a:stretch/>
        </p:blipFill>
        <p:spPr>
          <a:xfrm>
            <a:off x="-1" y="5553012"/>
            <a:ext cx="1908175" cy="133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1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000"/>
    </mc:Choice>
    <mc:Fallback xmlns="">
      <p:transition spd="slow" advClick="0" advTm="13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772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</a:t>
            </a:r>
            <a:r>
              <a:rPr lang="en-US" sz="2800" dirty="0"/>
              <a:t>Accessibility Standard for Customer Service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applies </a:t>
            </a:r>
            <a:r>
              <a:rPr lang="en-US" sz="2800" dirty="0"/>
              <a:t>to all people or organizations in Ontario </a:t>
            </a:r>
            <a:r>
              <a:rPr lang="en-US" sz="2800" dirty="0" smtClean="0"/>
              <a:t>that: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•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Provide goods or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services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•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Have one or more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employees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This applies to private, non-profit and public sectors.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4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‘accessible customer service’?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>Accessible </a:t>
            </a:r>
            <a:r>
              <a:rPr lang="en-US" sz="2800" dirty="0"/>
              <a:t>customer service is </a:t>
            </a:r>
          </a:p>
          <a:p>
            <a:pPr marL="0" indent="0" algn="ctr">
              <a:buNone/>
            </a:pPr>
            <a:r>
              <a:rPr lang="en-US" sz="2800" dirty="0"/>
              <a:t>not about ramps or automatic door openers.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It’s about understanding that people with disabilities may have different needs.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57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Commitment to Accessibility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  Guelph Family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Health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Team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is committed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to providing a welcoming and accommodating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   environment for all persons,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         including those with disabilities.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58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Compliance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57400"/>
            <a:ext cx="64770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Step 1: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Create and implement an accessibility plan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 smtClean="0"/>
              <a:t>Step 2: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Provide training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 smtClean="0"/>
              <a:t>Step 3: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Communication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 smtClean="0"/>
              <a:t>Step 4:  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Reporting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6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Customer Service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Step </a:t>
            </a:r>
            <a:r>
              <a:rPr lang="en-US" sz="1800" dirty="0"/>
              <a:t>1: </a:t>
            </a:r>
            <a:r>
              <a:rPr lang="en-US" sz="1800" dirty="0" smtClean="0"/>
              <a:t>      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Create Accessibility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lan</a:t>
            </a:r>
          </a:p>
          <a:p>
            <a:pPr marL="0" indent="0">
              <a:buNone/>
            </a:pPr>
            <a:endParaRPr lang="en-US" sz="22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Consider </a:t>
            </a:r>
            <a:r>
              <a:rPr lang="en-US" sz="2200" dirty="0"/>
              <a:t>a person’s disability when communicating with </a:t>
            </a:r>
            <a:r>
              <a:rPr lang="en-US" sz="2200" dirty="0" smtClean="0"/>
              <a:t>them.</a:t>
            </a:r>
            <a:endParaRPr lang="en-US" sz="2200" dirty="0"/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Allow </a:t>
            </a:r>
            <a:r>
              <a:rPr lang="en-US" sz="2200" dirty="0"/>
              <a:t>assistive devices in </a:t>
            </a:r>
            <a:r>
              <a:rPr lang="en-US" sz="2200" dirty="0" smtClean="0"/>
              <a:t>the workplace such as wheelchairs</a:t>
            </a:r>
            <a:r>
              <a:rPr lang="en-US" sz="2200" dirty="0"/>
              <a:t>, </a:t>
            </a:r>
            <a:r>
              <a:rPr lang="en-US" sz="2200" dirty="0" smtClean="0"/>
              <a:t>walkers, oxygen tanks, etc.</a:t>
            </a:r>
            <a:endParaRPr lang="en-US" sz="2200" dirty="0"/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Allow </a:t>
            </a:r>
            <a:r>
              <a:rPr lang="en-US" sz="2200" dirty="0"/>
              <a:t>service </a:t>
            </a:r>
            <a:r>
              <a:rPr lang="en-US" sz="2200" dirty="0" smtClean="0"/>
              <a:t>animals.</a:t>
            </a:r>
            <a:endParaRPr lang="en-US" sz="2200" dirty="0"/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Welcome </a:t>
            </a:r>
            <a:r>
              <a:rPr lang="en-US" sz="2200" dirty="0"/>
              <a:t>support </a:t>
            </a:r>
            <a:r>
              <a:rPr lang="en-US" sz="2200" dirty="0" smtClean="0"/>
              <a:t>persons.</a:t>
            </a:r>
            <a:endParaRPr lang="en-US" sz="2200" dirty="0"/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Let </a:t>
            </a:r>
            <a:r>
              <a:rPr lang="en-US" sz="2200" dirty="0"/>
              <a:t>customers know when accessible services aren’t </a:t>
            </a:r>
            <a:r>
              <a:rPr lang="en-US" sz="2200" dirty="0" smtClean="0"/>
              <a:t>available.</a:t>
            </a:r>
            <a:endParaRPr lang="en-US" sz="2200" dirty="0"/>
          </a:p>
          <a:p>
            <a:pPr>
              <a:buFont typeface="Wingdings" pitchFamily="2" charset="2"/>
              <a:buChar char="q"/>
            </a:pPr>
            <a:r>
              <a:rPr lang="en-US" sz="2200" dirty="0" smtClean="0"/>
              <a:t>Invite </a:t>
            </a:r>
            <a:r>
              <a:rPr lang="en-US" sz="2200" dirty="0"/>
              <a:t>customers to provide </a:t>
            </a:r>
            <a:r>
              <a:rPr lang="en-US" sz="2200" dirty="0" smtClean="0"/>
              <a:t>feedback.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13124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Step </a:t>
            </a:r>
            <a:r>
              <a:rPr lang="en-US" sz="1800" dirty="0"/>
              <a:t>2: </a:t>
            </a:r>
            <a:r>
              <a:rPr lang="en-US" sz="1800" dirty="0" smtClean="0"/>
              <a:t>     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Provide Training </a:t>
            </a:r>
          </a:p>
          <a:p>
            <a:pPr marL="0" indent="0">
              <a:buNone/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Train all employees about accessible customer service.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04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 &amp; Reporting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772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Step </a:t>
            </a:r>
            <a:r>
              <a:rPr lang="en-US" sz="1800" dirty="0"/>
              <a:t>3: </a:t>
            </a:r>
            <a:r>
              <a:rPr lang="en-US" sz="1800" dirty="0" smtClean="0"/>
              <a:t>           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Share the Plan   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Let </a:t>
            </a:r>
            <a:r>
              <a:rPr lang="en-US" sz="2000" dirty="0"/>
              <a:t>customers </a:t>
            </a:r>
            <a:r>
              <a:rPr lang="en-US" sz="2000" dirty="0" smtClean="0"/>
              <a:t>know (post it in the facility, website).</a:t>
            </a:r>
            <a:endParaRPr lang="en-US" sz="2000" dirty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Offer the </a:t>
            </a:r>
            <a:r>
              <a:rPr lang="en-US" sz="2000" dirty="0"/>
              <a:t>plan in accessible </a:t>
            </a:r>
            <a:r>
              <a:rPr lang="en-US" sz="2000" dirty="0" smtClean="0"/>
              <a:t>formats such as large print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if requested.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/>
              <a:t>Step 4: </a:t>
            </a:r>
            <a:r>
              <a:rPr lang="en-US" sz="1800" dirty="0" smtClean="0"/>
              <a:t>             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Report Progress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sz="2000" dirty="0"/>
              <a:t>Report progress online to the Ontario government.</a:t>
            </a:r>
          </a:p>
          <a:p>
            <a:pPr marL="0" indent="0">
              <a:buNone/>
            </a:pP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5072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1342</Words>
  <Application>Microsoft Office PowerPoint</Application>
  <PresentationFormat>On-screen Show (4:3)</PresentationFormat>
  <Paragraphs>210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  Customer Service  Accessibility Standard   </vt:lpstr>
      <vt:lpstr>AODA Overview</vt:lpstr>
      <vt:lpstr>PowerPoint Presentation</vt:lpstr>
      <vt:lpstr>What is ‘accessible customer service’?</vt:lpstr>
      <vt:lpstr>Commitment to Accessibility</vt:lpstr>
      <vt:lpstr>Compliance Requirements</vt:lpstr>
      <vt:lpstr>Customer Service Plan</vt:lpstr>
      <vt:lpstr>Training</vt:lpstr>
      <vt:lpstr>Communication &amp; Reporting</vt:lpstr>
      <vt:lpstr>Considerations</vt:lpstr>
      <vt:lpstr>Accessibility Considerations</vt:lpstr>
      <vt:lpstr>Communication</vt:lpstr>
      <vt:lpstr>Accessible Communication</vt:lpstr>
      <vt:lpstr>Assistive Devices</vt:lpstr>
      <vt:lpstr>Assistive Devices Accommodation</vt:lpstr>
      <vt:lpstr>Service Animals</vt:lpstr>
      <vt:lpstr>Service Animal Considerations</vt:lpstr>
      <vt:lpstr>Support Persons</vt:lpstr>
      <vt:lpstr>Support Persons Provisions</vt:lpstr>
      <vt:lpstr>Available Services</vt:lpstr>
      <vt:lpstr>Available Service Notification</vt:lpstr>
      <vt:lpstr>Customer Feedback</vt:lpstr>
      <vt:lpstr>Customer Feedback Methods</vt:lpstr>
      <vt:lpstr>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Miller, Kirk</dc:creator>
  <cp:lastModifiedBy>Angie Heydon</cp:lastModifiedBy>
  <cp:revision>27</cp:revision>
  <dcterms:created xsi:type="dcterms:W3CDTF">2011-10-18T18:46:20Z</dcterms:created>
  <dcterms:modified xsi:type="dcterms:W3CDTF">2012-02-27T16:58:39Z</dcterms:modified>
</cp:coreProperties>
</file>