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7"/>
  </p:notesMasterIdLst>
  <p:sldIdLst>
    <p:sldId id="263" r:id="rId2"/>
    <p:sldId id="266" r:id="rId3"/>
    <p:sldId id="267" r:id="rId4"/>
    <p:sldId id="414" r:id="rId5"/>
    <p:sldId id="368" r:id="rId6"/>
    <p:sldId id="369" r:id="rId7"/>
    <p:sldId id="372" r:id="rId8"/>
    <p:sldId id="373" r:id="rId9"/>
    <p:sldId id="370" r:id="rId10"/>
    <p:sldId id="374" r:id="rId11"/>
    <p:sldId id="375" r:id="rId12"/>
    <p:sldId id="272" r:id="rId13"/>
    <p:sldId id="273" r:id="rId14"/>
    <p:sldId id="275" r:id="rId15"/>
    <p:sldId id="413" r:id="rId16"/>
    <p:sldId id="316" r:id="rId17"/>
    <p:sldId id="317" r:id="rId18"/>
    <p:sldId id="288" r:id="rId19"/>
    <p:sldId id="289" r:id="rId20"/>
    <p:sldId id="290" r:id="rId21"/>
    <p:sldId id="291" r:id="rId22"/>
    <p:sldId id="297" r:id="rId23"/>
    <p:sldId id="377" r:id="rId24"/>
    <p:sldId id="378" r:id="rId25"/>
    <p:sldId id="379" r:id="rId26"/>
    <p:sldId id="380" r:id="rId27"/>
    <p:sldId id="381" r:id="rId28"/>
    <p:sldId id="382" r:id="rId29"/>
    <p:sldId id="383" r:id="rId30"/>
    <p:sldId id="384" r:id="rId31"/>
    <p:sldId id="385" r:id="rId32"/>
    <p:sldId id="386" r:id="rId33"/>
    <p:sldId id="387" r:id="rId34"/>
    <p:sldId id="388" r:id="rId35"/>
    <p:sldId id="389" r:id="rId36"/>
    <p:sldId id="390" r:id="rId37"/>
    <p:sldId id="391" r:id="rId38"/>
    <p:sldId id="392" r:id="rId39"/>
    <p:sldId id="393" r:id="rId40"/>
    <p:sldId id="394" r:id="rId41"/>
    <p:sldId id="395" r:id="rId42"/>
    <p:sldId id="396" r:id="rId43"/>
    <p:sldId id="397" r:id="rId44"/>
    <p:sldId id="398" r:id="rId45"/>
    <p:sldId id="39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376" r:id="rId60"/>
    <p:sldId id="341" r:id="rId61"/>
    <p:sldId id="344" r:id="rId62"/>
    <p:sldId id="415" r:id="rId63"/>
    <p:sldId id="416" r:id="rId64"/>
    <p:sldId id="417" r:id="rId65"/>
    <p:sldId id="418"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1E84"/>
    <a:srgbClr val="B9D749"/>
    <a:srgbClr val="A1D947"/>
    <a:srgbClr val="A2D050"/>
    <a:srgbClr val="8D2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67" d="100"/>
          <a:sy n="67" d="100"/>
        </p:scale>
        <p:origin x="-3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37FC1-92E4-40B5-86B8-85C53FF3E80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CA"/>
        </a:p>
      </dgm:t>
    </dgm:pt>
    <dgm:pt modelId="{87C32A20-4FB8-4116-A4E7-8BC2A71559AD}">
      <dgm:prSet phldrT="[Text]"/>
      <dgm:spPr>
        <a:solidFill>
          <a:schemeClr val="accent6"/>
        </a:solidFill>
      </dgm:spPr>
      <dgm:t>
        <a:bodyPr/>
        <a:lstStyle/>
        <a:p>
          <a:r>
            <a:rPr lang="en-CA" dirty="0" smtClean="0"/>
            <a:t>2005-2011</a:t>
          </a:r>
          <a:endParaRPr lang="en-CA" dirty="0"/>
        </a:p>
      </dgm:t>
    </dgm:pt>
    <dgm:pt modelId="{F104A060-5C37-45FE-840B-E936BE23A021}" type="parTrans" cxnId="{D46F92EB-22BC-47B9-B08D-7AFDE9AC57A3}">
      <dgm:prSet/>
      <dgm:spPr/>
      <dgm:t>
        <a:bodyPr/>
        <a:lstStyle/>
        <a:p>
          <a:endParaRPr lang="en-CA"/>
        </a:p>
      </dgm:t>
    </dgm:pt>
    <dgm:pt modelId="{9FD8893E-0D84-41F4-95BB-1886B4DC555B}" type="sibTrans" cxnId="{D46F92EB-22BC-47B9-B08D-7AFDE9AC57A3}">
      <dgm:prSet/>
      <dgm:spPr/>
      <dgm:t>
        <a:bodyPr/>
        <a:lstStyle/>
        <a:p>
          <a:endParaRPr lang="en-CA"/>
        </a:p>
      </dgm:t>
    </dgm:pt>
    <dgm:pt modelId="{9F29B276-A27A-43A7-B48C-7C7543236BCA}">
      <dgm:prSet phldrT="[Text]" custT="1"/>
      <dgm:spPr/>
      <dgm:t>
        <a:bodyPr/>
        <a:lstStyle/>
        <a:p>
          <a:r>
            <a:rPr lang="en-CA" sz="4000" dirty="0" smtClean="0"/>
            <a:t>11 orders</a:t>
          </a:r>
          <a:endParaRPr lang="en-CA" sz="4000" dirty="0"/>
        </a:p>
      </dgm:t>
    </dgm:pt>
    <dgm:pt modelId="{C31940FB-0D1F-4B6B-BEF1-5CDA2B7BCFDD}" type="parTrans" cxnId="{B13B9489-AFC4-4128-88E2-93869AE8C710}">
      <dgm:prSet/>
      <dgm:spPr/>
      <dgm:t>
        <a:bodyPr/>
        <a:lstStyle/>
        <a:p>
          <a:endParaRPr lang="en-CA"/>
        </a:p>
      </dgm:t>
    </dgm:pt>
    <dgm:pt modelId="{757B8DF0-9A11-4F13-B20D-2C9C60D8D5DF}" type="sibTrans" cxnId="{B13B9489-AFC4-4128-88E2-93869AE8C710}">
      <dgm:prSet/>
      <dgm:spPr/>
      <dgm:t>
        <a:bodyPr/>
        <a:lstStyle/>
        <a:p>
          <a:endParaRPr lang="en-CA"/>
        </a:p>
      </dgm:t>
    </dgm:pt>
    <dgm:pt modelId="{F5A51881-CE3C-4AE3-9067-39E4966ADD0F}">
      <dgm:prSet phldrT="[Text]"/>
      <dgm:spPr>
        <a:solidFill>
          <a:schemeClr val="accent6"/>
        </a:solidFill>
      </dgm:spPr>
      <dgm:t>
        <a:bodyPr/>
        <a:lstStyle/>
        <a:p>
          <a:r>
            <a:rPr lang="en-CA" dirty="0" smtClean="0"/>
            <a:t>2014-2016</a:t>
          </a:r>
          <a:endParaRPr lang="en-CA" dirty="0"/>
        </a:p>
      </dgm:t>
    </dgm:pt>
    <dgm:pt modelId="{C5001F89-D902-46D6-9A29-D4E3C982E9E1}" type="parTrans" cxnId="{A8171973-BAF0-4C24-B356-530E9ADB299F}">
      <dgm:prSet/>
      <dgm:spPr/>
      <dgm:t>
        <a:bodyPr/>
        <a:lstStyle/>
        <a:p>
          <a:endParaRPr lang="en-CA"/>
        </a:p>
      </dgm:t>
    </dgm:pt>
    <dgm:pt modelId="{B1474542-85BF-4E98-BEA9-D3594DBB3FE8}" type="sibTrans" cxnId="{A8171973-BAF0-4C24-B356-530E9ADB299F}">
      <dgm:prSet/>
      <dgm:spPr/>
      <dgm:t>
        <a:bodyPr/>
        <a:lstStyle/>
        <a:p>
          <a:endParaRPr lang="en-CA"/>
        </a:p>
      </dgm:t>
    </dgm:pt>
    <dgm:pt modelId="{27F9DDE4-BB58-4A54-85FC-B1C384CF54CB}">
      <dgm:prSet phldrT="[Text]" custT="1"/>
      <dgm:spPr/>
      <dgm:t>
        <a:bodyPr/>
        <a:lstStyle/>
        <a:p>
          <a:r>
            <a:rPr lang="en-CA" sz="4000" dirty="0" smtClean="0"/>
            <a:t>11 orders/ decisions</a:t>
          </a:r>
          <a:endParaRPr lang="en-CA" sz="4000" dirty="0"/>
        </a:p>
      </dgm:t>
    </dgm:pt>
    <dgm:pt modelId="{ABA72985-1C36-4528-B653-2171C7A238C4}" type="parTrans" cxnId="{FB9AF219-AD85-40CE-B71B-B7CA5FFDD769}">
      <dgm:prSet/>
      <dgm:spPr/>
      <dgm:t>
        <a:bodyPr/>
        <a:lstStyle/>
        <a:p>
          <a:endParaRPr lang="en-CA"/>
        </a:p>
      </dgm:t>
    </dgm:pt>
    <dgm:pt modelId="{43CB266D-5997-43A7-B3DE-833107E125ED}" type="sibTrans" cxnId="{FB9AF219-AD85-40CE-B71B-B7CA5FFDD769}">
      <dgm:prSet/>
      <dgm:spPr/>
      <dgm:t>
        <a:bodyPr/>
        <a:lstStyle/>
        <a:p>
          <a:endParaRPr lang="en-CA"/>
        </a:p>
      </dgm:t>
    </dgm:pt>
    <dgm:pt modelId="{CE8D2C6A-D2B7-4ECB-93E2-FD8E0EBCDDB4}">
      <dgm:prSet phldrT="[Text]" custT="1"/>
      <dgm:spPr/>
      <dgm:t>
        <a:bodyPr/>
        <a:lstStyle/>
        <a:p>
          <a:endParaRPr lang="en-CA" sz="1200" dirty="0"/>
        </a:p>
      </dgm:t>
    </dgm:pt>
    <dgm:pt modelId="{7ED68FD0-6648-4481-9038-19BDB5EFF313}" type="parTrans" cxnId="{0EC90160-4A48-4F89-BA8B-8D7F4D3B349B}">
      <dgm:prSet/>
      <dgm:spPr/>
      <dgm:t>
        <a:bodyPr/>
        <a:lstStyle/>
        <a:p>
          <a:endParaRPr lang="en-CA"/>
        </a:p>
      </dgm:t>
    </dgm:pt>
    <dgm:pt modelId="{7E6C4E14-8C8F-43C9-8833-E009E6A925D5}" type="sibTrans" cxnId="{0EC90160-4A48-4F89-BA8B-8D7F4D3B349B}">
      <dgm:prSet/>
      <dgm:spPr/>
      <dgm:t>
        <a:bodyPr/>
        <a:lstStyle/>
        <a:p>
          <a:endParaRPr lang="en-CA"/>
        </a:p>
      </dgm:t>
    </dgm:pt>
    <dgm:pt modelId="{0F0FC992-370B-4014-86DE-E1D6E4B3F3ED}">
      <dgm:prSet phldrT="[Text]" custT="1"/>
      <dgm:spPr/>
      <dgm:t>
        <a:bodyPr/>
        <a:lstStyle/>
        <a:p>
          <a:endParaRPr lang="en-CA" sz="1000" dirty="0"/>
        </a:p>
      </dgm:t>
    </dgm:pt>
    <dgm:pt modelId="{A46DCE7C-3012-42C6-9038-5678C2D7631B}" type="parTrans" cxnId="{D6ECA85B-494C-4081-8E17-B761F49D892A}">
      <dgm:prSet/>
      <dgm:spPr/>
      <dgm:t>
        <a:bodyPr/>
        <a:lstStyle/>
        <a:p>
          <a:endParaRPr lang="en-CA"/>
        </a:p>
      </dgm:t>
    </dgm:pt>
    <dgm:pt modelId="{9E7BB789-9011-4665-82BB-1081E8AFD993}" type="sibTrans" cxnId="{D6ECA85B-494C-4081-8E17-B761F49D892A}">
      <dgm:prSet/>
      <dgm:spPr/>
      <dgm:t>
        <a:bodyPr/>
        <a:lstStyle/>
        <a:p>
          <a:endParaRPr lang="en-CA"/>
        </a:p>
      </dgm:t>
    </dgm:pt>
    <dgm:pt modelId="{2DCAC8D2-6C36-4732-B9C6-5C94614F4804}" type="pres">
      <dgm:prSet presAssocID="{A8737FC1-92E4-40B5-86B8-85C53FF3E801}" presName="Name0" presStyleCnt="0">
        <dgm:presLayoutVars>
          <dgm:dir/>
          <dgm:animLvl val="lvl"/>
          <dgm:resizeHandles/>
        </dgm:presLayoutVars>
      </dgm:prSet>
      <dgm:spPr/>
      <dgm:t>
        <a:bodyPr/>
        <a:lstStyle/>
        <a:p>
          <a:endParaRPr lang="en-CA"/>
        </a:p>
      </dgm:t>
    </dgm:pt>
    <dgm:pt modelId="{DAF19E5C-2B5F-4AE7-AAC1-DFEAF2C14539}" type="pres">
      <dgm:prSet presAssocID="{87C32A20-4FB8-4116-A4E7-8BC2A71559AD}" presName="linNode" presStyleCnt="0"/>
      <dgm:spPr/>
    </dgm:pt>
    <dgm:pt modelId="{934F5229-3915-4DE2-AB16-16551E5A3305}" type="pres">
      <dgm:prSet presAssocID="{87C32A20-4FB8-4116-A4E7-8BC2A71559AD}" presName="parentShp" presStyleLbl="node1" presStyleIdx="0" presStyleCnt="2">
        <dgm:presLayoutVars>
          <dgm:bulletEnabled val="1"/>
        </dgm:presLayoutVars>
      </dgm:prSet>
      <dgm:spPr/>
      <dgm:t>
        <a:bodyPr/>
        <a:lstStyle/>
        <a:p>
          <a:endParaRPr lang="en-CA"/>
        </a:p>
      </dgm:t>
    </dgm:pt>
    <dgm:pt modelId="{78826B47-55F9-4B93-AD2C-E98F4BBEFC64}" type="pres">
      <dgm:prSet presAssocID="{87C32A20-4FB8-4116-A4E7-8BC2A71559AD}" presName="childShp" presStyleLbl="bgAccFollowNode1" presStyleIdx="0" presStyleCnt="2">
        <dgm:presLayoutVars>
          <dgm:bulletEnabled val="1"/>
        </dgm:presLayoutVars>
      </dgm:prSet>
      <dgm:spPr/>
      <dgm:t>
        <a:bodyPr/>
        <a:lstStyle/>
        <a:p>
          <a:endParaRPr lang="en-CA"/>
        </a:p>
      </dgm:t>
    </dgm:pt>
    <dgm:pt modelId="{A710C536-F636-43A7-8E3C-FC810A98D105}" type="pres">
      <dgm:prSet presAssocID="{9FD8893E-0D84-41F4-95BB-1886B4DC555B}" presName="spacing" presStyleCnt="0"/>
      <dgm:spPr/>
    </dgm:pt>
    <dgm:pt modelId="{83371075-7ED9-44A9-867C-41AA22C3450E}" type="pres">
      <dgm:prSet presAssocID="{F5A51881-CE3C-4AE3-9067-39E4966ADD0F}" presName="linNode" presStyleCnt="0"/>
      <dgm:spPr/>
    </dgm:pt>
    <dgm:pt modelId="{7A048108-5C7E-4A74-A33C-4034A1F05CC5}" type="pres">
      <dgm:prSet presAssocID="{F5A51881-CE3C-4AE3-9067-39E4966ADD0F}" presName="parentShp" presStyleLbl="node1" presStyleIdx="1" presStyleCnt="2">
        <dgm:presLayoutVars>
          <dgm:bulletEnabled val="1"/>
        </dgm:presLayoutVars>
      </dgm:prSet>
      <dgm:spPr/>
      <dgm:t>
        <a:bodyPr/>
        <a:lstStyle/>
        <a:p>
          <a:endParaRPr lang="en-CA"/>
        </a:p>
      </dgm:t>
    </dgm:pt>
    <dgm:pt modelId="{CC9F91E1-6BFA-4A72-965D-200DFE57E2FF}" type="pres">
      <dgm:prSet presAssocID="{F5A51881-CE3C-4AE3-9067-39E4966ADD0F}" presName="childShp" presStyleLbl="bgAccFollowNode1" presStyleIdx="1" presStyleCnt="2">
        <dgm:presLayoutVars>
          <dgm:bulletEnabled val="1"/>
        </dgm:presLayoutVars>
      </dgm:prSet>
      <dgm:spPr/>
      <dgm:t>
        <a:bodyPr/>
        <a:lstStyle/>
        <a:p>
          <a:endParaRPr lang="en-CA"/>
        </a:p>
      </dgm:t>
    </dgm:pt>
  </dgm:ptLst>
  <dgm:cxnLst>
    <dgm:cxn modelId="{5D84E7CE-AA5D-4965-A513-9F6D00C97024}" type="presOf" srcId="{9F29B276-A27A-43A7-B48C-7C7543236BCA}" destId="{78826B47-55F9-4B93-AD2C-E98F4BBEFC64}" srcOrd="0" destOrd="1" presId="urn:microsoft.com/office/officeart/2005/8/layout/vList6"/>
    <dgm:cxn modelId="{579B931C-6C7B-4502-B507-51A50E58FB30}" type="presOf" srcId="{CE8D2C6A-D2B7-4ECB-93E2-FD8E0EBCDDB4}" destId="{78826B47-55F9-4B93-AD2C-E98F4BBEFC64}" srcOrd="0" destOrd="0" presId="urn:microsoft.com/office/officeart/2005/8/layout/vList6"/>
    <dgm:cxn modelId="{0EC90160-4A48-4F89-BA8B-8D7F4D3B349B}" srcId="{87C32A20-4FB8-4116-A4E7-8BC2A71559AD}" destId="{CE8D2C6A-D2B7-4ECB-93E2-FD8E0EBCDDB4}" srcOrd="0" destOrd="0" parTransId="{7ED68FD0-6648-4481-9038-19BDB5EFF313}" sibTransId="{7E6C4E14-8C8F-43C9-8833-E009E6A925D5}"/>
    <dgm:cxn modelId="{A4DA2D45-1599-491E-8125-072807ABA070}" type="presOf" srcId="{A8737FC1-92E4-40B5-86B8-85C53FF3E801}" destId="{2DCAC8D2-6C36-4732-B9C6-5C94614F4804}" srcOrd="0" destOrd="0" presId="urn:microsoft.com/office/officeart/2005/8/layout/vList6"/>
    <dgm:cxn modelId="{D2984696-57CD-4F02-B0AD-7A2119F9C50F}" type="presOf" srcId="{87C32A20-4FB8-4116-A4E7-8BC2A71559AD}" destId="{934F5229-3915-4DE2-AB16-16551E5A3305}" srcOrd="0" destOrd="0" presId="urn:microsoft.com/office/officeart/2005/8/layout/vList6"/>
    <dgm:cxn modelId="{A8171973-BAF0-4C24-B356-530E9ADB299F}" srcId="{A8737FC1-92E4-40B5-86B8-85C53FF3E801}" destId="{F5A51881-CE3C-4AE3-9067-39E4966ADD0F}" srcOrd="1" destOrd="0" parTransId="{C5001F89-D902-46D6-9A29-D4E3C982E9E1}" sibTransId="{B1474542-85BF-4E98-BEA9-D3594DBB3FE8}"/>
    <dgm:cxn modelId="{D6ECA85B-494C-4081-8E17-B761F49D892A}" srcId="{F5A51881-CE3C-4AE3-9067-39E4966ADD0F}" destId="{0F0FC992-370B-4014-86DE-E1D6E4B3F3ED}" srcOrd="0" destOrd="0" parTransId="{A46DCE7C-3012-42C6-9038-5678C2D7631B}" sibTransId="{9E7BB789-9011-4665-82BB-1081E8AFD993}"/>
    <dgm:cxn modelId="{F396085C-5F90-4244-A5C4-CFBF5AD8BF85}" type="presOf" srcId="{0F0FC992-370B-4014-86DE-E1D6E4B3F3ED}" destId="{CC9F91E1-6BFA-4A72-965D-200DFE57E2FF}" srcOrd="0" destOrd="0" presId="urn:microsoft.com/office/officeart/2005/8/layout/vList6"/>
    <dgm:cxn modelId="{D46F92EB-22BC-47B9-B08D-7AFDE9AC57A3}" srcId="{A8737FC1-92E4-40B5-86B8-85C53FF3E801}" destId="{87C32A20-4FB8-4116-A4E7-8BC2A71559AD}" srcOrd="0" destOrd="0" parTransId="{F104A060-5C37-45FE-840B-E936BE23A021}" sibTransId="{9FD8893E-0D84-41F4-95BB-1886B4DC555B}"/>
    <dgm:cxn modelId="{B13B9489-AFC4-4128-88E2-93869AE8C710}" srcId="{87C32A20-4FB8-4116-A4E7-8BC2A71559AD}" destId="{9F29B276-A27A-43A7-B48C-7C7543236BCA}" srcOrd="1" destOrd="0" parTransId="{C31940FB-0D1F-4B6B-BEF1-5CDA2B7BCFDD}" sibTransId="{757B8DF0-9A11-4F13-B20D-2C9C60D8D5DF}"/>
    <dgm:cxn modelId="{FB9AF219-AD85-40CE-B71B-B7CA5FFDD769}" srcId="{F5A51881-CE3C-4AE3-9067-39E4966ADD0F}" destId="{27F9DDE4-BB58-4A54-85FC-B1C384CF54CB}" srcOrd="1" destOrd="0" parTransId="{ABA72985-1C36-4528-B653-2171C7A238C4}" sibTransId="{43CB266D-5997-43A7-B3DE-833107E125ED}"/>
    <dgm:cxn modelId="{98E6AB78-1C71-45EB-8278-310174088FD7}" type="presOf" srcId="{27F9DDE4-BB58-4A54-85FC-B1C384CF54CB}" destId="{CC9F91E1-6BFA-4A72-965D-200DFE57E2FF}" srcOrd="0" destOrd="1" presId="urn:microsoft.com/office/officeart/2005/8/layout/vList6"/>
    <dgm:cxn modelId="{C3D99B8C-BFAB-49C1-9047-5C7F583D22AC}" type="presOf" srcId="{F5A51881-CE3C-4AE3-9067-39E4966ADD0F}" destId="{7A048108-5C7E-4A74-A33C-4034A1F05CC5}" srcOrd="0" destOrd="0" presId="urn:microsoft.com/office/officeart/2005/8/layout/vList6"/>
    <dgm:cxn modelId="{7BB246EE-0606-4A00-99FF-4B9E81A65924}" type="presParOf" srcId="{2DCAC8D2-6C36-4732-B9C6-5C94614F4804}" destId="{DAF19E5C-2B5F-4AE7-AAC1-DFEAF2C14539}" srcOrd="0" destOrd="0" presId="urn:microsoft.com/office/officeart/2005/8/layout/vList6"/>
    <dgm:cxn modelId="{D5F0BAC2-9903-4B8B-BF31-F7848F56850A}" type="presParOf" srcId="{DAF19E5C-2B5F-4AE7-AAC1-DFEAF2C14539}" destId="{934F5229-3915-4DE2-AB16-16551E5A3305}" srcOrd="0" destOrd="0" presId="urn:microsoft.com/office/officeart/2005/8/layout/vList6"/>
    <dgm:cxn modelId="{95668922-D863-4EB9-8A3D-273825F0CD0D}" type="presParOf" srcId="{DAF19E5C-2B5F-4AE7-AAC1-DFEAF2C14539}" destId="{78826B47-55F9-4B93-AD2C-E98F4BBEFC64}" srcOrd="1" destOrd="0" presId="urn:microsoft.com/office/officeart/2005/8/layout/vList6"/>
    <dgm:cxn modelId="{408360B6-57D1-44A2-AA02-44CEBFE55997}" type="presParOf" srcId="{2DCAC8D2-6C36-4732-B9C6-5C94614F4804}" destId="{A710C536-F636-43A7-8E3C-FC810A98D105}" srcOrd="1" destOrd="0" presId="urn:microsoft.com/office/officeart/2005/8/layout/vList6"/>
    <dgm:cxn modelId="{FA3571E3-62F9-40CC-ADEB-DB699062C49E}" type="presParOf" srcId="{2DCAC8D2-6C36-4732-B9C6-5C94614F4804}" destId="{83371075-7ED9-44A9-867C-41AA22C3450E}" srcOrd="2" destOrd="0" presId="urn:microsoft.com/office/officeart/2005/8/layout/vList6"/>
    <dgm:cxn modelId="{68877438-5F8B-408E-8E43-866B7C3375FB}" type="presParOf" srcId="{83371075-7ED9-44A9-867C-41AA22C3450E}" destId="{7A048108-5C7E-4A74-A33C-4034A1F05CC5}" srcOrd="0" destOrd="0" presId="urn:microsoft.com/office/officeart/2005/8/layout/vList6"/>
    <dgm:cxn modelId="{F75F23BD-8B4F-4469-BFE7-37BD84E39C1C}" type="presParOf" srcId="{83371075-7ED9-44A9-867C-41AA22C3450E}" destId="{CC9F91E1-6BFA-4A72-965D-200DFE57E2F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695ECE-1FD4-4448-839A-32B32211BAE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CA"/>
        </a:p>
      </dgm:t>
    </dgm:pt>
    <dgm:pt modelId="{CB7C03BB-E78C-44D1-BB95-F14EBFC01848}">
      <dgm:prSet phldrT="[Text]" custT="1"/>
      <dgm:spPr/>
      <dgm:t>
        <a:bodyPr/>
        <a:lstStyle/>
        <a:p>
          <a:r>
            <a:rPr lang="en-CA" sz="3100" dirty="0" smtClean="0">
              <a:solidFill>
                <a:schemeClr val="tx1"/>
              </a:solidFill>
            </a:rPr>
            <a:t>Vendors</a:t>
          </a:r>
        </a:p>
        <a:p>
          <a:r>
            <a:rPr lang="en-CA" sz="2400" dirty="0" smtClean="0">
              <a:solidFill>
                <a:schemeClr val="tx1"/>
              </a:solidFill>
            </a:rPr>
            <a:t>Orders 1, 6, 11</a:t>
          </a:r>
          <a:r>
            <a:rPr lang="en-CA" sz="3100" dirty="0" smtClean="0">
              <a:solidFill>
                <a:schemeClr val="tx1"/>
              </a:solidFill>
            </a:rPr>
            <a:t>	</a:t>
          </a:r>
          <a:endParaRPr lang="en-CA" sz="3100" dirty="0">
            <a:solidFill>
              <a:schemeClr val="tx1"/>
            </a:solidFill>
          </a:endParaRPr>
        </a:p>
      </dgm:t>
    </dgm:pt>
    <dgm:pt modelId="{8DD11E6A-22A8-4D40-92BB-C772B35C4690}" type="parTrans" cxnId="{F5B42C9D-BA99-4359-9A3A-06295B629E0B}">
      <dgm:prSet/>
      <dgm:spPr/>
      <dgm:t>
        <a:bodyPr/>
        <a:lstStyle/>
        <a:p>
          <a:endParaRPr lang="en-CA"/>
        </a:p>
      </dgm:t>
    </dgm:pt>
    <dgm:pt modelId="{4096FAD3-647D-4C50-B63F-6799147566C9}" type="sibTrans" cxnId="{F5B42C9D-BA99-4359-9A3A-06295B629E0B}">
      <dgm:prSet/>
      <dgm:spPr/>
      <dgm:t>
        <a:bodyPr/>
        <a:lstStyle/>
        <a:p>
          <a:endParaRPr lang="en-CA"/>
        </a:p>
      </dgm:t>
    </dgm:pt>
    <dgm:pt modelId="{24C0B19F-6C60-460A-AE4E-6B62476C320A}">
      <dgm:prSet phldrT="[Text]" custT="1"/>
      <dgm:spPr/>
      <dgm:t>
        <a:bodyPr/>
        <a:lstStyle/>
        <a:p>
          <a:r>
            <a:rPr lang="en-CA" sz="3300" dirty="0" smtClean="0">
              <a:solidFill>
                <a:schemeClr val="tx1"/>
              </a:solidFill>
            </a:rPr>
            <a:t>Snooping</a:t>
          </a:r>
        </a:p>
        <a:p>
          <a:r>
            <a:rPr lang="en-CA" sz="2400" dirty="0" smtClean="0">
              <a:solidFill>
                <a:schemeClr val="tx1"/>
              </a:solidFill>
            </a:rPr>
            <a:t>Orders 2, 10, 13, 16</a:t>
          </a:r>
          <a:endParaRPr lang="en-CA" sz="2400" dirty="0">
            <a:solidFill>
              <a:schemeClr val="tx1"/>
            </a:solidFill>
          </a:endParaRPr>
        </a:p>
      </dgm:t>
    </dgm:pt>
    <dgm:pt modelId="{6B8CD007-E7F2-4A38-B157-2C2BD996D790}" type="parTrans" cxnId="{6CABAE4A-46C4-48A6-BBB7-33FCAA85DE10}">
      <dgm:prSet/>
      <dgm:spPr/>
      <dgm:t>
        <a:bodyPr/>
        <a:lstStyle/>
        <a:p>
          <a:endParaRPr lang="en-CA"/>
        </a:p>
      </dgm:t>
    </dgm:pt>
    <dgm:pt modelId="{18ED1AFE-F1C9-493F-9258-28016A9DCF22}" type="sibTrans" cxnId="{6CABAE4A-46C4-48A6-BBB7-33FCAA85DE10}">
      <dgm:prSet/>
      <dgm:spPr/>
      <dgm:t>
        <a:bodyPr/>
        <a:lstStyle/>
        <a:p>
          <a:endParaRPr lang="en-CA"/>
        </a:p>
      </dgm:t>
    </dgm:pt>
    <dgm:pt modelId="{2E7A6306-4BC7-4D66-A7B5-D8F5DB02EB0F}">
      <dgm:prSet phldrT="[Text]" custT="1"/>
      <dgm:spPr/>
      <dgm:t>
        <a:bodyPr/>
        <a:lstStyle/>
        <a:p>
          <a:r>
            <a:rPr lang="en-CA" sz="2600" dirty="0" smtClean="0">
              <a:solidFill>
                <a:schemeClr val="tx1"/>
              </a:solidFill>
            </a:rPr>
            <a:t>Mobile Devices and New Technology</a:t>
          </a:r>
        </a:p>
        <a:p>
          <a:r>
            <a:rPr lang="en-CA" sz="2400" dirty="0" smtClean="0">
              <a:solidFill>
                <a:schemeClr val="tx1"/>
              </a:solidFill>
            </a:rPr>
            <a:t>Orders 4, 5, 7, 8, </a:t>
          </a:r>
          <a:endParaRPr lang="en-CA" sz="2400" dirty="0">
            <a:solidFill>
              <a:schemeClr val="tx1"/>
            </a:solidFill>
          </a:endParaRPr>
        </a:p>
      </dgm:t>
    </dgm:pt>
    <dgm:pt modelId="{0190AC31-006C-469D-8309-0711D2D0041E}" type="parTrans" cxnId="{DF307143-5C8F-4482-BD0C-C952ACBECB10}">
      <dgm:prSet/>
      <dgm:spPr/>
      <dgm:t>
        <a:bodyPr/>
        <a:lstStyle/>
        <a:p>
          <a:endParaRPr lang="en-CA"/>
        </a:p>
      </dgm:t>
    </dgm:pt>
    <dgm:pt modelId="{7BD1AE58-40C4-40E5-BD6F-35BE45AA8001}" type="sibTrans" cxnId="{DF307143-5C8F-4482-BD0C-C952ACBECB10}">
      <dgm:prSet/>
      <dgm:spPr/>
      <dgm:t>
        <a:bodyPr/>
        <a:lstStyle/>
        <a:p>
          <a:endParaRPr lang="en-CA"/>
        </a:p>
      </dgm:t>
    </dgm:pt>
    <dgm:pt modelId="{998875B9-6078-47C6-9B77-64B1B6D31543}">
      <dgm:prSet phldrT="[Text]" custT="1"/>
      <dgm:spPr/>
      <dgm:t>
        <a:bodyPr/>
        <a:lstStyle/>
        <a:p>
          <a:r>
            <a:rPr lang="en-CA" sz="3100" dirty="0" smtClean="0">
              <a:solidFill>
                <a:schemeClr val="tx1"/>
              </a:solidFill>
            </a:rPr>
            <a:t>Access and Correction</a:t>
          </a:r>
        </a:p>
        <a:p>
          <a:r>
            <a:rPr lang="en-CA" sz="2400" dirty="0" smtClean="0">
              <a:solidFill>
                <a:schemeClr val="tx1"/>
              </a:solidFill>
            </a:rPr>
            <a:t>Orders 9, 12, 14, 15, 17, 18</a:t>
          </a:r>
          <a:endParaRPr lang="en-CA" sz="2400" dirty="0">
            <a:solidFill>
              <a:schemeClr val="tx1"/>
            </a:solidFill>
          </a:endParaRPr>
        </a:p>
      </dgm:t>
    </dgm:pt>
    <dgm:pt modelId="{0F2F3AFD-ED3F-436E-8F63-A0C232DE12A5}" type="parTrans" cxnId="{CDE4C69D-DBE3-4BAB-B550-BDFF307F6B49}">
      <dgm:prSet/>
      <dgm:spPr/>
      <dgm:t>
        <a:bodyPr/>
        <a:lstStyle/>
        <a:p>
          <a:endParaRPr lang="en-CA"/>
        </a:p>
      </dgm:t>
    </dgm:pt>
    <dgm:pt modelId="{0ACDC2EA-40B0-4B95-872D-B138115E5D24}" type="sibTrans" cxnId="{CDE4C69D-DBE3-4BAB-B550-BDFF307F6B49}">
      <dgm:prSet/>
      <dgm:spPr/>
      <dgm:t>
        <a:bodyPr/>
        <a:lstStyle/>
        <a:p>
          <a:endParaRPr lang="en-CA"/>
        </a:p>
      </dgm:t>
    </dgm:pt>
    <dgm:pt modelId="{0DBA62E9-8E7B-49F0-BF4F-04E38A07A13A}">
      <dgm:prSet phldrT="[Text]" custT="1"/>
      <dgm:spPr/>
      <dgm:t>
        <a:bodyPr/>
        <a:lstStyle/>
        <a:p>
          <a:r>
            <a:rPr lang="en-CA" sz="3100" dirty="0" smtClean="0">
              <a:solidFill>
                <a:schemeClr val="tx1"/>
              </a:solidFill>
            </a:rPr>
            <a:t>Closing a Practice</a:t>
          </a:r>
        </a:p>
        <a:p>
          <a:r>
            <a:rPr lang="en-CA" sz="2400" dirty="0" smtClean="0">
              <a:solidFill>
                <a:schemeClr val="tx1"/>
              </a:solidFill>
            </a:rPr>
            <a:t>Order 3</a:t>
          </a:r>
          <a:endParaRPr lang="en-CA" sz="2400" dirty="0">
            <a:solidFill>
              <a:schemeClr val="tx1"/>
            </a:solidFill>
          </a:endParaRPr>
        </a:p>
      </dgm:t>
    </dgm:pt>
    <dgm:pt modelId="{1B19A05A-DA5D-4A6D-A3F1-6B0ED8AB0859}" type="parTrans" cxnId="{40D29D53-3D4C-4058-B06B-4E0D09DE1B6D}">
      <dgm:prSet/>
      <dgm:spPr/>
      <dgm:t>
        <a:bodyPr/>
        <a:lstStyle/>
        <a:p>
          <a:endParaRPr lang="en-CA"/>
        </a:p>
      </dgm:t>
    </dgm:pt>
    <dgm:pt modelId="{B9550669-8C3E-4ED3-82CB-413A43BF0C27}" type="sibTrans" cxnId="{40D29D53-3D4C-4058-B06B-4E0D09DE1B6D}">
      <dgm:prSet/>
      <dgm:spPr/>
      <dgm:t>
        <a:bodyPr/>
        <a:lstStyle/>
        <a:p>
          <a:endParaRPr lang="en-CA"/>
        </a:p>
      </dgm:t>
    </dgm:pt>
    <dgm:pt modelId="{64505ACE-ACC0-4DD3-A66C-8A9DB88FA433}">
      <dgm:prSet phldrT="[Text]" custT="1"/>
      <dgm:spPr/>
      <dgm:t>
        <a:bodyPr/>
        <a:lstStyle/>
        <a:p>
          <a:r>
            <a:rPr lang="en-CA" sz="2700" dirty="0" smtClean="0">
              <a:solidFill>
                <a:schemeClr val="tx1"/>
              </a:solidFill>
            </a:rPr>
            <a:t>Disclosing Records of Deceased</a:t>
          </a:r>
        </a:p>
        <a:p>
          <a:r>
            <a:rPr lang="en-CA" sz="2400" dirty="0" smtClean="0">
              <a:solidFill>
                <a:schemeClr val="tx1"/>
              </a:solidFill>
            </a:rPr>
            <a:t>Orders 19-22 </a:t>
          </a:r>
          <a:endParaRPr lang="en-CA" sz="2400" dirty="0">
            <a:solidFill>
              <a:schemeClr val="tx1"/>
            </a:solidFill>
          </a:endParaRPr>
        </a:p>
      </dgm:t>
    </dgm:pt>
    <dgm:pt modelId="{0940C511-F761-41EE-9026-CB5D108D5070}" type="parTrans" cxnId="{9FDD1CA0-158D-4051-AE68-BEF24103C98D}">
      <dgm:prSet/>
      <dgm:spPr/>
      <dgm:t>
        <a:bodyPr/>
        <a:lstStyle/>
        <a:p>
          <a:endParaRPr lang="en-CA"/>
        </a:p>
      </dgm:t>
    </dgm:pt>
    <dgm:pt modelId="{6DC41916-410A-4438-9A3F-03F411847D17}" type="sibTrans" cxnId="{9FDD1CA0-158D-4051-AE68-BEF24103C98D}">
      <dgm:prSet/>
      <dgm:spPr/>
      <dgm:t>
        <a:bodyPr/>
        <a:lstStyle/>
        <a:p>
          <a:endParaRPr lang="en-CA"/>
        </a:p>
      </dgm:t>
    </dgm:pt>
    <dgm:pt modelId="{E9549D63-A60F-44EB-B63E-AE211D38EE55}" type="pres">
      <dgm:prSet presAssocID="{B6695ECE-1FD4-4448-839A-32B32211BAE9}" presName="diagram" presStyleCnt="0">
        <dgm:presLayoutVars>
          <dgm:dir/>
          <dgm:resizeHandles val="exact"/>
        </dgm:presLayoutVars>
      </dgm:prSet>
      <dgm:spPr/>
      <dgm:t>
        <a:bodyPr/>
        <a:lstStyle/>
        <a:p>
          <a:endParaRPr lang="en-CA"/>
        </a:p>
      </dgm:t>
    </dgm:pt>
    <dgm:pt modelId="{EC55CB71-8876-4A37-949F-2F1D3D469B96}" type="pres">
      <dgm:prSet presAssocID="{CB7C03BB-E78C-44D1-BB95-F14EBFC01848}" presName="node" presStyleLbl="node1" presStyleIdx="0" presStyleCnt="6">
        <dgm:presLayoutVars>
          <dgm:bulletEnabled val="1"/>
        </dgm:presLayoutVars>
      </dgm:prSet>
      <dgm:spPr/>
      <dgm:t>
        <a:bodyPr/>
        <a:lstStyle/>
        <a:p>
          <a:endParaRPr lang="en-CA"/>
        </a:p>
      </dgm:t>
    </dgm:pt>
    <dgm:pt modelId="{927C8ED2-1A97-4779-A14E-1C8AE1066C22}" type="pres">
      <dgm:prSet presAssocID="{4096FAD3-647D-4C50-B63F-6799147566C9}" presName="sibTrans" presStyleCnt="0"/>
      <dgm:spPr/>
    </dgm:pt>
    <dgm:pt modelId="{8DD2E8BC-A512-45D0-A3B3-C87D4B652915}" type="pres">
      <dgm:prSet presAssocID="{24C0B19F-6C60-460A-AE4E-6B62476C320A}" presName="node" presStyleLbl="node1" presStyleIdx="1" presStyleCnt="6">
        <dgm:presLayoutVars>
          <dgm:bulletEnabled val="1"/>
        </dgm:presLayoutVars>
      </dgm:prSet>
      <dgm:spPr/>
      <dgm:t>
        <a:bodyPr/>
        <a:lstStyle/>
        <a:p>
          <a:endParaRPr lang="en-CA"/>
        </a:p>
      </dgm:t>
    </dgm:pt>
    <dgm:pt modelId="{C6FAB504-1714-4046-B962-872DFC292E58}" type="pres">
      <dgm:prSet presAssocID="{18ED1AFE-F1C9-493F-9258-28016A9DCF22}" presName="sibTrans" presStyleCnt="0"/>
      <dgm:spPr/>
    </dgm:pt>
    <dgm:pt modelId="{FF63FDAF-50A3-4291-B8DC-7C2E42B07BE9}" type="pres">
      <dgm:prSet presAssocID="{2E7A6306-4BC7-4D66-A7B5-D8F5DB02EB0F}" presName="node" presStyleLbl="node1" presStyleIdx="2" presStyleCnt="6">
        <dgm:presLayoutVars>
          <dgm:bulletEnabled val="1"/>
        </dgm:presLayoutVars>
      </dgm:prSet>
      <dgm:spPr/>
      <dgm:t>
        <a:bodyPr/>
        <a:lstStyle/>
        <a:p>
          <a:endParaRPr lang="en-CA"/>
        </a:p>
      </dgm:t>
    </dgm:pt>
    <dgm:pt modelId="{B1BB2683-4FE9-4CDE-A238-AFE6C5FFA32E}" type="pres">
      <dgm:prSet presAssocID="{7BD1AE58-40C4-40E5-BD6F-35BE45AA8001}" presName="sibTrans" presStyleCnt="0"/>
      <dgm:spPr/>
    </dgm:pt>
    <dgm:pt modelId="{3B986456-9253-490F-AD98-B779F7415145}" type="pres">
      <dgm:prSet presAssocID="{998875B9-6078-47C6-9B77-64B1B6D31543}" presName="node" presStyleLbl="node1" presStyleIdx="3" presStyleCnt="6">
        <dgm:presLayoutVars>
          <dgm:bulletEnabled val="1"/>
        </dgm:presLayoutVars>
      </dgm:prSet>
      <dgm:spPr/>
      <dgm:t>
        <a:bodyPr/>
        <a:lstStyle/>
        <a:p>
          <a:endParaRPr lang="en-CA"/>
        </a:p>
      </dgm:t>
    </dgm:pt>
    <dgm:pt modelId="{68DBDFAD-6208-4958-9C02-C7839BE556E1}" type="pres">
      <dgm:prSet presAssocID="{0ACDC2EA-40B0-4B95-872D-B138115E5D24}" presName="sibTrans" presStyleCnt="0"/>
      <dgm:spPr/>
    </dgm:pt>
    <dgm:pt modelId="{261E024F-0662-4B02-B772-5E0B647BAD43}" type="pres">
      <dgm:prSet presAssocID="{0DBA62E9-8E7B-49F0-BF4F-04E38A07A13A}" presName="node" presStyleLbl="node1" presStyleIdx="4" presStyleCnt="6">
        <dgm:presLayoutVars>
          <dgm:bulletEnabled val="1"/>
        </dgm:presLayoutVars>
      </dgm:prSet>
      <dgm:spPr/>
      <dgm:t>
        <a:bodyPr/>
        <a:lstStyle/>
        <a:p>
          <a:endParaRPr lang="en-CA"/>
        </a:p>
      </dgm:t>
    </dgm:pt>
    <dgm:pt modelId="{749D2664-8327-4511-85C1-9FDC31430333}" type="pres">
      <dgm:prSet presAssocID="{B9550669-8C3E-4ED3-82CB-413A43BF0C27}" presName="sibTrans" presStyleCnt="0"/>
      <dgm:spPr/>
    </dgm:pt>
    <dgm:pt modelId="{DDBDAA55-8CD0-4264-BEE0-EC0ACE8A18F4}" type="pres">
      <dgm:prSet presAssocID="{64505ACE-ACC0-4DD3-A66C-8A9DB88FA433}" presName="node" presStyleLbl="node1" presStyleIdx="5" presStyleCnt="6">
        <dgm:presLayoutVars>
          <dgm:bulletEnabled val="1"/>
        </dgm:presLayoutVars>
      </dgm:prSet>
      <dgm:spPr/>
      <dgm:t>
        <a:bodyPr/>
        <a:lstStyle/>
        <a:p>
          <a:endParaRPr lang="en-CA"/>
        </a:p>
      </dgm:t>
    </dgm:pt>
  </dgm:ptLst>
  <dgm:cxnLst>
    <dgm:cxn modelId="{69ECC44C-8654-4B17-A879-861FA8190C47}" type="presOf" srcId="{64505ACE-ACC0-4DD3-A66C-8A9DB88FA433}" destId="{DDBDAA55-8CD0-4264-BEE0-EC0ACE8A18F4}" srcOrd="0" destOrd="0" presId="urn:microsoft.com/office/officeart/2005/8/layout/default"/>
    <dgm:cxn modelId="{BECEDD73-950E-4F73-8F62-1761469B2A96}" type="presOf" srcId="{0DBA62E9-8E7B-49F0-BF4F-04E38A07A13A}" destId="{261E024F-0662-4B02-B772-5E0B647BAD43}" srcOrd="0" destOrd="0" presId="urn:microsoft.com/office/officeart/2005/8/layout/default"/>
    <dgm:cxn modelId="{A23A84DC-3DBF-47B3-B3D4-73F93745E25E}" type="presOf" srcId="{998875B9-6078-47C6-9B77-64B1B6D31543}" destId="{3B986456-9253-490F-AD98-B779F7415145}" srcOrd="0" destOrd="0" presId="urn:microsoft.com/office/officeart/2005/8/layout/default"/>
    <dgm:cxn modelId="{027EE0E5-5078-4EB2-93F2-77AE07BD5308}" type="presOf" srcId="{CB7C03BB-E78C-44D1-BB95-F14EBFC01848}" destId="{EC55CB71-8876-4A37-949F-2F1D3D469B96}" srcOrd="0" destOrd="0" presId="urn:microsoft.com/office/officeart/2005/8/layout/default"/>
    <dgm:cxn modelId="{40D29D53-3D4C-4058-B06B-4E0D09DE1B6D}" srcId="{B6695ECE-1FD4-4448-839A-32B32211BAE9}" destId="{0DBA62E9-8E7B-49F0-BF4F-04E38A07A13A}" srcOrd="4" destOrd="0" parTransId="{1B19A05A-DA5D-4A6D-A3F1-6B0ED8AB0859}" sibTransId="{B9550669-8C3E-4ED3-82CB-413A43BF0C27}"/>
    <dgm:cxn modelId="{DF307143-5C8F-4482-BD0C-C952ACBECB10}" srcId="{B6695ECE-1FD4-4448-839A-32B32211BAE9}" destId="{2E7A6306-4BC7-4D66-A7B5-D8F5DB02EB0F}" srcOrd="2" destOrd="0" parTransId="{0190AC31-006C-469D-8309-0711D2D0041E}" sibTransId="{7BD1AE58-40C4-40E5-BD6F-35BE45AA8001}"/>
    <dgm:cxn modelId="{9FDD1CA0-158D-4051-AE68-BEF24103C98D}" srcId="{B6695ECE-1FD4-4448-839A-32B32211BAE9}" destId="{64505ACE-ACC0-4DD3-A66C-8A9DB88FA433}" srcOrd="5" destOrd="0" parTransId="{0940C511-F761-41EE-9026-CB5D108D5070}" sibTransId="{6DC41916-410A-4438-9A3F-03F411847D17}"/>
    <dgm:cxn modelId="{6CABAE4A-46C4-48A6-BBB7-33FCAA85DE10}" srcId="{B6695ECE-1FD4-4448-839A-32B32211BAE9}" destId="{24C0B19F-6C60-460A-AE4E-6B62476C320A}" srcOrd="1" destOrd="0" parTransId="{6B8CD007-E7F2-4A38-B157-2C2BD996D790}" sibTransId="{18ED1AFE-F1C9-493F-9258-28016A9DCF22}"/>
    <dgm:cxn modelId="{CDE4C69D-DBE3-4BAB-B550-BDFF307F6B49}" srcId="{B6695ECE-1FD4-4448-839A-32B32211BAE9}" destId="{998875B9-6078-47C6-9B77-64B1B6D31543}" srcOrd="3" destOrd="0" parTransId="{0F2F3AFD-ED3F-436E-8F63-A0C232DE12A5}" sibTransId="{0ACDC2EA-40B0-4B95-872D-B138115E5D24}"/>
    <dgm:cxn modelId="{13E9C9F7-D85F-4777-B66E-CA203C059BB4}" type="presOf" srcId="{24C0B19F-6C60-460A-AE4E-6B62476C320A}" destId="{8DD2E8BC-A512-45D0-A3B3-C87D4B652915}" srcOrd="0" destOrd="0" presId="urn:microsoft.com/office/officeart/2005/8/layout/default"/>
    <dgm:cxn modelId="{F5B42C9D-BA99-4359-9A3A-06295B629E0B}" srcId="{B6695ECE-1FD4-4448-839A-32B32211BAE9}" destId="{CB7C03BB-E78C-44D1-BB95-F14EBFC01848}" srcOrd="0" destOrd="0" parTransId="{8DD11E6A-22A8-4D40-92BB-C772B35C4690}" sibTransId="{4096FAD3-647D-4C50-B63F-6799147566C9}"/>
    <dgm:cxn modelId="{17D082A3-3A7C-4E38-926A-24324510E514}" type="presOf" srcId="{2E7A6306-4BC7-4D66-A7B5-D8F5DB02EB0F}" destId="{FF63FDAF-50A3-4291-B8DC-7C2E42B07BE9}" srcOrd="0" destOrd="0" presId="urn:microsoft.com/office/officeart/2005/8/layout/default"/>
    <dgm:cxn modelId="{6372D81F-0B95-426B-A227-A85CCDA7D72E}" type="presOf" srcId="{B6695ECE-1FD4-4448-839A-32B32211BAE9}" destId="{E9549D63-A60F-44EB-B63E-AE211D38EE55}" srcOrd="0" destOrd="0" presId="urn:microsoft.com/office/officeart/2005/8/layout/default"/>
    <dgm:cxn modelId="{AC59D28F-196D-4D86-8D30-AF9062ADDF94}" type="presParOf" srcId="{E9549D63-A60F-44EB-B63E-AE211D38EE55}" destId="{EC55CB71-8876-4A37-949F-2F1D3D469B96}" srcOrd="0" destOrd="0" presId="urn:microsoft.com/office/officeart/2005/8/layout/default"/>
    <dgm:cxn modelId="{D33C330E-057B-4C1B-9088-7868800139B7}" type="presParOf" srcId="{E9549D63-A60F-44EB-B63E-AE211D38EE55}" destId="{927C8ED2-1A97-4779-A14E-1C8AE1066C22}" srcOrd="1" destOrd="0" presId="urn:microsoft.com/office/officeart/2005/8/layout/default"/>
    <dgm:cxn modelId="{0EA09C2A-9A9E-442C-92AA-9819BB757B43}" type="presParOf" srcId="{E9549D63-A60F-44EB-B63E-AE211D38EE55}" destId="{8DD2E8BC-A512-45D0-A3B3-C87D4B652915}" srcOrd="2" destOrd="0" presId="urn:microsoft.com/office/officeart/2005/8/layout/default"/>
    <dgm:cxn modelId="{C2A00981-7ACD-44AC-9142-0739B5DA6A0D}" type="presParOf" srcId="{E9549D63-A60F-44EB-B63E-AE211D38EE55}" destId="{C6FAB504-1714-4046-B962-872DFC292E58}" srcOrd="3" destOrd="0" presId="urn:microsoft.com/office/officeart/2005/8/layout/default"/>
    <dgm:cxn modelId="{15388E07-2BD8-4518-BB5C-11A7DA4A74F6}" type="presParOf" srcId="{E9549D63-A60F-44EB-B63E-AE211D38EE55}" destId="{FF63FDAF-50A3-4291-B8DC-7C2E42B07BE9}" srcOrd="4" destOrd="0" presId="urn:microsoft.com/office/officeart/2005/8/layout/default"/>
    <dgm:cxn modelId="{A3FEC2AF-AA01-4828-B9E2-800585E040EF}" type="presParOf" srcId="{E9549D63-A60F-44EB-B63E-AE211D38EE55}" destId="{B1BB2683-4FE9-4CDE-A238-AFE6C5FFA32E}" srcOrd="5" destOrd="0" presId="urn:microsoft.com/office/officeart/2005/8/layout/default"/>
    <dgm:cxn modelId="{A7760DE8-A8D7-4A9D-921E-2E1BF1376B64}" type="presParOf" srcId="{E9549D63-A60F-44EB-B63E-AE211D38EE55}" destId="{3B986456-9253-490F-AD98-B779F7415145}" srcOrd="6" destOrd="0" presId="urn:microsoft.com/office/officeart/2005/8/layout/default"/>
    <dgm:cxn modelId="{92C8F773-49DA-4AF0-B51F-2AD912AF8589}" type="presParOf" srcId="{E9549D63-A60F-44EB-B63E-AE211D38EE55}" destId="{68DBDFAD-6208-4958-9C02-C7839BE556E1}" srcOrd="7" destOrd="0" presId="urn:microsoft.com/office/officeart/2005/8/layout/default"/>
    <dgm:cxn modelId="{50848FCB-683B-40A8-A5B7-7EA5CBFD40D2}" type="presParOf" srcId="{E9549D63-A60F-44EB-B63E-AE211D38EE55}" destId="{261E024F-0662-4B02-B772-5E0B647BAD43}" srcOrd="8" destOrd="0" presId="urn:microsoft.com/office/officeart/2005/8/layout/default"/>
    <dgm:cxn modelId="{BF433B90-44BE-48BD-9D4F-23A624ECBAD5}" type="presParOf" srcId="{E9549D63-A60F-44EB-B63E-AE211D38EE55}" destId="{749D2664-8327-4511-85C1-9FDC31430333}" srcOrd="9" destOrd="0" presId="urn:microsoft.com/office/officeart/2005/8/layout/default"/>
    <dgm:cxn modelId="{7C557AFD-6447-476A-B2EF-4E8EEC401577}" type="presParOf" srcId="{E9549D63-A60F-44EB-B63E-AE211D38EE55}" destId="{DDBDAA55-8CD0-4264-BEE0-EC0ACE8A18F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26B47-55F9-4B93-AD2C-E98F4BBEFC64}">
      <dsp:nvSpPr>
        <dsp:cNvPr id="0" name=""/>
        <dsp:cNvSpPr/>
      </dsp:nvSpPr>
      <dsp:spPr>
        <a:xfrm>
          <a:off x="2438400"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n-CA" sz="1200" kern="1200" dirty="0"/>
        </a:p>
        <a:p>
          <a:pPr marL="285750" lvl="1" indent="-285750" algn="l" defTabSz="1778000">
            <a:lnSpc>
              <a:spcPct val="90000"/>
            </a:lnSpc>
            <a:spcBef>
              <a:spcPct val="0"/>
            </a:spcBef>
            <a:spcAft>
              <a:spcPct val="15000"/>
            </a:spcAft>
            <a:buChar char="••"/>
          </a:pPr>
          <a:r>
            <a:rPr lang="en-CA" sz="4000" kern="1200" dirty="0" smtClean="0"/>
            <a:t>11 orders</a:t>
          </a:r>
          <a:endParaRPr lang="en-CA" sz="4000" kern="1200" dirty="0"/>
        </a:p>
      </dsp:txBody>
      <dsp:txXfrm>
        <a:off x="2438400" y="242342"/>
        <a:ext cx="2932063" cy="1451073"/>
      </dsp:txXfrm>
    </dsp:sp>
    <dsp:sp modelId="{934F5229-3915-4DE2-AB16-16551E5A3305}">
      <dsp:nvSpPr>
        <dsp:cNvPr id="0" name=""/>
        <dsp:cNvSpPr/>
      </dsp:nvSpPr>
      <dsp:spPr>
        <a:xfrm>
          <a:off x="0" y="496"/>
          <a:ext cx="2438400" cy="1934765"/>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n-CA" sz="5500" kern="1200" dirty="0" smtClean="0"/>
            <a:t>2005-2011</a:t>
          </a:r>
          <a:endParaRPr lang="en-CA" sz="5500" kern="1200" dirty="0"/>
        </a:p>
      </dsp:txBody>
      <dsp:txXfrm>
        <a:off x="94447" y="94943"/>
        <a:ext cx="2249506" cy="1745871"/>
      </dsp:txXfrm>
    </dsp:sp>
    <dsp:sp modelId="{CC9F91E1-6BFA-4A72-965D-200DFE57E2FF}">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endParaRPr lang="en-CA" sz="1000" kern="1200" dirty="0"/>
        </a:p>
        <a:p>
          <a:pPr marL="285750" lvl="1" indent="-285750" algn="l" defTabSz="1778000">
            <a:lnSpc>
              <a:spcPct val="90000"/>
            </a:lnSpc>
            <a:spcBef>
              <a:spcPct val="0"/>
            </a:spcBef>
            <a:spcAft>
              <a:spcPct val="15000"/>
            </a:spcAft>
            <a:buChar char="••"/>
          </a:pPr>
          <a:r>
            <a:rPr lang="en-CA" sz="4000" kern="1200" dirty="0" smtClean="0"/>
            <a:t>11 orders/ decisions</a:t>
          </a:r>
          <a:endParaRPr lang="en-CA" sz="4000" kern="1200" dirty="0"/>
        </a:p>
      </dsp:txBody>
      <dsp:txXfrm>
        <a:off x="2438400" y="2370584"/>
        <a:ext cx="2932063" cy="1451073"/>
      </dsp:txXfrm>
    </dsp:sp>
    <dsp:sp modelId="{7A048108-5C7E-4A74-A33C-4034A1F05CC5}">
      <dsp:nvSpPr>
        <dsp:cNvPr id="0" name=""/>
        <dsp:cNvSpPr/>
      </dsp:nvSpPr>
      <dsp:spPr>
        <a:xfrm>
          <a:off x="0" y="2128738"/>
          <a:ext cx="2438400" cy="1934765"/>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n-CA" sz="5500" kern="1200" dirty="0" smtClean="0"/>
            <a:t>2014-2016</a:t>
          </a:r>
          <a:endParaRPr lang="en-CA" sz="5500" kern="1200" dirty="0"/>
        </a:p>
      </dsp:txBody>
      <dsp:txXfrm>
        <a:off x="94447" y="2223185"/>
        <a:ext cx="2249506" cy="1745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5CB71-8876-4A37-949F-2F1D3D469B96}">
      <dsp:nvSpPr>
        <dsp:cNvPr id="0" name=""/>
        <dsp:cNvSpPr/>
      </dsp:nvSpPr>
      <dsp:spPr>
        <a:xfrm>
          <a:off x="1155025" y="2381"/>
          <a:ext cx="2855118" cy="171307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CA" sz="3100" kern="1200" dirty="0" smtClean="0">
              <a:solidFill>
                <a:schemeClr val="tx1"/>
              </a:solidFill>
            </a:rPr>
            <a:t>Vendors</a:t>
          </a:r>
        </a:p>
        <a:p>
          <a:pPr lvl="0" algn="ctr" defTabSz="1377950">
            <a:lnSpc>
              <a:spcPct val="90000"/>
            </a:lnSpc>
            <a:spcBef>
              <a:spcPct val="0"/>
            </a:spcBef>
            <a:spcAft>
              <a:spcPct val="35000"/>
            </a:spcAft>
          </a:pPr>
          <a:r>
            <a:rPr lang="en-CA" sz="2400" kern="1200" dirty="0" smtClean="0">
              <a:solidFill>
                <a:schemeClr val="tx1"/>
              </a:solidFill>
            </a:rPr>
            <a:t>Orders 1, 6, 11</a:t>
          </a:r>
          <a:r>
            <a:rPr lang="en-CA" sz="3100" kern="1200" dirty="0" smtClean="0">
              <a:solidFill>
                <a:schemeClr val="tx1"/>
              </a:solidFill>
            </a:rPr>
            <a:t>	</a:t>
          </a:r>
          <a:endParaRPr lang="en-CA" sz="3100" kern="1200" dirty="0">
            <a:solidFill>
              <a:schemeClr val="tx1"/>
            </a:solidFill>
          </a:endParaRPr>
        </a:p>
      </dsp:txBody>
      <dsp:txXfrm>
        <a:off x="1155025" y="2381"/>
        <a:ext cx="2855118" cy="1713071"/>
      </dsp:txXfrm>
    </dsp:sp>
    <dsp:sp modelId="{8DD2E8BC-A512-45D0-A3B3-C87D4B652915}">
      <dsp:nvSpPr>
        <dsp:cNvPr id="0" name=""/>
        <dsp:cNvSpPr/>
      </dsp:nvSpPr>
      <dsp:spPr>
        <a:xfrm>
          <a:off x="4295655" y="2381"/>
          <a:ext cx="2855118" cy="1713071"/>
        </a:xfrm>
        <a:prstGeom prst="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CA" sz="3300" kern="1200" dirty="0" smtClean="0">
              <a:solidFill>
                <a:schemeClr val="tx1"/>
              </a:solidFill>
            </a:rPr>
            <a:t>Snooping</a:t>
          </a:r>
        </a:p>
        <a:p>
          <a:pPr lvl="0" algn="ctr" defTabSz="1466850">
            <a:lnSpc>
              <a:spcPct val="90000"/>
            </a:lnSpc>
            <a:spcBef>
              <a:spcPct val="0"/>
            </a:spcBef>
            <a:spcAft>
              <a:spcPct val="35000"/>
            </a:spcAft>
          </a:pPr>
          <a:r>
            <a:rPr lang="en-CA" sz="2400" kern="1200" dirty="0" smtClean="0">
              <a:solidFill>
                <a:schemeClr val="tx1"/>
              </a:solidFill>
            </a:rPr>
            <a:t>Orders 2, 10, 13, 16</a:t>
          </a:r>
          <a:endParaRPr lang="en-CA" sz="2400" kern="1200" dirty="0">
            <a:solidFill>
              <a:schemeClr val="tx1"/>
            </a:solidFill>
          </a:endParaRPr>
        </a:p>
      </dsp:txBody>
      <dsp:txXfrm>
        <a:off x="4295655" y="2381"/>
        <a:ext cx="2855118" cy="1713071"/>
      </dsp:txXfrm>
    </dsp:sp>
    <dsp:sp modelId="{FF63FDAF-50A3-4291-B8DC-7C2E42B07BE9}">
      <dsp:nvSpPr>
        <dsp:cNvPr id="0" name=""/>
        <dsp:cNvSpPr/>
      </dsp:nvSpPr>
      <dsp:spPr>
        <a:xfrm>
          <a:off x="1155025" y="2000964"/>
          <a:ext cx="2855118" cy="1713071"/>
        </a:xfrm>
        <a:prstGeom prst="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CA" sz="2600" kern="1200" dirty="0" smtClean="0">
              <a:solidFill>
                <a:schemeClr val="tx1"/>
              </a:solidFill>
            </a:rPr>
            <a:t>Mobile Devices and New Technology</a:t>
          </a:r>
        </a:p>
        <a:p>
          <a:pPr lvl="0" algn="ctr" defTabSz="1155700">
            <a:lnSpc>
              <a:spcPct val="90000"/>
            </a:lnSpc>
            <a:spcBef>
              <a:spcPct val="0"/>
            </a:spcBef>
            <a:spcAft>
              <a:spcPct val="35000"/>
            </a:spcAft>
          </a:pPr>
          <a:r>
            <a:rPr lang="en-CA" sz="2400" kern="1200" dirty="0" smtClean="0">
              <a:solidFill>
                <a:schemeClr val="tx1"/>
              </a:solidFill>
            </a:rPr>
            <a:t>Orders 4, 5, 7, 8, </a:t>
          </a:r>
          <a:endParaRPr lang="en-CA" sz="2400" kern="1200" dirty="0">
            <a:solidFill>
              <a:schemeClr val="tx1"/>
            </a:solidFill>
          </a:endParaRPr>
        </a:p>
      </dsp:txBody>
      <dsp:txXfrm>
        <a:off x="1155025" y="2000964"/>
        <a:ext cx="2855118" cy="1713071"/>
      </dsp:txXfrm>
    </dsp:sp>
    <dsp:sp modelId="{3B986456-9253-490F-AD98-B779F7415145}">
      <dsp:nvSpPr>
        <dsp:cNvPr id="0" name=""/>
        <dsp:cNvSpPr/>
      </dsp:nvSpPr>
      <dsp:spPr>
        <a:xfrm>
          <a:off x="4295655" y="2000964"/>
          <a:ext cx="2855118" cy="1713071"/>
        </a:xfrm>
        <a:prstGeom prst="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CA" sz="3100" kern="1200" dirty="0" smtClean="0">
              <a:solidFill>
                <a:schemeClr val="tx1"/>
              </a:solidFill>
            </a:rPr>
            <a:t>Access and Correction</a:t>
          </a:r>
        </a:p>
        <a:p>
          <a:pPr lvl="0" algn="ctr" defTabSz="1377950">
            <a:lnSpc>
              <a:spcPct val="90000"/>
            </a:lnSpc>
            <a:spcBef>
              <a:spcPct val="0"/>
            </a:spcBef>
            <a:spcAft>
              <a:spcPct val="35000"/>
            </a:spcAft>
          </a:pPr>
          <a:r>
            <a:rPr lang="en-CA" sz="2400" kern="1200" dirty="0" smtClean="0">
              <a:solidFill>
                <a:schemeClr val="tx1"/>
              </a:solidFill>
            </a:rPr>
            <a:t>Orders 9, 12, 14, 15, 17, 18</a:t>
          </a:r>
          <a:endParaRPr lang="en-CA" sz="2400" kern="1200" dirty="0">
            <a:solidFill>
              <a:schemeClr val="tx1"/>
            </a:solidFill>
          </a:endParaRPr>
        </a:p>
      </dsp:txBody>
      <dsp:txXfrm>
        <a:off x="4295655" y="2000964"/>
        <a:ext cx="2855118" cy="1713071"/>
      </dsp:txXfrm>
    </dsp:sp>
    <dsp:sp modelId="{261E024F-0662-4B02-B772-5E0B647BAD43}">
      <dsp:nvSpPr>
        <dsp:cNvPr id="0" name=""/>
        <dsp:cNvSpPr/>
      </dsp:nvSpPr>
      <dsp:spPr>
        <a:xfrm>
          <a:off x="1155025" y="3999547"/>
          <a:ext cx="2855118" cy="1713071"/>
        </a:xfrm>
        <a:prstGeom prst="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CA" sz="3100" kern="1200" dirty="0" smtClean="0">
              <a:solidFill>
                <a:schemeClr val="tx1"/>
              </a:solidFill>
            </a:rPr>
            <a:t>Closing a Practice</a:t>
          </a:r>
        </a:p>
        <a:p>
          <a:pPr lvl="0" algn="ctr" defTabSz="1377950">
            <a:lnSpc>
              <a:spcPct val="90000"/>
            </a:lnSpc>
            <a:spcBef>
              <a:spcPct val="0"/>
            </a:spcBef>
            <a:spcAft>
              <a:spcPct val="35000"/>
            </a:spcAft>
          </a:pPr>
          <a:r>
            <a:rPr lang="en-CA" sz="2400" kern="1200" dirty="0" smtClean="0">
              <a:solidFill>
                <a:schemeClr val="tx1"/>
              </a:solidFill>
            </a:rPr>
            <a:t>Order 3</a:t>
          </a:r>
          <a:endParaRPr lang="en-CA" sz="2400" kern="1200" dirty="0">
            <a:solidFill>
              <a:schemeClr val="tx1"/>
            </a:solidFill>
          </a:endParaRPr>
        </a:p>
      </dsp:txBody>
      <dsp:txXfrm>
        <a:off x="1155025" y="3999547"/>
        <a:ext cx="2855118" cy="1713071"/>
      </dsp:txXfrm>
    </dsp:sp>
    <dsp:sp modelId="{DDBDAA55-8CD0-4264-BEE0-EC0ACE8A18F4}">
      <dsp:nvSpPr>
        <dsp:cNvPr id="0" name=""/>
        <dsp:cNvSpPr/>
      </dsp:nvSpPr>
      <dsp:spPr>
        <a:xfrm>
          <a:off x="4295655" y="3999547"/>
          <a:ext cx="2855118" cy="1713071"/>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CA" sz="2700" kern="1200" dirty="0" smtClean="0">
              <a:solidFill>
                <a:schemeClr val="tx1"/>
              </a:solidFill>
            </a:rPr>
            <a:t>Disclosing Records of Deceased</a:t>
          </a:r>
        </a:p>
        <a:p>
          <a:pPr lvl="0" algn="ctr" defTabSz="1200150">
            <a:lnSpc>
              <a:spcPct val="90000"/>
            </a:lnSpc>
            <a:spcBef>
              <a:spcPct val="0"/>
            </a:spcBef>
            <a:spcAft>
              <a:spcPct val="35000"/>
            </a:spcAft>
          </a:pPr>
          <a:r>
            <a:rPr lang="en-CA" sz="2400" kern="1200" dirty="0" smtClean="0">
              <a:solidFill>
                <a:schemeClr val="tx1"/>
              </a:solidFill>
            </a:rPr>
            <a:t>Orders 19-22 </a:t>
          </a:r>
          <a:endParaRPr lang="en-CA" sz="2400" kern="1200" dirty="0">
            <a:solidFill>
              <a:schemeClr val="tx1"/>
            </a:solidFill>
          </a:endParaRPr>
        </a:p>
      </dsp:txBody>
      <dsp:txXfrm>
        <a:off x="4295655" y="3999547"/>
        <a:ext cx="2855118" cy="171307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1CB567-6AC8-4E55-86D3-EBB9E0F83C4E}" type="datetimeFigureOut">
              <a:rPr lang="en-US" smtClean="0"/>
              <a:t>1/29/2016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3F795-544D-4EAC-8DCA-177924C0F981}" type="slidenum">
              <a:rPr lang="en-US" smtClean="0"/>
              <a:t>‹#›</a:t>
            </a:fld>
            <a:endParaRPr lang="en-US" dirty="0"/>
          </a:p>
        </p:txBody>
      </p:sp>
    </p:spTree>
    <p:extLst>
      <p:ext uri="{BB962C8B-B14F-4D97-AF65-F5344CB8AC3E}">
        <p14:creationId xmlns:p14="http://schemas.microsoft.com/office/powerpoint/2010/main" val="1988267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1</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12</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13</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14</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15</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16</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17</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18</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19</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20</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21</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2</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22</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25</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26</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27</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28</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29</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30</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31</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32</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33</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3</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34</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35</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36</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37</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38</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39</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40</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41</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42</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43</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4</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44</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45</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46</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47</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48</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49</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50</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51</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52</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53</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5</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56</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57</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58</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59</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60</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61</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65</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6</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7</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8</a:t>
            </a:fld>
            <a:endParaRPr lang="en-US" dirty="0"/>
          </a:p>
        </p:txBody>
      </p:sp>
    </p:spTree>
    <p:extLst>
      <p:ext uri="{BB962C8B-B14F-4D97-AF65-F5344CB8AC3E}">
        <p14:creationId xmlns:p14="http://schemas.microsoft.com/office/powerpoint/2010/main" val="1864035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F795-544D-4EAC-8DCA-177924C0F981}" type="slidenum">
              <a:rPr lang="en-US" smtClean="0"/>
              <a:t>9</a:t>
            </a:fld>
            <a:endParaRPr lang="en-US" dirty="0"/>
          </a:p>
        </p:txBody>
      </p:sp>
    </p:spTree>
    <p:extLst>
      <p:ext uri="{BB962C8B-B14F-4D97-AF65-F5344CB8AC3E}">
        <p14:creationId xmlns:p14="http://schemas.microsoft.com/office/powerpoint/2010/main" val="186403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80D0EF-3731-4538-980B-BF2B1D39C1B2}" type="datetime1">
              <a:rPr lang="en-US" smtClean="0"/>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84D63-C20C-4C7B-A4D8-47F5681D3B3B}" type="slidenum">
              <a:rPr lang="en-US" smtClean="0"/>
              <a:t>‹#›</a:t>
            </a:fld>
            <a:endParaRPr lang="en-US" dirty="0"/>
          </a:p>
        </p:txBody>
      </p:sp>
    </p:spTree>
    <p:extLst>
      <p:ext uri="{BB962C8B-B14F-4D97-AF65-F5344CB8AC3E}">
        <p14:creationId xmlns:p14="http://schemas.microsoft.com/office/powerpoint/2010/main" val="151599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3AE265-1ECA-422E-9F0E-79897F1B360B}" type="datetime1">
              <a:rPr lang="en-US" smtClean="0"/>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84D63-C20C-4C7B-A4D8-47F5681D3B3B}" type="slidenum">
              <a:rPr lang="en-US" smtClean="0"/>
              <a:t>‹#›</a:t>
            </a:fld>
            <a:endParaRPr lang="en-US" dirty="0"/>
          </a:p>
        </p:txBody>
      </p:sp>
    </p:spTree>
    <p:extLst>
      <p:ext uri="{BB962C8B-B14F-4D97-AF65-F5344CB8AC3E}">
        <p14:creationId xmlns:p14="http://schemas.microsoft.com/office/powerpoint/2010/main" val="178314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F11EA-C203-4D09-806F-4B7641E26BF1}" type="datetime1">
              <a:rPr lang="en-US" smtClean="0"/>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84D63-C20C-4C7B-A4D8-47F5681D3B3B}" type="slidenum">
              <a:rPr lang="en-US" smtClean="0"/>
              <a:t>‹#›</a:t>
            </a:fld>
            <a:endParaRPr lang="en-US" dirty="0"/>
          </a:p>
        </p:txBody>
      </p:sp>
    </p:spTree>
    <p:extLst>
      <p:ext uri="{BB962C8B-B14F-4D97-AF65-F5344CB8AC3E}">
        <p14:creationId xmlns:p14="http://schemas.microsoft.com/office/powerpoint/2010/main" val="140650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13293-B20E-477E-A734-6C745FF83C7D}" type="datetime1">
              <a:rPr lang="en-US" smtClean="0"/>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84D63-C20C-4C7B-A4D8-47F5681D3B3B}" type="slidenum">
              <a:rPr lang="en-US" smtClean="0"/>
              <a:t>‹#›</a:t>
            </a:fld>
            <a:endParaRPr lang="en-US" dirty="0"/>
          </a:p>
        </p:txBody>
      </p:sp>
    </p:spTree>
    <p:extLst>
      <p:ext uri="{BB962C8B-B14F-4D97-AF65-F5344CB8AC3E}">
        <p14:creationId xmlns:p14="http://schemas.microsoft.com/office/powerpoint/2010/main" val="174501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DC7D6-EFCD-4936-9292-5DBCB662B01D}" type="datetime1">
              <a:rPr lang="en-US" smtClean="0"/>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84D63-C20C-4C7B-A4D8-47F5681D3B3B}" type="slidenum">
              <a:rPr lang="en-US" smtClean="0"/>
              <a:t>‹#›</a:t>
            </a:fld>
            <a:endParaRPr lang="en-US" dirty="0"/>
          </a:p>
        </p:txBody>
      </p:sp>
    </p:spTree>
    <p:extLst>
      <p:ext uri="{BB962C8B-B14F-4D97-AF65-F5344CB8AC3E}">
        <p14:creationId xmlns:p14="http://schemas.microsoft.com/office/powerpoint/2010/main" val="292512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6C5C29-7B57-4597-9AA4-76F97D57E1EA}" type="datetime1">
              <a:rPr lang="en-US" smtClean="0"/>
              <a:t>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84D63-C20C-4C7B-A4D8-47F5681D3B3B}" type="slidenum">
              <a:rPr lang="en-US" smtClean="0"/>
              <a:t>‹#›</a:t>
            </a:fld>
            <a:endParaRPr lang="en-US" dirty="0"/>
          </a:p>
        </p:txBody>
      </p:sp>
    </p:spTree>
    <p:extLst>
      <p:ext uri="{BB962C8B-B14F-4D97-AF65-F5344CB8AC3E}">
        <p14:creationId xmlns:p14="http://schemas.microsoft.com/office/powerpoint/2010/main" val="288062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8721CB-F263-4518-823A-27D8FBFE1765}" type="datetime1">
              <a:rPr lang="en-US" smtClean="0"/>
              <a:t>1/29/2016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84D63-C20C-4C7B-A4D8-47F5681D3B3B}" type="slidenum">
              <a:rPr lang="en-US" smtClean="0"/>
              <a:t>‹#›</a:t>
            </a:fld>
            <a:endParaRPr lang="en-US" dirty="0"/>
          </a:p>
        </p:txBody>
      </p:sp>
    </p:spTree>
    <p:extLst>
      <p:ext uri="{BB962C8B-B14F-4D97-AF65-F5344CB8AC3E}">
        <p14:creationId xmlns:p14="http://schemas.microsoft.com/office/powerpoint/2010/main" val="184516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90E3FD-388F-4373-80A0-C99789610C7B}" type="datetime1">
              <a:rPr lang="en-US" smtClean="0"/>
              <a:t>1/29/2016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84D63-C20C-4C7B-A4D8-47F5681D3B3B}" type="slidenum">
              <a:rPr lang="en-US" smtClean="0"/>
              <a:t>‹#›</a:t>
            </a:fld>
            <a:endParaRPr lang="en-US" dirty="0"/>
          </a:p>
        </p:txBody>
      </p:sp>
    </p:spTree>
    <p:extLst>
      <p:ext uri="{BB962C8B-B14F-4D97-AF65-F5344CB8AC3E}">
        <p14:creationId xmlns:p14="http://schemas.microsoft.com/office/powerpoint/2010/main" val="200916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85CA9-81FA-4C25-A886-5BF00CC7A222}" type="datetime1">
              <a:rPr lang="en-US" smtClean="0"/>
              <a:t>1/29/2016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84D63-C20C-4C7B-A4D8-47F5681D3B3B}" type="slidenum">
              <a:rPr lang="en-US" smtClean="0"/>
              <a:t>‹#›</a:t>
            </a:fld>
            <a:endParaRPr lang="en-US" dirty="0"/>
          </a:p>
        </p:txBody>
      </p:sp>
    </p:spTree>
    <p:extLst>
      <p:ext uri="{BB962C8B-B14F-4D97-AF65-F5344CB8AC3E}">
        <p14:creationId xmlns:p14="http://schemas.microsoft.com/office/powerpoint/2010/main" val="78199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F571C0-4BA2-4BEF-B84A-26D0F3854091}" type="datetime1">
              <a:rPr lang="en-US" smtClean="0"/>
              <a:t>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84D63-C20C-4C7B-A4D8-47F5681D3B3B}" type="slidenum">
              <a:rPr lang="en-US" smtClean="0"/>
              <a:t>‹#›</a:t>
            </a:fld>
            <a:endParaRPr lang="en-US" dirty="0"/>
          </a:p>
        </p:txBody>
      </p:sp>
    </p:spTree>
    <p:extLst>
      <p:ext uri="{BB962C8B-B14F-4D97-AF65-F5344CB8AC3E}">
        <p14:creationId xmlns:p14="http://schemas.microsoft.com/office/powerpoint/2010/main" val="108741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A6930-62E8-4BA3-A80A-5240EFDFE9B2}" type="datetime1">
              <a:rPr lang="en-US" smtClean="0"/>
              <a:t>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84D63-C20C-4C7B-A4D8-47F5681D3B3B}" type="slidenum">
              <a:rPr lang="en-US" smtClean="0"/>
              <a:t>‹#›</a:t>
            </a:fld>
            <a:endParaRPr lang="en-US" dirty="0"/>
          </a:p>
        </p:txBody>
      </p:sp>
    </p:spTree>
    <p:extLst>
      <p:ext uri="{BB962C8B-B14F-4D97-AF65-F5344CB8AC3E}">
        <p14:creationId xmlns:p14="http://schemas.microsoft.com/office/powerpoint/2010/main" val="41098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73512-B196-4948-BBC0-F215373972B8}" type="datetime1">
              <a:rPr lang="en-US" smtClean="0"/>
              <a:t>1/29/2016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84D63-C20C-4C7B-A4D8-47F5681D3B3B}" type="slidenum">
              <a:rPr lang="en-US" smtClean="0"/>
              <a:t>‹#›</a:t>
            </a:fld>
            <a:endParaRPr lang="en-US" dirty="0"/>
          </a:p>
        </p:txBody>
      </p:sp>
    </p:spTree>
    <p:extLst>
      <p:ext uri="{BB962C8B-B14F-4D97-AF65-F5344CB8AC3E}">
        <p14:creationId xmlns:p14="http://schemas.microsoft.com/office/powerpoint/2010/main" val="2743457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2DddxHvJPcY"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afhto.ca/wp-content/uploads/AFHTO-statutory-compliance-toolkit.pdf" TargetMode="External"/><Relationship Id="rId2" Type="http://schemas.openxmlformats.org/officeDocument/2006/relationships/hyperlink" Target="http://www.afhto.ca/wp-content/uploads/AFHTO-QIDSS-Privacy-Toolkit.pd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www.cno.org/globalassets/docs/prac/41069_privacy.pdf" TargetMode="External"/><Relationship Id="rId3" Type="http://schemas.openxmlformats.org/officeDocument/2006/relationships/hyperlink" Target="https://www.ipc.on.ca/english/PHIPA/PHIPA-Fact-Sheets/" TargetMode="External"/><Relationship Id="rId7" Type="http://schemas.openxmlformats.org/officeDocument/2006/relationships/hyperlink" Target="http://www.cpso.on.ca/cpso/media/uploadedfiles/policies/positions/social-media-faq.pdf" TargetMode="External"/><Relationship Id="rId2" Type="http://schemas.openxmlformats.org/officeDocument/2006/relationships/hyperlink" Target="https://www.ipc.on.ca/english/PHIPA/PHIPA-Training-Video/" TargetMode="External"/><Relationship Id="rId1" Type="http://schemas.openxmlformats.org/officeDocument/2006/relationships/slideLayout" Target="../slideLayouts/slideLayout2.xml"/><Relationship Id="rId6" Type="http://schemas.openxmlformats.org/officeDocument/2006/relationships/hyperlink" Target="http://www.cpso.on.ca/CPSO/media/uploadedfiles/policies/policies/policyitems/medical_records.pdf?ext=.pdf" TargetMode="External"/><Relationship Id="rId5" Type="http://schemas.openxmlformats.org/officeDocument/2006/relationships/hyperlink" Target="http://www.cpso.on.ca/CPSO/media/uploadedfiles/policies/policies/policyitems/Confidentiality.pdf?ext=.pdf" TargetMode="External"/><Relationship Id="rId4" Type="http://schemas.openxmlformats.org/officeDocument/2006/relationships/hyperlink" Target="https://www.ipc.on.ca/english/PHIPA/PHIPA-Orders/" TargetMode="External"/><Relationship Id="rId9" Type="http://schemas.openxmlformats.org/officeDocument/2006/relationships/hyperlink" Target="http://www.cno.org/en/learn-about-standards-guidelines/educational-tools/webcasts/social-media-reflect-before-you-post/"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ddohealthlaw.com/app/uploads/2016/01/Legal-Issues-for-Family-Health-Teams.pdf" TargetMode="External"/><Relationship Id="rId3" Type="http://schemas.openxmlformats.org/officeDocument/2006/relationships/hyperlink" Target="https://www.cmpa-acpm.ca/serve/docs/ela/goodpracticesguide/pages/communication/Documentation/documentation-e.html" TargetMode="External"/><Relationship Id="rId7" Type="http://schemas.openxmlformats.org/officeDocument/2006/relationships/hyperlink" Target="http://ddohealthlaw.com/app/uploads/2014/07/DDO-Health-Law-Privacy-Training-for-Family-Health-Teams.pdf" TargetMode="External"/><Relationship Id="rId2" Type="http://schemas.openxmlformats.org/officeDocument/2006/relationships/hyperlink" Target="https://www.cmpa-acpm.ca/serve/docs/ela/goodpracticesguide/pages/communication/Privacy_and_Confidentiality/privacy_and_confidentiality-e.html" TargetMode="External"/><Relationship Id="rId1" Type="http://schemas.openxmlformats.org/officeDocument/2006/relationships/slideLayout" Target="../slideLayouts/slideLayout2.xml"/><Relationship Id="rId6" Type="http://schemas.openxmlformats.org/officeDocument/2006/relationships/hyperlink" Target="http://ddohealthlaw.com/app/uploads/2016/01/Privacy-Officer-Training-Course-Details-and-Learning-Objectives-1.pdf" TargetMode="External"/><Relationship Id="rId5" Type="http://schemas.openxmlformats.org/officeDocument/2006/relationships/hyperlink" Target="https://www.ontariomd.ca/portal/server.pt/community/transition_support_program/231/privacy_encryption/742" TargetMode="External"/><Relationship Id="rId4" Type="http://schemas.openxmlformats.org/officeDocument/2006/relationships/hyperlink" Target="http://www.oha.com/KnowledgeCentre/Library/Toolkits/PublishingImages/Hospital%20Privacy%20Toolkit.pdf"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www.thehuddleseries.com/" TargetMode="External"/><Relationship Id="rId5" Type="http://schemas.openxmlformats.org/officeDocument/2006/relationships/hyperlink" Target="http://www.ddohealthlawblog.com/" TargetMode="External"/><Relationship Id="rId4" Type="http://schemas.openxmlformats.org/officeDocument/2006/relationships/hyperlink" Target="mailto:kdewhirst@ddohealthlaw.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10" name="TextBox 9"/>
          <p:cNvSpPr txBox="1"/>
          <p:nvPr/>
        </p:nvSpPr>
        <p:spPr>
          <a:xfrm>
            <a:off x="228600" y="120134"/>
            <a:ext cx="8686800" cy="369332"/>
          </a:xfrm>
          <a:prstGeom prst="rect">
            <a:avLst/>
          </a:prstGeom>
          <a:solidFill>
            <a:srgbClr val="671E84"/>
          </a:solidFill>
        </p:spPr>
        <p:txBody>
          <a:bodyPr wrap="square" rtlCol="0">
            <a:spAutoFit/>
          </a:bodyPr>
          <a:lstStyle/>
          <a:p>
            <a:endParaRPr lang="en-US" dirty="0">
              <a:solidFill>
                <a:srgbClr val="00B050"/>
              </a:solidFill>
            </a:endParaRPr>
          </a:p>
        </p:txBody>
      </p:sp>
      <p:sp>
        <p:nvSpPr>
          <p:cNvPr id="14" name="TextBox 13"/>
          <p:cNvSpPr txBox="1"/>
          <p:nvPr/>
        </p:nvSpPr>
        <p:spPr>
          <a:xfrm>
            <a:off x="228600" y="489466"/>
            <a:ext cx="8686800" cy="369332"/>
          </a:xfrm>
          <a:prstGeom prst="rect">
            <a:avLst/>
          </a:prstGeom>
          <a:solidFill>
            <a:srgbClr val="B9D749"/>
          </a:solidFill>
        </p:spPr>
        <p:txBody>
          <a:bodyPr wrap="square" rtlCol="0">
            <a:spAutoFit/>
          </a:bodyPr>
          <a:lstStyle/>
          <a:p>
            <a:endParaRPr lang="en-US" dirty="0"/>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7800"/>
            <a:ext cx="2465493"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4"/>
          <p:cNvSpPr txBox="1">
            <a:spLocks/>
          </p:cNvSpPr>
          <p:nvPr/>
        </p:nvSpPr>
        <p:spPr>
          <a:xfrm>
            <a:off x="228600" y="2130425"/>
            <a:ext cx="8686800" cy="10842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Privacy Training for FHT Boards </a:t>
            </a:r>
          </a:p>
        </p:txBody>
      </p:sp>
      <p:sp>
        <p:nvSpPr>
          <p:cNvPr id="8" name="Subtitle 5"/>
          <p:cNvSpPr txBox="1">
            <a:spLocks/>
          </p:cNvSpPr>
          <p:nvPr/>
        </p:nvSpPr>
        <p:spPr>
          <a:xfrm>
            <a:off x="685800" y="3214688"/>
            <a:ext cx="7772400" cy="24241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800" dirty="0" smtClean="0"/>
          </a:p>
          <a:p>
            <a:pPr marL="0" indent="0" algn="ctr">
              <a:buNone/>
            </a:pPr>
            <a:r>
              <a:rPr lang="en-US" sz="2800" dirty="0" smtClean="0"/>
              <a:t>Association </a:t>
            </a:r>
            <a:r>
              <a:rPr lang="en-US" sz="2800" dirty="0"/>
              <a:t>of Family Health Teams of Ontario</a:t>
            </a:r>
          </a:p>
          <a:p>
            <a:pPr marL="0" indent="0" algn="ctr">
              <a:buNone/>
            </a:pPr>
            <a:endParaRPr lang="en-US" sz="2800" b="1" dirty="0" smtClean="0"/>
          </a:p>
          <a:p>
            <a:pPr marL="0" indent="0" algn="ctr">
              <a:buNone/>
            </a:pPr>
            <a:r>
              <a:rPr lang="en-US" sz="2800" b="1" dirty="0" smtClean="0"/>
              <a:t>Kate Dewhirst</a:t>
            </a:r>
          </a:p>
          <a:p>
            <a:pPr marL="0" indent="0" algn="ctr">
              <a:buNone/>
            </a:pPr>
            <a:r>
              <a:rPr lang="en-US" sz="2800" dirty="0" smtClean="0"/>
              <a:t>February 3, 2016</a:t>
            </a:r>
          </a:p>
        </p:txBody>
      </p:sp>
      <p:sp>
        <p:nvSpPr>
          <p:cNvPr id="9" name="Slide Number Placeholder 3"/>
          <p:cNvSpPr>
            <a:spLocks noGrp="1"/>
          </p:cNvSpPr>
          <p:nvPr>
            <p:ph type="sldNum" sz="quarter" idx="12"/>
          </p:nvPr>
        </p:nvSpPr>
        <p:spPr>
          <a:xfrm>
            <a:off x="6781800" y="6248400"/>
            <a:ext cx="1905000" cy="457200"/>
          </a:xfrm>
          <a:noFill/>
        </p:spPr>
        <p:txBody>
          <a:bodyPr/>
          <a:lstStyle/>
          <a:p>
            <a:fld id="{2A61AC23-959C-492F-B018-947469A2AEC8}" type="slidenum">
              <a:rPr lang="en-US" smtClean="0"/>
              <a:pPr/>
              <a:t>1</a:t>
            </a:fld>
            <a:endParaRPr lang="en-US" dirty="0" smtClean="0"/>
          </a:p>
        </p:txBody>
      </p:sp>
    </p:spTree>
    <p:extLst>
      <p:ext uri="{BB962C8B-B14F-4D97-AF65-F5344CB8AC3E}">
        <p14:creationId xmlns:p14="http://schemas.microsoft.com/office/powerpoint/2010/main" val="4040248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0648"/>
            <a:ext cx="8229600" cy="864096"/>
          </a:xfrm>
        </p:spPr>
        <p:txBody>
          <a:bodyPr/>
          <a:lstStyle/>
          <a:p>
            <a:r>
              <a:rPr lang="en-US" dirty="0" smtClean="0"/>
              <a:t>Privacy Compliance Status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04158670"/>
              </p:ext>
            </p:extLst>
          </p:nvPr>
        </p:nvGraphicFramePr>
        <p:xfrm>
          <a:off x="457200" y="1196753"/>
          <a:ext cx="8229600" cy="4862229"/>
        </p:xfrm>
        <a:graphic>
          <a:graphicData uri="http://schemas.openxmlformats.org/drawingml/2006/table">
            <a:tbl>
              <a:tblPr firstRow="1" bandRow="1">
                <a:tableStyleId>{00A15C55-8517-42AA-B614-E9B94910E393}</a:tableStyleId>
              </a:tblPr>
              <a:tblGrid>
                <a:gridCol w="2818656"/>
                <a:gridCol w="1440160"/>
                <a:gridCol w="3970784"/>
              </a:tblGrid>
              <a:tr h="420029">
                <a:tc>
                  <a:txBody>
                    <a:bodyPr/>
                    <a:lstStyle/>
                    <a:p>
                      <a:pPr algn="ctr"/>
                      <a:r>
                        <a:rPr lang="en-US" dirty="0" smtClean="0"/>
                        <a:t>Requirement</a:t>
                      </a:r>
                      <a:endParaRPr lang="en-US" dirty="0"/>
                    </a:p>
                  </a:txBody>
                  <a:tcPr/>
                </a:tc>
                <a:tc>
                  <a:txBody>
                    <a:bodyPr/>
                    <a:lstStyle/>
                    <a:p>
                      <a:pPr algn="ctr"/>
                      <a:r>
                        <a:rPr lang="en-US" dirty="0" smtClean="0"/>
                        <a:t>Status</a:t>
                      </a:r>
                      <a:endParaRPr lang="en-US" dirty="0"/>
                    </a:p>
                  </a:txBody>
                  <a:tcPr/>
                </a:tc>
                <a:tc>
                  <a:txBody>
                    <a:bodyPr/>
                    <a:lstStyle/>
                    <a:p>
                      <a:pPr algn="ctr"/>
                      <a:r>
                        <a:rPr lang="en-US" dirty="0" smtClean="0"/>
                        <a:t>Notes</a:t>
                      </a:r>
                      <a:endParaRPr lang="en-US" dirty="0"/>
                    </a:p>
                  </a:txBody>
                  <a:tcPr/>
                </a:tc>
              </a:tr>
              <a:tr h="420029">
                <a:tc>
                  <a:txBody>
                    <a:bodyPr/>
                    <a:lstStyle/>
                    <a:p>
                      <a:r>
                        <a:rPr lang="en-US" dirty="0" smtClean="0"/>
                        <a:t>Privacy Contact Person</a:t>
                      </a:r>
                      <a:endParaRPr lang="en-US" dirty="0"/>
                    </a:p>
                  </a:txBody>
                  <a:tcPr/>
                </a:tc>
                <a:tc>
                  <a:txBody>
                    <a:bodyPr/>
                    <a:lstStyle/>
                    <a:p>
                      <a:endParaRPr lang="en-US" dirty="0"/>
                    </a:p>
                  </a:txBody>
                  <a:tcPr/>
                </a:tc>
                <a:tc>
                  <a:txBody>
                    <a:bodyPr/>
                    <a:lstStyle/>
                    <a:p>
                      <a:endParaRPr lang="en-US" dirty="0"/>
                    </a:p>
                  </a:txBody>
                  <a:tcPr/>
                </a:tc>
              </a:tr>
              <a:tr h="724982">
                <a:tc>
                  <a:txBody>
                    <a:bodyPr/>
                    <a:lstStyle/>
                    <a:p>
                      <a:r>
                        <a:rPr lang="en-US" dirty="0" smtClean="0"/>
                        <a:t>Statement of information management practices</a:t>
                      </a:r>
                      <a:endParaRPr lang="en-US" dirty="0"/>
                    </a:p>
                  </a:txBody>
                  <a:tcPr/>
                </a:tc>
                <a:tc>
                  <a:txBody>
                    <a:bodyPr/>
                    <a:lstStyle/>
                    <a:p>
                      <a:endParaRPr lang="en-US" dirty="0"/>
                    </a:p>
                  </a:txBody>
                  <a:tcPr/>
                </a:tc>
                <a:tc>
                  <a:txBody>
                    <a:bodyPr/>
                    <a:lstStyle/>
                    <a:p>
                      <a:endParaRPr lang="en-US" dirty="0"/>
                    </a:p>
                  </a:txBody>
                  <a:tcPr/>
                </a:tc>
              </a:tr>
              <a:tr h="743407">
                <a:tc>
                  <a:txBody>
                    <a:bodyPr/>
                    <a:lstStyle/>
                    <a:p>
                      <a:r>
                        <a:rPr lang="en-US" dirty="0" smtClean="0"/>
                        <a:t>Privacy policies</a:t>
                      </a:r>
                      <a:endParaRPr lang="en-US" dirty="0"/>
                    </a:p>
                  </a:txBody>
                  <a:tcPr/>
                </a:tc>
                <a:tc>
                  <a:txBody>
                    <a:bodyPr/>
                    <a:lstStyle/>
                    <a:p>
                      <a:endParaRPr lang="en-US" dirty="0"/>
                    </a:p>
                  </a:txBody>
                  <a:tcPr/>
                </a:tc>
                <a:tc>
                  <a:txBody>
                    <a:bodyPr/>
                    <a:lstStyle/>
                    <a:p>
                      <a:endParaRPr lang="en-US" dirty="0" smtClean="0"/>
                    </a:p>
                  </a:txBody>
                  <a:tcPr/>
                </a:tc>
              </a:tr>
              <a:tr h="724982">
                <a:tc>
                  <a:txBody>
                    <a:bodyPr/>
                    <a:lstStyle/>
                    <a:p>
                      <a:r>
                        <a:rPr lang="en-US" dirty="0" smtClean="0"/>
                        <a:t>Training for agents</a:t>
                      </a:r>
                      <a:endParaRPr lang="en-US" dirty="0"/>
                    </a:p>
                  </a:txBody>
                  <a:tcPr/>
                </a:tc>
                <a:tc>
                  <a:txBody>
                    <a:bodyPr/>
                    <a:lstStyle/>
                    <a:p>
                      <a:endParaRPr lang="en-US" dirty="0"/>
                    </a:p>
                  </a:txBody>
                  <a:tcPr/>
                </a:tc>
                <a:tc>
                  <a:txBody>
                    <a:bodyPr/>
                    <a:lstStyle/>
                    <a:p>
                      <a:endParaRPr lang="en-US" dirty="0"/>
                    </a:p>
                  </a:txBody>
                  <a:tcPr/>
                </a:tc>
              </a:tr>
              <a:tr h="724982">
                <a:tc>
                  <a:txBody>
                    <a:bodyPr/>
                    <a:lstStyle/>
                    <a:p>
                      <a:r>
                        <a:rPr lang="en-US" dirty="0" smtClean="0"/>
                        <a:t>Process for responding</a:t>
                      </a:r>
                      <a:r>
                        <a:rPr lang="en-US" baseline="0" dirty="0" smtClean="0"/>
                        <a:t> to requests for access/correction </a:t>
                      </a:r>
                      <a:endParaRPr lang="en-US" dirty="0"/>
                    </a:p>
                  </a:txBody>
                  <a:tcPr/>
                </a:tc>
                <a:tc>
                  <a:txBody>
                    <a:bodyPr/>
                    <a:lstStyle/>
                    <a:p>
                      <a:endParaRPr lang="en-US" dirty="0"/>
                    </a:p>
                  </a:txBody>
                  <a:tcPr/>
                </a:tc>
                <a:tc>
                  <a:txBody>
                    <a:bodyPr/>
                    <a:lstStyle/>
                    <a:p>
                      <a:endParaRPr lang="en-US" dirty="0"/>
                    </a:p>
                  </a:txBody>
                  <a:tcPr/>
                </a:tc>
              </a:tr>
              <a:tr h="724982">
                <a:tc>
                  <a:txBody>
                    <a:bodyPr/>
                    <a:lstStyle/>
                    <a:p>
                      <a:r>
                        <a:rPr lang="en-US" dirty="0" smtClean="0"/>
                        <a:t>Process for responding to privacy</a:t>
                      </a:r>
                      <a:r>
                        <a:rPr lang="en-US" baseline="0" dirty="0" smtClean="0"/>
                        <a:t> complaints/breaches</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Slide Number Placeholder 4"/>
          <p:cNvSpPr>
            <a:spLocks noGrp="1"/>
          </p:cNvSpPr>
          <p:nvPr>
            <p:ph type="sldNum" sz="quarter" idx="12"/>
          </p:nvPr>
        </p:nvSpPr>
        <p:spPr/>
        <p:txBody>
          <a:bodyPr/>
          <a:lstStyle/>
          <a:p>
            <a:pPr>
              <a:defRPr/>
            </a:pPr>
            <a:fld id="{D3C8313A-499D-4EA0-BCBC-CA8DDD6D2537}" type="slidenum">
              <a:rPr lang="en-US" smtClean="0"/>
              <a:pPr>
                <a:defRPr/>
              </a:pPr>
              <a:t>10</a:t>
            </a:fld>
            <a:endParaRPr lang="en-US"/>
          </a:p>
        </p:txBody>
      </p:sp>
    </p:spTree>
    <p:extLst>
      <p:ext uri="{BB962C8B-B14F-4D97-AF65-F5344CB8AC3E}">
        <p14:creationId xmlns:p14="http://schemas.microsoft.com/office/powerpoint/2010/main" val="76782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33400"/>
            <a:ext cx="8229600" cy="591344"/>
          </a:xfrm>
        </p:spPr>
        <p:txBody>
          <a:bodyPr>
            <a:normAutofit fontScale="90000"/>
          </a:bodyPr>
          <a:lstStyle/>
          <a:p>
            <a:r>
              <a:rPr lang="en-US" dirty="0" smtClean="0"/>
              <a:t>Privacy Compliance Status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26362563"/>
              </p:ext>
            </p:extLst>
          </p:nvPr>
        </p:nvGraphicFramePr>
        <p:xfrm>
          <a:off x="457200" y="1340769"/>
          <a:ext cx="8229600" cy="4828031"/>
        </p:xfrm>
        <a:graphic>
          <a:graphicData uri="http://schemas.openxmlformats.org/drawingml/2006/table">
            <a:tbl>
              <a:tblPr firstRow="1" bandRow="1">
                <a:tableStyleId>{00A15C55-8517-42AA-B614-E9B94910E393}</a:tableStyleId>
              </a:tblPr>
              <a:tblGrid>
                <a:gridCol w="3322712"/>
                <a:gridCol w="1440160"/>
                <a:gridCol w="3466728"/>
              </a:tblGrid>
              <a:tr h="428987">
                <a:tc>
                  <a:txBody>
                    <a:bodyPr/>
                    <a:lstStyle/>
                    <a:p>
                      <a:pPr algn="ctr"/>
                      <a:r>
                        <a:rPr lang="en-US" dirty="0" smtClean="0"/>
                        <a:t>Requirement</a:t>
                      </a:r>
                      <a:endParaRPr lang="en-US" dirty="0"/>
                    </a:p>
                  </a:txBody>
                  <a:tcPr/>
                </a:tc>
                <a:tc>
                  <a:txBody>
                    <a:bodyPr/>
                    <a:lstStyle/>
                    <a:p>
                      <a:pPr algn="ctr"/>
                      <a:r>
                        <a:rPr lang="en-US" dirty="0" smtClean="0"/>
                        <a:t>Status</a:t>
                      </a:r>
                      <a:endParaRPr lang="en-US" dirty="0"/>
                    </a:p>
                  </a:txBody>
                  <a:tcPr/>
                </a:tc>
                <a:tc>
                  <a:txBody>
                    <a:bodyPr/>
                    <a:lstStyle/>
                    <a:p>
                      <a:pPr algn="ctr"/>
                      <a:r>
                        <a:rPr lang="en-US" dirty="0" smtClean="0"/>
                        <a:t>Notes</a:t>
                      </a:r>
                      <a:endParaRPr lang="en-US" dirty="0"/>
                    </a:p>
                  </a:txBody>
                  <a:tcPr/>
                </a:tc>
              </a:tr>
              <a:tr h="750726">
                <a:tc>
                  <a:txBody>
                    <a:bodyPr/>
                    <a:lstStyle/>
                    <a:p>
                      <a:r>
                        <a:rPr lang="en-US" dirty="0" smtClean="0"/>
                        <a:t>Privacy impact assessments</a:t>
                      </a:r>
                      <a:r>
                        <a:rPr lang="en-US" baseline="0" dirty="0" smtClean="0"/>
                        <a:t> for new technology</a:t>
                      </a:r>
                      <a:endParaRPr lang="en-US" dirty="0"/>
                    </a:p>
                  </a:txBody>
                  <a:tcPr/>
                </a:tc>
                <a:tc>
                  <a:txBody>
                    <a:bodyPr/>
                    <a:lstStyle/>
                    <a:p>
                      <a:endParaRPr lang="en-US" dirty="0"/>
                    </a:p>
                  </a:txBody>
                  <a:tcPr/>
                </a:tc>
                <a:tc>
                  <a:txBody>
                    <a:bodyPr/>
                    <a:lstStyle/>
                    <a:p>
                      <a:endParaRPr lang="en-US" dirty="0"/>
                    </a:p>
                  </a:txBody>
                  <a:tcPr/>
                </a:tc>
              </a:tr>
              <a:tr h="451318">
                <a:tc>
                  <a:txBody>
                    <a:bodyPr/>
                    <a:lstStyle/>
                    <a:p>
                      <a:r>
                        <a:rPr lang="en-US" dirty="0" smtClean="0"/>
                        <a:t>Audit for compliance</a:t>
                      </a:r>
                      <a:endParaRPr lang="en-US" dirty="0"/>
                    </a:p>
                  </a:txBody>
                  <a:tcPr/>
                </a:tc>
                <a:tc>
                  <a:txBody>
                    <a:bodyPr/>
                    <a:lstStyle/>
                    <a:p>
                      <a:endParaRPr lang="en-US" dirty="0"/>
                    </a:p>
                  </a:txBody>
                  <a:tcPr/>
                </a:tc>
                <a:tc>
                  <a:txBody>
                    <a:bodyPr/>
                    <a:lstStyle/>
                    <a:p>
                      <a:endParaRPr lang="en-US" dirty="0"/>
                    </a:p>
                  </a:txBody>
                  <a:tcPr/>
                </a:tc>
              </a:tr>
              <a:tr h="1143000">
                <a:tc>
                  <a:txBody>
                    <a:bodyPr/>
                    <a:lstStyle/>
                    <a:p>
                      <a:r>
                        <a:rPr lang="en-US" dirty="0" smtClean="0"/>
                        <a:t>Contracts</a:t>
                      </a:r>
                      <a:r>
                        <a:rPr lang="en-US" baseline="0" dirty="0" smtClean="0"/>
                        <a:t> with vendors supplying  IT services, confidential shredding and off-site storage reviewed</a:t>
                      </a:r>
                      <a:endParaRPr lang="en-US" dirty="0"/>
                    </a:p>
                  </a:txBody>
                  <a:tcPr/>
                </a:tc>
                <a:tc>
                  <a:txBody>
                    <a:bodyPr/>
                    <a:lstStyle/>
                    <a:p>
                      <a:endParaRPr lang="en-US" dirty="0"/>
                    </a:p>
                  </a:txBody>
                  <a:tcPr/>
                </a:tc>
                <a:tc>
                  <a:txBody>
                    <a:bodyPr/>
                    <a:lstStyle/>
                    <a:p>
                      <a:endParaRPr lang="en-US" dirty="0"/>
                    </a:p>
                  </a:txBody>
                  <a:tcPr/>
                </a:tc>
              </a:tr>
              <a:tr h="510794">
                <a:tc>
                  <a:txBody>
                    <a:bodyPr/>
                    <a:lstStyle/>
                    <a:p>
                      <a:r>
                        <a:rPr lang="en-US" dirty="0" smtClean="0"/>
                        <a:t>Information security</a:t>
                      </a:r>
                      <a:r>
                        <a:rPr lang="en-US" baseline="0" dirty="0" smtClean="0"/>
                        <a:t> strategy</a:t>
                      </a:r>
                      <a:endParaRPr lang="en-US" dirty="0"/>
                    </a:p>
                  </a:txBody>
                  <a:tcPr/>
                </a:tc>
                <a:tc>
                  <a:txBody>
                    <a:bodyPr/>
                    <a:lstStyle/>
                    <a:p>
                      <a:endParaRPr lang="en-US" dirty="0"/>
                    </a:p>
                  </a:txBody>
                  <a:tcPr/>
                </a:tc>
                <a:tc>
                  <a:txBody>
                    <a:bodyPr/>
                    <a:lstStyle/>
                    <a:p>
                      <a:endParaRPr lang="en-US" dirty="0"/>
                    </a:p>
                  </a:txBody>
                  <a:tcPr/>
                </a:tc>
              </a:tr>
              <a:tr h="381000">
                <a:tc>
                  <a:txBody>
                    <a:bodyPr/>
                    <a:lstStyle/>
                    <a:p>
                      <a:r>
                        <a:rPr lang="en-US" dirty="0" smtClean="0"/>
                        <a:t>Fees</a:t>
                      </a:r>
                      <a:endParaRPr lang="en-US" dirty="0"/>
                    </a:p>
                  </a:txBody>
                  <a:tcPr/>
                </a:tc>
                <a:tc>
                  <a:txBody>
                    <a:bodyPr/>
                    <a:lstStyle/>
                    <a:p>
                      <a:endParaRPr lang="en-US" dirty="0"/>
                    </a:p>
                  </a:txBody>
                  <a:tcPr/>
                </a:tc>
                <a:tc>
                  <a:txBody>
                    <a:bodyPr/>
                    <a:lstStyle/>
                    <a:p>
                      <a:endParaRPr lang="en-US" dirty="0"/>
                    </a:p>
                  </a:txBody>
                  <a:tcPr/>
                </a:tc>
              </a:tr>
              <a:tr h="357886">
                <a:tc>
                  <a:txBody>
                    <a:bodyPr/>
                    <a:lstStyle/>
                    <a:p>
                      <a:r>
                        <a:rPr lang="en-US" dirty="0" smtClean="0"/>
                        <a:t>Confidentiality pledges</a:t>
                      </a:r>
                      <a:endParaRPr lang="en-US" dirty="0"/>
                    </a:p>
                  </a:txBody>
                  <a:tcPr/>
                </a:tc>
                <a:tc>
                  <a:txBody>
                    <a:bodyPr/>
                    <a:lstStyle/>
                    <a:p>
                      <a:endParaRPr lang="en-US" dirty="0"/>
                    </a:p>
                  </a:txBody>
                  <a:tcPr/>
                </a:tc>
                <a:tc>
                  <a:txBody>
                    <a:bodyPr/>
                    <a:lstStyle/>
                    <a:p>
                      <a:endParaRPr lang="en-US" dirty="0"/>
                    </a:p>
                  </a:txBody>
                  <a:tcPr/>
                </a:tc>
              </a:tr>
              <a:tr h="750726">
                <a:tc>
                  <a:txBody>
                    <a:bodyPr/>
                    <a:lstStyle/>
                    <a:p>
                      <a:r>
                        <a:rPr lang="en-US" dirty="0" err="1" smtClean="0"/>
                        <a:t>eMR</a:t>
                      </a:r>
                      <a:r>
                        <a:rPr lang="en-US" dirty="0" smtClean="0"/>
                        <a:t> privacy flags + privacy reminders</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Slide Number Placeholder 4"/>
          <p:cNvSpPr>
            <a:spLocks noGrp="1"/>
          </p:cNvSpPr>
          <p:nvPr>
            <p:ph type="sldNum" sz="quarter" idx="12"/>
          </p:nvPr>
        </p:nvSpPr>
        <p:spPr/>
        <p:txBody>
          <a:bodyPr/>
          <a:lstStyle/>
          <a:p>
            <a:pPr>
              <a:defRPr/>
            </a:pPr>
            <a:fld id="{D3C8313A-499D-4EA0-BCBC-CA8DDD6D2537}" type="slidenum">
              <a:rPr lang="en-US" smtClean="0"/>
              <a:pPr>
                <a:defRPr/>
              </a:pPr>
              <a:t>11</a:t>
            </a:fld>
            <a:endParaRPr lang="en-US"/>
          </a:p>
        </p:txBody>
      </p:sp>
    </p:spTree>
    <p:extLst>
      <p:ext uri="{BB962C8B-B14F-4D97-AF65-F5344CB8AC3E}">
        <p14:creationId xmlns:p14="http://schemas.microsoft.com/office/powerpoint/2010/main" val="191201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10" name="TextBox 9"/>
          <p:cNvSpPr txBox="1"/>
          <p:nvPr/>
        </p:nvSpPr>
        <p:spPr>
          <a:xfrm>
            <a:off x="228600" y="120134"/>
            <a:ext cx="8686800" cy="369332"/>
          </a:xfrm>
          <a:prstGeom prst="rect">
            <a:avLst/>
          </a:prstGeom>
          <a:solidFill>
            <a:srgbClr val="671E84"/>
          </a:solidFill>
        </p:spPr>
        <p:txBody>
          <a:bodyPr wrap="square" rtlCol="0">
            <a:spAutoFit/>
          </a:bodyPr>
          <a:lstStyle/>
          <a:p>
            <a:endParaRPr lang="en-US" dirty="0">
              <a:solidFill>
                <a:srgbClr val="00B050"/>
              </a:solidFill>
            </a:endParaRPr>
          </a:p>
        </p:txBody>
      </p:sp>
      <p:sp>
        <p:nvSpPr>
          <p:cNvPr id="14" name="TextBox 13"/>
          <p:cNvSpPr txBox="1"/>
          <p:nvPr/>
        </p:nvSpPr>
        <p:spPr>
          <a:xfrm>
            <a:off x="228600" y="489466"/>
            <a:ext cx="8686800" cy="369332"/>
          </a:xfrm>
          <a:prstGeom prst="rect">
            <a:avLst/>
          </a:prstGeom>
          <a:solidFill>
            <a:srgbClr val="B9D749"/>
          </a:solidFill>
        </p:spPr>
        <p:txBody>
          <a:bodyPr wrap="square" rtlCol="0">
            <a:spAutoFit/>
          </a:bodyPr>
          <a:lstStyle/>
          <a:p>
            <a:endParaRPr lang="en-US" dirty="0"/>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7800"/>
            <a:ext cx="2465493"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4"/>
          <p:cNvSpPr txBox="1">
            <a:spLocks/>
          </p:cNvSpPr>
          <p:nvPr/>
        </p:nvSpPr>
        <p:spPr>
          <a:xfrm>
            <a:off x="685800" y="2130425"/>
            <a:ext cx="7772400" cy="7985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Question 3</a:t>
            </a:r>
          </a:p>
        </p:txBody>
      </p:sp>
      <p:sp>
        <p:nvSpPr>
          <p:cNvPr id="9" name="Subtitle 5"/>
          <p:cNvSpPr txBox="1">
            <a:spLocks/>
          </p:cNvSpPr>
          <p:nvPr/>
        </p:nvSpPr>
        <p:spPr>
          <a:xfrm>
            <a:off x="685800" y="3286125"/>
            <a:ext cx="7772400" cy="23526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000" dirty="0" smtClean="0"/>
              <a:t>What privacy laws, rules and resources do FHTs/FHO*s  need to know about and review?</a:t>
            </a:r>
          </a:p>
        </p:txBody>
      </p:sp>
      <p:sp>
        <p:nvSpPr>
          <p:cNvPr id="11" name="Slide Number Placeholder 3"/>
          <p:cNvSpPr>
            <a:spLocks noGrp="1"/>
          </p:cNvSpPr>
          <p:nvPr>
            <p:ph type="sldNum" sz="quarter" idx="12"/>
          </p:nvPr>
        </p:nvSpPr>
        <p:spPr>
          <a:xfrm>
            <a:off x="6781800" y="6248400"/>
            <a:ext cx="1905000" cy="457200"/>
          </a:xfrm>
          <a:noFill/>
        </p:spPr>
        <p:txBody>
          <a:bodyPr/>
          <a:lstStyle/>
          <a:p>
            <a:fld id="{73E43270-E9B1-416F-92A9-535BDE570725}" type="slidenum">
              <a:rPr lang="en-US" smtClean="0"/>
              <a:pPr/>
              <a:t>12</a:t>
            </a:fld>
            <a:endParaRPr lang="en-US" dirty="0" smtClean="0"/>
          </a:p>
        </p:txBody>
      </p:sp>
    </p:spTree>
    <p:extLst>
      <p:ext uri="{BB962C8B-B14F-4D97-AF65-F5344CB8AC3E}">
        <p14:creationId xmlns:p14="http://schemas.microsoft.com/office/powerpoint/2010/main" val="1245479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Slide Number Placeholder 5"/>
          <p:cNvSpPr>
            <a:spLocks noGrp="1"/>
          </p:cNvSpPr>
          <p:nvPr>
            <p:ph type="sldNum" sz="quarter" idx="12"/>
          </p:nvPr>
        </p:nvSpPr>
        <p:spPr>
          <a:xfrm>
            <a:off x="6781800" y="6248400"/>
            <a:ext cx="1905000" cy="457200"/>
          </a:xfrm>
          <a:noFill/>
        </p:spPr>
        <p:txBody>
          <a:bodyPr/>
          <a:lstStyle/>
          <a:p>
            <a:fld id="{38993DA4-E8C1-400D-9740-B56ECBFAEF2C}" type="slidenum">
              <a:rPr lang="en-US" smtClean="0"/>
              <a:pPr/>
              <a:t>13</a:t>
            </a:fld>
            <a:endParaRPr lang="en-US" dirty="0" smtClean="0"/>
          </a:p>
        </p:txBody>
      </p:sp>
      <p:sp>
        <p:nvSpPr>
          <p:cNvPr id="9" name="Rectangle 2"/>
          <p:cNvSpPr>
            <a:spLocks noGrp="1" noChangeArrowheads="1"/>
          </p:cNvSpPr>
          <p:nvPr>
            <p:ph type="title"/>
          </p:nvPr>
        </p:nvSpPr>
        <p:spPr>
          <a:xfrm>
            <a:off x="457200" y="533400"/>
            <a:ext cx="8229600" cy="1143000"/>
          </a:xfrm>
        </p:spPr>
        <p:txBody>
          <a:bodyPr/>
          <a:lstStyle/>
          <a:p>
            <a:r>
              <a:rPr lang="en-US" dirty="0" smtClean="0"/>
              <a:t>Privacy Rules for FHTs</a:t>
            </a:r>
          </a:p>
        </p:txBody>
      </p:sp>
      <p:sp>
        <p:nvSpPr>
          <p:cNvPr id="11" name="Rectangle 3"/>
          <p:cNvSpPr txBox="1">
            <a:spLocks noChangeArrowheads="1"/>
          </p:cNvSpPr>
          <p:nvPr/>
        </p:nvSpPr>
        <p:spPr>
          <a:xfrm>
            <a:off x="457200" y="1828800"/>
            <a:ext cx="8229600" cy="430212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pPr>
            <a:r>
              <a:rPr lang="en-US" dirty="0" smtClean="0"/>
              <a:t>PHIPA </a:t>
            </a:r>
          </a:p>
          <a:p>
            <a:pPr>
              <a:lnSpc>
                <a:spcPct val="90000"/>
              </a:lnSpc>
            </a:pPr>
            <a:r>
              <a:rPr lang="en-US" dirty="0" smtClean="0"/>
              <a:t>Information &amp; Privacy Commissioner of Ontario Orders – now there are 22</a:t>
            </a:r>
          </a:p>
          <a:p>
            <a:pPr>
              <a:lnSpc>
                <a:spcPct val="90000"/>
              </a:lnSpc>
            </a:pPr>
            <a:r>
              <a:rPr lang="en-US" dirty="0" smtClean="0"/>
              <a:t>College guidelines</a:t>
            </a:r>
          </a:p>
          <a:p>
            <a:pPr>
              <a:lnSpc>
                <a:spcPct val="90000"/>
              </a:lnSpc>
            </a:pPr>
            <a:r>
              <a:rPr lang="en-US" dirty="0" smtClean="0"/>
              <a:t>Organizational Policies – such as: </a:t>
            </a:r>
          </a:p>
          <a:p>
            <a:pPr marL="971550" lvl="1" indent="-514350">
              <a:lnSpc>
                <a:spcPct val="90000"/>
              </a:lnSpc>
              <a:buAutoNum type="arabicParenBoth"/>
            </a:pPr>
            <a:r>
              <a:rPr lang="en-US" dirty="0" smtClean="0"/>
              <a:t>Privacy </a:t>
            </a:r>
            <a:r>
              <a:rPr lang="en-US" dirty="0"/>
              <a:t>Policy; (2) </a:t>
            </a:r>
            <a:r>
              <a:rPr lang="en-US" dirty="0" smtClean="0"/>
              <a:t>Public Privacy </a:t>
            </a:r>
            <a:r>
              <a:rPr lang="en-US" dirty="0"/>
              <a:t>Statement; </a:t>
            </a:r>
            <a:r>
              <a:rPr lang="en-US" dirty="0" smtClean="0"/>
              <a:t>     (</a:t>
            </a:r>
            <a:r>
              <a:rPr lang="en-US" dirty="0"/>
              <a:t>3</a:t>
            </a:r>
            <a:r>
              <a:rPr lang="en-US" dirty="0" smtClean="0"/>
              <a:t>) Safeguards; (4) Lockbox; (5) </a:t>
            </a:r>
            <a:r>
              <a:rPr lang="en-US" dirty="0"/>
              <a:t>Privacy Breach </a:t>
            </a:r>
            <a:r>
              <a:rPr lang="en-US" dirty="0" smtClean="0"/>
              <a:t>		    Protocol; (6) ROI – Access and  	  	    Correction; (7) Privacy Impact 		    Assessment</a:t>
            </a:r>
          </a:p>
          <a:p>
            <a:pPr marL="971550" lvl="1" indent="-514350">
              <a:lnSpc>
                <a:spcPct val="90000"/>
              </a:lnSpc>
              <a:buAutoNum type="arabicParenBoth"/>
            </a:pPr>
            <a:endParaRPr lang="en-US" dirty="0"/>
          </a:p>
        </p:txBody>
      </p:sp>
    </p:spTree>
    <p:extLst>
      <p:ext uri="{BB962C8B-B14F-4D97-AF65-F5344CB8AC3E}">
        <p14:creationId xmlns:p14="http://schemas.microsoft.com/office/powerpoint/2010/main" val="2126604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10" name="TextBox 9"/>
          <p:cNvSpPr txBox="1"/>
          <p:nvPr/>
        </p:nvSpPr>
        <p:spPr>
          <a:xfrm>
            <a:off x="228600" y="120134"/>
            <a:ext cx="8686800" cy="369332"/>
          </a:xfrm>
          <a:prstGeom prst="rect">
            <a:avLst/>
          </a:prstGeom>
          <a:solidFill>
            <a:srgbClr val="671E84"/>
          </a:solidFill>
        </p:spPr>
        <p:txBody>
          <a:bodyPr wrap="square" rtlCol="0">
            <a:spAutoFit/>
          </a:bodyPr>
          <a:lstStyle/>
          <a:p>
            <a:endParaRPr lang="en-US" dirty="0">
              <a:solidFill>
                <a:srgbClr val="00B050"/>
              </a:solidFill>
            </a:endParaRPr>
          </a:p>
        </p:txBody>
      </p:sp>
      <p:sp>
        <p:nvSpPr>
          <p:cNvPr id="14" name="TextBox 13"/>
          <p:cNvSpPr txBox="1"/>
          <p:nvPr/>
        </p:nvSpPr>
        <p:spPr>
          <a:xfrm>
            <a:off x="228600" y="489466"/>
            <a:ext cx="8686800" cy="369332"/>
          </a:xfrm>
          <a:prstGeom prst="rect">
            <a:avLst/>
          </a:prstGeom>
          <a:solidFill>
            <a:srgbClr val="B9D749"/>
          </a:solidFill>
        </p:spPr>
        <p:txBody>
          <a:bodyPr wrap="square" rtlCol="0">
            <a:spAutoFit/>
          </a:bodyPr>
          <a:lstStyle/>
          <a:p>
            <a:endParaRPr lang="en-US" dirty="0"/>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7800"/>
            <a:ext cx="2465493"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5"/>
          <p:cNvSpPr txBox="1">
            <a:spLocks/>
          </p:cNvSpPr>
          <p:nvPr/>
        </p:nvSpPr>
        <p:spPr>
          <a:xfrm>
            <a:off x="685800" y="1643063"/>
            <a:ext cx="7772400" cy="12144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Question 4</a:t>
            </a:r>
          </a:p>
        </p:txBody>
      </p:sp>
      <p:sp>
        <p:nvSpPr>
          <p:cNvPr id="9" name="Subtitle 6"/>
          <p:cNvSpPr txBox="1">
            <a:spLocks/>
          </p:cNvSpPr>
          <p:nvPr/>
        </p:nvSpPr>
        <p:spPr>
          <a:xfrm>
            <a:off x="990600" y="2857501"/>
            <a:ext cx="7239000" cy="2781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000" dirty="0" smtClean="0"/>
              <a:t>Why should the Board care about the privacy legislation? What impact could it have on the FHT? What are the penalties?</a:t>
            </a:r>
          </a:p>
        </p:txBody>
      </p:sp>
      <p:sp>
        <p:nvSpPr>
          <p:cNvPr id="11" name="Slide Number Placeholder 4"/>
          <p:cNvSpPr>
            <a:spLocks noGrp="1"/>
          </p:cNvSpPr>
          <p:nvPr>
            <p:ph type="sldNum" sz="quarter" idx="12"/>
          </p:nvPr>
        </p:nvSpPr>
        <p:spPr>
          <a:xfrm>
            <a:off x="6781800" y="6248400"/>
            <a:ext cx="1905000" cy="457200"/>
          </a:xfrm>
          <a:noFill/>
        </p:spPr>
        <p:txBody>
          <a:bodyPr/>
          <a:lstStyle/>
          <a:p>
            <a:fld id="{3BE22AC5-97EF-4E00-AEA9-39F4341936F6}" type="slidenum">
              <a:rPr lang="en-US" smtClean="0"/>
              <a:pPr/>
              <a:t>14</a:t>
            </a:fld>
            <a:endParaRPr lang="en-US" dirty="0" smtClean="0"/>
          </a:p>
        </p:txBody>
      </p:sp>
    </p:spTree>
    <p:extLst>
      <p:ext uri="{BB962C8B-B14F-4D97-AF65-F5344CB8AC3E}">
        <p14:creationId xmlns:p14="http://schemas.microsoft.com/office/powerpoint/2010/main" val="376479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7" name="Slide Number Placeholder 5"/>
          <p:cNvSpPr>
            <a:spLocks noGrp="1"/>
          </p:cNvSpPr>
          <p:nvPr>
            <p:ph type="sldNum" sz="quarter" idx="12"/>
          </p:nvPr>
        </p:nvSpPr>
        <p:spPr>
          <a:xfrm>
            <a:off x="6781800" y="6248400"/>
            <a:ext cx="1905000" cy="457200"/>
          </a:xfrm>
          <a:noFill/>
        </p:spPr>
        <p:txBody>
          <a:bodyPr/>
          <a:lstStyle/>
          <a:p>
            <a:fld id="{E5F63BC3-2686-455B-9078-9557C44351E4}" type="slidenum">
              <a:rPr lang="en-US" smtClean="0"/>
              <a:pPr/>
              <a:t>15</a:t>
            </a:fld>
            <a:endParaRPr lang="en-US" dirty="0" smtClean="0"/>
          </a:p>
        </p:txBody>
      </p:sp>
      <p:sp>
        <p:nvSpPr>
          <p:cNvPr id="8" name="Rectangle 2"/>
          <p:cNvSpPr>
            <a:spLocks noGrp="1" noChangeArrowheads="1"/>
          </p:cNvSpPr>
          <p:nvPr>
            <p:ph type="title"/>
          </p:nvPr>
        </p:nvSpPr>
        <p:spPr>
          <a:xfrm>
            <a:off x="457200" y="304800"/>
            <a:ext cx="8229600" cy="838200"/>
          </a:xfrm>
        </p:spPr>
        <p:txBody>
          <a:bodyPr/>
          <a:lstStyle/>
          <a:p>
            <a:pPr eaLnBrk="1" hangingPunct="1"/>
            <a:r>
              <a:rPr lang="en-CA" sz="4000" dirty="0" smtClean="0"/>
              <a:t>Consequences for Breach of Privacy</a:t>
            </a:r>
          </a:p>
        </p:txBody>
      </p:sp>
      <p:sp>
        <p:nvSpPr>
          <p:cNvPr id="11" name="Rectangle 3"/>
          <p:cNvSpPr txBox="1">
            <a:spLocks noChangeArrowheads="1"/>
          </p:cNvSpPr>
          <p:nvPr/>
        </p:nvSpPr>
        <p:spPr>
          <a:xfrm>
            <a:off x="457200" y="1447800"/>
            <a:ext cx="8229600" cy="4683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pPr>
            <a:r>
              <a:rPr lang="en-US" sz="2400" dirty="0" smtClean="0"/>
              <a:t>Personal cost to patients and therapeutic relationship</a:t>
            </a:r>
          </a:p>
          <a:p>
            <a:pPr>
              <a:lnSpc>
                <a:spcPct val="80000"/>
              </a:lnSpc>
            </a:pPr>
            <a:r>
              <a:rPr lang="en-US" sz="2400" dirty="0" smtClean="0"/>
              <a:t>Individuals may complain to FHT and then to Privacy Commissioner (IPC) </a:t>
            </a:r>
          </a:p>
          <a:p>
            <a:pPr>
              <a:lnSpc>
                <a:spcPct val="80000"/>
              </a:lnSpc>
            </a:pPr>
            <a:r>
              <a:rPr lang="en-US" sz="2400" dirty="0" smtClean="0"/>
              <a:t>IPC has power to initiate investigations and has broad order-making powers </a:t>
            </a:r>
          </a:p>
          <a:p>
            <a:pPr>
              <a:lnSpc>
                <a:spcPct val="80000"/>
              </a:lnSpc>
            </a:pPr>
            <a:r>
              <a:rPr lang="en-US" sz="2400" b="1" dirty="0" smtClean="0">
                <a:solidFill>
                  <a:srgbClr val="FF0000"/>
                </a:solidFill>
              </a:rPr>
              <a:t>Damages for breach of privacy in court (class actions)</a:t>
            </a:r>
          </a:p>
          <a:p>
            <a:pPr>
              <a:lnSpc>
                <a:spcPct val="80000"/>
              </a:lnSpc>
            </a:pPr>
            <a:r>
              <a:rPr lang="en-US" sz="2400" dirty="0" smtClean="0"/>
              <a:t>Offences with fines of $50K/$250K </a:t>
            </a:r>
            <a:r>
              <a:rPr lang="en-US" sz="2400" b="1" dirty="0">
                <a:solidFill>
                  <a:srgbClr val="FF0000"/>
                </a:solidFill>
              </a:rPr>
              <a:t>(Bill </a:t>
            </a:r>
            <a:r>
              <a:rPr lang="en-US" sz="2400" b="1" dirty="0" smtClean="0">
                <a:solidFill>
                  <a:srgbClr val="FF0000"/>
                </a:solidFill>
              </a:rPr>
              <a:t>119 – at second reading - </a:t>
            </a:r>
            <a:r>
              <a:rPr lang="en-US" sz="2400" b="1" dirty="0">
                <a:solidFill>
                  <a:srgbClr val="FF0000"/>
                </a:solidFill>
              </a:rPr>
              <a:t>would double these fines and require reports to IPC/O &amp; Colleges) </a:t>
            </a:r>
            <a:endParaRPr lang="en-US" sz="2400" b="1" dirty="0" smtClean="0">
              <a:solidFill>
                <a:srgbClr val="FF0000"/>
              </a:solidFill>
            </a:endParaRPr>
          </a:p>
          <a:p>
            <a:pPr lvl="1">
              <a:lnSpc>
                <a:spcPct val="80000"/>
              </a:lnSpc>
            </a:pPr>
            <a:r>
              <a:rPr lang="en-CA" sz="2000" b="1" dirty="0" smtClean="0">
                <a:solidFill>
                  <a:srgbClr val="FF0000"/>
                </a:solidFill>
              </a:rPr>
              <a:t>Prosecutions by Attorney General</a:t>
            </a:r>
          </a:p>
          <a:p>
            <a:pPr>
              <a:lnSpc>
                <a:spcPct val="80000"/>
              </a:lnSpc>
            </a:pPr>
            <a:r>
              <a:rPr lang="en-CA" sz="2400" dirty="0" smtClean="0"/>
              <a:t>Regulatory Colleges have power to take disciplinary action</a:t>
            </a:r>
          </a:p>
          <a:p>
            <a:pPr>
              <a:lnSpc>
                <a:spcPct val="80000"/>
              </a:lnSpc>
            </a:pPr>
            <a:r>
              <a:rPr lang="en-CA" sz="2400" dirty="0" smtClean="0"/>
              <a:t>Employer can take disciplinary action including termination of employment or contract </a:t>
            </a:r>
          </a:p>
        </p:txBody>
      </p:sp>
    </p:spTree>
    <p:extLst>
      <p:ext uri="{BB962C8B-B14F-4D97-AF65-F5344CB8AC3E}">
        <p14:creationId xmlns:p14="http://schemas.microsoft.com/office/powerpoint/2010/main" val="2918381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10" name="TextBox 9"/>
          <p:cNvSpPr txBox="1"/>
          <p:nvPr/>
        </p:nvSpPr>
        <p:spPr>
          <a:xfrm>
            <a:off x="228600" y="120134"/>
            <a:ext cx="8686800" cy="369332"/>
          </a:xfrm>
          <a:prstGeom prst="rect">
            <a:avLst/>
          </a:prstGeom>
          <a:solidFill>
            <a:srgbClr val="671E84"/>
          </a:solidFill>
        </p:spPr>
        <p:txBody>
          <a:bodyPr wrap="square" rtlCol="0">
            <a:spAutoFit/>
          </a:bodyPr>
          <a:lstStyle/>
          <a:p>
            <a:endParaRPr lang="en-US" dirty="0">
              <a:solidFill>
                <a:srgbClr val="00B050"/>
              </a:solidFill>
            </a:endParaRPr>
          </a:p>
        </p:txBody>
      </p:sp>
      <p:sp>
        <p:nvSpPr>
          <p:cNvPr id="14" name="TextBox 13"/>
          <p:cNvSpPr txBox="1"/>
          <p:nvPr/>
        </p:nvSpPr>
        <p:spPr>
          <a:xfrm>
            <a:off x="228600" y="489466"/>
            <a:ext cx="8686800" cy="369332"/>
          </a:xfrm>
          <a:prstGeom prst="rect">
            <a:avLst/>
          </a:prstGeom>
          <a:solidFill>
            <a:srgbClr val="B9D749"/>
          </a:solidFill>
        </p:spPr>
        <p:txBody>
          <a:bodyPr wrap="square" rtlCol="0">
            <a:spAutoFit/>
          </a:bodyPr>
          <a:lstStyle/>
          <a:p>
            <a:endParaRPr lang="en-US" dirty="0"/>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7800"/>
            <a:ext cx="2465493"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5"/>
          <p:cNvSpPr txBox="1">
            <a:spLocks/>
          </p:cNvSpPr>
          <p:nvPr/>
        </p:nvSpPr>
        <p:spPr>
          <a:xfrm>
            <a:off x="685800" y="1643063"/>
            <a:ext cx="7772400" cy="12144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Question 5</a:t>
            </a:r>
          </a:p>
        </p:txBody>
      </p:sp>
      <p:sp>
        <p:nvSpPr>
          <p:cNvPr id="9" name="Subtitle 6"/>
          <p:cNvSpPr txBox="1">
            <a:spLocks/>
          </p:cNvSpPr>
          <p:nvPr/>
        </p:nvSpPr>
        <p:spPr>
          <a:xfrm>
            <a:off x="838200" y="3071813"/>
            <a:ext cx="7315200" cy="25669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t>What privacy rights do patients have?</a:t>
            </a:r>
          </a:p>
        </p:txBody>
      </p:sp>
      <p:sp>
        <p:nvSpPr>
          <p:cNvPr id="11" name="Slide Number Placeholder 4"/>
          <p:cNvSpPr>
            <a:spLocks noGrp="1"/>
          </p:cNvSpPr>
          <p:nvPr>
            <p:ph type="sldNum" sz="quarter" idx="12"/>
          </p:nvPr>
        </p:nvSpPr>
        <p:spPr>
          <a:xfrm>
            <a:off x="6781800" y="6248400"/>
            <a:ext cx="1905000" cy="457200"/>
          </a:xfrm>
          <a:noFill/>
        </p:spPr>
        <p:txBody>
          <a:bodyPr/>
          <a:lstStyle/>
          <a:p>
            <a:fld id="{5637C176-2162-4E39-950F-B768F82E79EF}" type="slidenum">
              <a:rPr lang="en-US" smtClean="0"/>
              <a:pPr/>
              <a:t>16</a:t>
            </a:fld>
            <a:endParaRPr lang="en-US" dirty="0" smtClean="0"/>
          </a:p>
        </p:txBody>
      </p:sp>
    </p:spTree>
    <p:extLst>
      <p:ext uri="{BB962C8B-B14F-4D97-AF65-F5344CB8AC3E}">
        <p14:creationId xmlns:p14="http://schemas.microsoft.com/office/powerpoint/2010/main" val="1916578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Slide Number Placeholder 5"/>
          <p:cNvSpPr>
            <a:spLocks noGrp="1"/>
          </p:cNvSpPr>
          <p:nvPr>
            <p:ph type="sldNum" sz="quarter" idx="12"/>
          </p:nvPr>
        </p:nvSpPr>
        <p:spPr>
          <a:xfrm>
            <a:off x="6781800" y="6248400"/>
            <a:ext cx="1905000" cy="457200"/>
          </a:xfrm>
          <a:noFill/>
        </p:spPr>
        <p:txBody>
          <a:bodyPr/>
          <a:lstStyle/>
          <a:p>
            <a:fld id="{CC2F5AEB-9B08-4FE3-8280-BD961283DF15}" type="slidenum">
              <a:rPr lang="en-US" smtClean="0"/>
              <a:pPr/>
              <a:t>17</a:t>
            </a:fld>
            <a:endParaRPr lang="en-US" dirty="0" smtClean="0"/>
          </a:p>
        </p:txBody>
      </p:sp>
      <p:sp>
        <p:nvSpPr>
          <p:cNvPr id="9" name="Rectangle 2"/>
          <p:cNvSpPr>
            <a:spLocks noGrp="1" noChangeArrowheads="1"/>
          </p:cNvSpPr>
          <p:nvPr>
            <p:ph type="title"/>
          </p:nvPr>
        </p:nvSpPr>
        <p:spPr>
          <a:xfrm>
            <a:off x="457200" y="533400"/>
            <a:ext cx="8229600" cy="1143000"/>
          </a:xfrm>
        </p:spPr>
        <p:txBody>
          <a:bodyPr/>
          <a:lstStyle/>
          <a:p>
            <a:pPr eaLnBrk="1" hangingPunct="1"/>
            <a:r>
              <a:rPr lang="en-US" dirty="0" smtClean="0"/>
              <a:t>Individual Rights under PHIPA</a:t>
            </a:r>
          </a:p>
        </p:txBody>
      </p:sp>
      <p:sp>
        <p:nvSpPr>
          <p:cNvPr id="11" name="Rectangle 3"/>
          <p:cNvSpPr txBox="1">
            <a:spLocks noChangeArrowheads="1"/>
          </p:cNvSpPr>
          <p:nvPr/>
        </p:nvSpPr>
        <p:spPr>
          <a:xfrm>
            <a:off x="457200" y="1828800"/>
            <a:ext cx="8229600" cy="4302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r>
              <a:rPr lang="en-US" sz="2400" dirty="0" smtClean="0"/>
              <a:t>Subject to some exceptions, an individual has a:</a:t>
            </a:r>
          </a:p>
          <a:p>
            <a:pPr>
              <a:lnSpc>
                <a:spcPct val="90000"/>
              </a:lnSpc>
            </a:pPr>
            <a:r>
              <a:rPr lang="en-US" sz="2400" dirty="0" smtClean="0"/>
              <a:t>Right to consent (or withhold or withdraw consent) to the collection, use or disclose of PHI  </a:t>
            </a:r>
          </a:p>
          <a:p>
            <a:pPr>
              <a:lnSpc>
                <a:spcPct val="90000"/>
              </a:lnSpc>
            </a:pPr>
            <a:r>
              <a:rPr lang="en-US" sz="2400" dirty="0" smtClean="0"/>
              <a:t>Right to have access to PHI (regardless of where it is kept)</a:t>
            </a:r>
          </a:p>
          <a:p>
            <a:pPr>
              <a:lnSpc>
                <a:spcPct val="90000"/>
              </a:lnSpc>
            </a:pPr>
            <a:r>
              <a:rPr lang="en-US" sz="2400" dirty="0" smtClean="0"/>
              <a:t>Right to ask for a correction to a record of PHI</a:t>
            </a:r>
          </a:p>
          <a:p>
            <a:pPr>
              <a:lnSpc>
                <a:spcPct val="90000"/>
              </a:lnSpc>
            </a:pPr>
            <a:r>
              <a:rPr lang="en-US" sz="2400" dirty="0" smtClean="0"/>
              <a:t>Right to “lock” PHI from health care providers for health care purposes (“lockbox”) </a:t>
            </a:r>
          </a:p>
          <a:p>
            <a:pPr>
              <a:lnSpc>
                <a:spcPct val="90000"/>
              </a:lnSpc>
            </a:pPr>
            <a:r>
              <a:rPr lang="en-US" sz="2400" dirty="0" smtClean="0"/>
              <a:t>AND OTHER RIGHTS</a:t>
            </a:r>
          </a:p>
        </p:txBody>
      </p:sp>
    </p:spTree>
    <p:extLst>
      <p:ext uri="{BB962C8B-B14F-4D97-AF65-F5344CB8AC3E}">
        <p14:creationId xmlns:p14="http://schemas.microsoft.com/office/powerpoint/2010/main" val="1780481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Title 4"/>
          <p:cNvSpPr txBox="1">
            <a:spLocks/>
          </p:cNvSpPr>
          <p:nvPr/>
        </p:nvSpPr>
        <p:spPr>
          <a:xfrm>
            <a:off x="685800" y="2130425"/>
            <a:ext cx="7772400" cy="8699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Question </a:t>
            </a:r>
            <a:r>
              <a:rPr lang="en-US" dirty="0"/>
              <a:t>6</a:t>
            </a:r>
            <a:endParaRPr lang="en-US" dirty="0" smtClean="0"/>
          </a:p>
        </p:txBody>
      </p:sp>
      <p:sp>
        <p:nvSpPr>
          <p:cNvPr id="9" name="Subtitle 5"/>
          <p:cNvSpPr txBox="1">
            <a:spLocks/>
          </p:cNvSpPr>
          <p:nvPr/>
        </p:nvSpPr>
        <p:spPr>
          <a:xfrm>
            <a:off x="685800" y="3071813"/>
            <a:ext cx="7772400" cy="25669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000" dirty="0" smtClean="0"/>
              <a:t>What happens if PHI is lost, stolen, accessed by someone </a:t>
            </a:r>
            <a:r>
              <a:rPr lang="en-US" sz="4000" dirty="0"/>
              <a:t>i</a:t>
            </a:r>
            <a:r>
              <a:rPr lang="en-US" sz="4000" dirty="0" smtClean="0"/>
              <a:t>nappropriately? </a:t>
            </a:r>
          </a:p>
        </p:txBody>
      </p:sp>
      <p:sp>
        <p:nvSpPr>
          <p:cNvPr id="11" name="Slide Number Placeholder 3"/>
          <p:cNvSpPr>
            <a:spLocks noGrp="1"/>
          </p:cNvSpPr>
          <p:nvPr>
            <p:ph type="sldNum" sz="quarter" idx="12"/>
          </p:nvPr>
        </p:nvSpPr>
        <p:spPr>
          <a:xfrm>
            <a:off x="6781800" y="6248400"/>
            <a:ext cx="1905000" cy="457200"/>
          </a:xfrm>
          <a:noFill/>
        </p:spPr>
        <p:txBody>
          <a:bodyPr/>
          <a:lstStyle/>
          <a:p>
            <a:fld id="{57E98DF7-07C8-4F40-BB3D-9396FBD482EC}" type="slidenum">
              <a:rPr lang="en-US" smtClean="0"/>
              <a:pPr/>
              <a:t>18</a:t>
            </a:fld>
            <a:endParaRPr lang="en-US" dirty="0" smtClean="0"/>
          </a:p>
        </p:txBody>
      </p:sp>
    </p:spTree>
    <p:extLst>
      <p:ext uri="{BB962C8B-B14F-4D97-AF65-F5344CB8AC3E}">
        <p14:creationId xmlns:p14="http://schemas.microsoft.com/office/powerpoint/2010/main" val="2124751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Slide Number Placeholder 5"/>
          <p:cNvSpPr>
            <a:spLocks noGrp="1"/>
          </p:cNvSpPr>
          <p:nvPr>
            <p:ph type="sldNum" sz="quarter" idx="12"/>
          </p:nvPr>
        </p:nvSpPr>
        <p:spPr>
          <a:xfrm>
            <a:off x="6781800" y="6248400"/>
            <a:ext cx="1905000" cy="457200"/>
          </a:xfrm>
          <a:noFill/>
        </p:spPr>
        <p:txBody>
          <a:bodyPr/>
          <a:lstStyle/>
          <a:p>
            <a:fld id="{70977F86-928E-42E3-A83F-1D09258237E7}" type="slidenum">
              <a:rPr lang="en-CA" smtClean="0"/>
              <a:pPr/>
              <a:t>19</a:t>
            </a:fld>
            <a:endParaRPr lang="en-CA" dirty="0" smtClean="0"/>
          </a:p>
        </p:txBody>
      </p:sp>
      <p:sp>
        <p:nvSpPr>
          <p:cNvPr id="9" name="Rectangle 2"/>
          <p:cNvSpPr>
            <a:spLocks noGrp="1" noChangeArrowheads="1"/>
          </p:cNvSpPr>
          <p:nvPr>
            <p:ph type="title"/>
          </p:nvPr>
        </p:nvSpPr>
        <p:spPr>
          <a:xfrm>
            <a:off x="457200" y="858798"/>
            <a:ext cx="8229600" cy="1122402"/>
          </a:xfrm>
        </p:spPr>
        <p:txBody>
          <a:bodyPr>
            <a:normAutofit fontScale="90000"/>
          </a:bodyPr>
          <a:lstStyle/>
          <a:p>
            <a:r>
              <a:rPr lang="en-CA" sz="4000" dirty="0" smtClean="0"/>
              <a:t>Lost, Stolen or Unauthorized </a:t>
            </a:r>
            <a:br>
              <a:rPr lang="en-CA" sz="4000" dirty="0" smtClean="0"/>
            </a:br>
            <a:r>
              <a:rPr lang="en-CA" sz="4000" dirty="0" smtClean="0"/>
              <a:t>Uses and Disclosures</a:t>
            </a:r>
          </a:p>
        </p:txBody>
      </p:sp>
      <p:sp>
        <p:nvSpPr>
          <p:cNvPr id="11" name="Rectangle 3"/>
          <p:cNvSpPr txBox="1">
            <a:spLocks noChangeArrowheads="1"/>
          </p:cNvSpPr>
          <p:nvPr/>
        </p:nvSpPr>
        <p:spPr>
          <a:xfrm>
            <a:off x="457200" y="2094131"/>
            <a:ext cx="8229600" cy="403679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3600" dirty="0" smtClean="0"/>
              <a:t>A HIC is required to notify the person if his or her information is lost, stolen or used by or disclosed to an unauthorized person</a:t>
            </a:r>
          </a:p>
          <a:p>
            <a:pPr>
              <a:lnSpc>
                <a:spcPct val="90000"/>
              </a:lnSpc>
            </a:pPr>
            <a:r>
              <a:rPr lang="en-US" sz="3600" dirty="0" smtClean="0"/>
              <a:t>FHT/FHO* staff must notify the Privacy Officer if this happens</a:t>
            </a:r>
          </a:p>
          <a:p>
            <a:pPr>
              <a:lnSpc>
                <a:spcPct val="90000"/>
              </a:lnSpc>
            </a:pPr>
            <a:r>
              <a:rPr lang="en-US" sz="3600" dirty="0" smtClean="0"/>
              <a:t>After Bill 119 – likely will also need to report to IPC</a:t>
            </a:r>
          </a:p>
          <a:p>
            <a:pPr>
              <a:lnSpc>
                <a:spcPct val="90000"/>
              </a:lnSpc>
              <a:buFont typeface="Arial" panose="020B0604020202020204" pitchFamily="34" charset="0"/>
              <a:buNone/>
            </a:pPr>
            <a:endParaRPr lang="en-US" sz="4000" dirty="0" smtClean="0"/>
          </a:p>
        </p:txBody>
      </p:sp>
    </p:spTree>
    <p:extLst>
      <p:ext uri="{BB962C8B-B14F-4D97-AF65-F5344CB8AC3E}">
        <p14:creationId xmlns:p14="http://schemas.microsoft.com/office/powerpoint/2010/main" val="4123527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10" name="TextBox 9"/>
          <p:cNvSpPr txBox="1"/>
          <p:nvPr/>
        </p:nvSpPr>
        <p:spPr>
          <a:xfrm>
            <a:off x="228600" y="120134"/>
            <a:ext cx="8686800" cy="369332"/>
          </a:xfrm>
          <a:prstGeom prst="rect">
            <a:avLst/>
          </a:prstGeom>
          <a:solidFill>
            <a:srgbClr val="671E84"/>
          </a:solidFill>
        </p:spPr>
        <p:txBody>
          <a:bodyPr wrap="square" rtlCol="0">
            <a:spAutoFit/>
          </a:bodyPr>
          <a:lstStyle/>
          <a:p>
            <a:endParaRPr lang="en-US" dirty="0">
              <a:solidFill>
                <a:srgbClr val="00B050"/>
              </a:solidFill>
            </a:endParaRPr>
          </a:p>
        </p:txBody>
      </p:sp>
      <p:sp>
        <p:nvSpPr>
          <p:cNvPr id="14" name="TextBox 13"/>
          <p:cNvSpPr txBox="1"/>
          <p:nvPr/>
        </p:nvSpPr>
        <p:spPr>
          <a:xfrm>
            <a:off x="228600" y="489466"/>
            <a:ext cx="8686800" cy="369332"/>
          </a:xfrm>
          <a:prstGeom prst="rect">
            <a:avLst/>
          </a:prstGeom>
          <a:solidFill>
            <a:srgbClr val="B9D749"/>
          </a:solidFill>
        </p:spPr>
        <p:txBody>
          <a:bodyPr wrap="square" rtlCol="0">
            <a:spAutoFit/>
          </a:bodyPr>
          <a:lstStyle/>
          <a:p>
            <a:endParaRPr lang="en-US" dirty="0"/>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7800"/>
            <a:ext cx="2465493"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4"/>
          <p:cNvSpPr txBox="1">
            <a:spLocks/>
          </p:cNvSpPr>
          <p:nvPr/>
        </p:nvSpPr>
        <p:spPr>
          <a:xfrm>
            <a:off x="685800" y="2130425"/>
            <a:ext cx="7772400" cy="7270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Question 1</a:t>
            </a:r>
          </a:p>
        </p:txBody>
      </p:sp>
      <p:sp>
        <p:nvSpPr>
          <p:cNvPr id="9" name="Subtitle 5"/>
          <p:cNvSpPr txBox="1">
            <a:spLocks/>
          </p:cNvSpPr>
          <p:nvPr/>
        </p:nvSpPr>
        <p:spPr>
          <a:xfrm>
            <a:off x="1371600" y="3214688"/>
            <a:ext cx="6400800" cy="2424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000" dirty="0" smtClean="0"/>
              <a:t>In a FHT/FHO* relationship, who is the “Health Information Custodian”? </a:t>
            </a:r>
          </a:p>
        </p:txBody>
      </p:sp>
      <p:sp>
        <p:nvSpPr>
          <p:cNvPr id="11" name="Slide Number Placeholder 3"/>
          <p:cNvSpPr>
            <a:spLocks noGrp="1"/>
          </p:cNvSpPr>
          <p:nvPr>
            <p:ph type="sldNum" sz="quarter" idx="12"/>
          </p:nvPr>
        </p:nvSpPr>
        <p:spPr>
          <a:xfrm>
            <a:off x="6781800" y="6248400"/>
            <a:ext cx="1905000" cy="457200"/>
          </a:xfrm>
          <a:noFill/>
        </p:spPr>
        <p:txBody>
          <a:bodyPr/>
          <a:lstStyle/>
          <a:p>
            <a:fld id="{F52344A3-23F6-42C8-8F7B-5968E59FD38F}" type="slidenum">
              <a:rPr lang="en-US" smtClean="0"/>
              <a:pPr/>
              <a:t>2</a:t>
            </a:fld>
            <a:endParaRPr lang="en-US" dirty="0" smtClean="0"/>
          </a:p>
        </p:txBody>
      </p:sp>
    </p:spTree>
    <p:extLst>
      <p:ext uri="{BB962C8B-B14F-4D97-AF65-F5344CB8AC3E}">
        <p14:creationId xmlns:p14="http://schemas.microsoft.com/office/powerpoint/2010/main" val="2212975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7" name="Title 1"/>
          <p:cNvSpPr>
            <a:spLocks noGrp="1"/>
          </p:cNvSpPr>
          <p:nvPr>
            <p:ph type="title"/>
          </p:nvPr>
        </p:nvSpPr>
        <p:spPr>
          <a:xfrm>
            <a:off x="457200" y="152400"/>
            <a:ext cx="8229600" cy="838200"/>
          </a:xfrm>
        </p:spPr>
        <p:txBody>
          <a:bodyPr/>
          <a:lstStyle/>
          <a:p>
            <a:r>
              <a:rPr lang="en-US" dirty="0" smtClean="0"/>
              <a:t>Security is a HUGE issue</a:t>
            </a:r>
            <a:endParaRPr lang="en-US" dirty="0"/>
          </a:p>
        </p:txBody>
      </p:sp>
      <p:sp>
        <p:nvSpPr>
          <p:cNvPr id="8" name="Content Placeholder 2"/>
          <p:cNvSpPr txBox="1">
            <a:spLocks/>
          </p:cNvSpPr>
          <p:nvPr/>
        </p:nvSpPr>
        <p:spPr>
          <a:xfrm>
            <a:off x="251520" y="1066800"/>
            <a:ext cx="8435280" cy="5064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400" dirty="0" smtClean="0"/>
              <a:t>Fax with test results is misdirected</a:t>
            </a:r>
            <a:endParaRPr lang="en-US" sz="2400" dirty="0" smtClean="0"/>
          </a:p>
          <a:p>
            <a:r>
              <a:rPr lang="en-CA" sz="2400" dirty="0" smtClean="0"/>
              <a:t>An unencrypted laptop with health information saved on the hard drive is stolen</a:t>
            </a:r>
            <a:endParaRPr lang="en-US" sz="2400" dirty="0" smtClean="0"/>
          </a:p>
          <a:p>
            <a:r>
              <a:rPr lang="en-CA" sz="2400" dirty="0" smtClean="0"/>
              <a:t>An unencrypted USB key is lost</a:t>
            </a:r>
            <a:endParaRPr lang="en-US" sz="2400" dirty="0" smtClean="0"/>
          </a:p>
          <a:p>
            <a:r>
              <a:rPr lang="en-CA" sz="2400" dirty="0" smtClean="0"/>
              <a:t>A patient reads another patient’s health record on a computer while waiting in a clinic room</a:t>
            </a:r>
            <a:endParaRPr lang="en-US" sz="2400" dirty="0" smtClean="0"/>
          </a:p>
          <a:p>
            <a:r>
              <a:rPr lang="en-CA" sz="2400" dirty="0" smtClean="0"/>
              <a:t>Health records are recycled and not shredded</a:t>
            </a:r>
            <a:endParaRPr lang="en-US" sz="2400" dirty="0" smtClean="0"/>
          </a:p>
          <a:p>
            <a:r>
              <a:rPr lang="en-CA" sz="2400" dirty="0" smtClean="0"/>
              <a:t>Out of curiosity, a staff member reviews an ex-boyfriend’s chart</a:t>
            </a:r>
            <a:endParaRPr lang="en-US" sz="2400" dirty="0" smtClean="0"/>
          </a:p>
          <a:p>
            <a:r>
              <a:rPr lang="en-US" sz="2400" dirty="0" smtClean="0"/>
              <a:t>Staff send an email with patient data to a “help desk” – but send to the help desk at a bank</a:t>
            </a:r>
          </a:p>
          <a:p>
            <a:r>
              <a:rPr lang="en-US" sz="2400" dirty="0" smtClean="0"/>
              <a:t>Student looks through eMR for self-initiated educational purposes and not as directed by the instructor or preceptor</a:t>
            </a:r>
            <a:endParaRPr lang="en-US" sz="2400" dirty="0"/>
          </a:p>
        </p:txBody>
      </p:sp>
      <p:sp>
        <p:nvSpPr>
          <p:cNvPr id="11" name="Slide Number Placeholder 3"/>
          <p:cNvSpPr>
            <a:spLocks noGrp="1"/>
          </p:cNvSpPr>
          <p:nvPr>
            <p:ph type="sldNum" sz="quarter" idx="12"/>
          </p:nvPr>
        </p:nvSpPr>
        <p:spPr>
          <a:xfrm>
            <a:off x="6781800" y="6248400"/>
            <a:ext cx="1905000" cy="457200"/>
          </a:xfrm>
        </p:spPr>
        <p:txBody>
          <a:bodyPr/>
          <a:lstStyle/>
          <a:p>
            <a:pPr>
              <a:defRPr/>
            </a:pPr>
            <a:fld id="{71DBCE0F-4D7D-4CA7-A64D-F0EAA17F413B}" type="slidenum">
              <a:rPr lang="en-US" smtClean="0"/>
              <a:pPr>
                <a:defRPr/>
              </a:pPr>
              <a:t>20</a:t>
            </a:fld>
            <a:endParaRPr lang="en-US" dirty="0"/>
          </a:p>
        </p:txBody>
      </p:sp>
    </p:spTree>
    <p:extLst>
      <p:ext uri="{BB962C8B-B14F-4D97-AF65-F5344CB8AC3E}">
        <p14:creationId xmlns:p14="http://schemas.microsoft.com/office/powerpoint/2010/main" val="682473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Title 1"/>
          <p:cNvSpPr>
            <a:spLocks noGrp="1"/>
          </p:cNvSpPr>
          <p:nvPr>
            <p:ph type="title"/>
          </p:nvPr>
        </p:nvSpPr>
        <p:spPr>
          <a:xfrm>
            <a:off x="457200" y="533400"/>
            <a:ext cx="8229600" cy="228600"/>
          </a:xfrm>
        </p:spPr>
        <p:txBody>
          <a:bodyPr>
            <a:normAutofit fontScale="90000"/>
          </a:bodyPr>
          <a:lstStyle/>
          <a:p>
            <a:r>
              <a:rPr lang="en-US" dirty="0" smtClean="0"/>
              <a:t> </a:t>
            </a:r>
            <a:endParaRPr lang="en-US" dirty="0"/>
          </a:p>
        </p:txBody>
      </p:sp>
      <p:sp>
        <p:nvSpPr>
          <p:cNvPr id="9" name="Content Placeholder 2"/>
          <p:cNvSpPr txBox="1">
            <a:spLocks/>
          </p:cNvSpPr>
          <p:nvPr/>
        </p:nvSpPr>
        <p:spPr>
          <a:xfrm>
            <a:off x="457200" y="990600"/>
            <a:ext cx="8229600" cy="5140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400" dirty="0" smtClean="0"/>
              <a:t>A staff member makes a copy of an ex-spouse’s health record</a:t>
            </a:r>
            <a:endParaRPr lang="en-US" sz="2400" dirty="0" smtClean="0"/>
          </a:p>
          <a:p>
            <a:r>
              <a:rPr lang="en-CA" sz="2400" dirty="0" smtClean="0"/>
              <a:t>Staff discuss patients in hallways and lunchrooms and other patients overhear (even colleagues overhear)</a:t>
            </a:r>
          </a:p>
          <a:p>
            <a:r>
              <a:rPr lang="en-CA" sz="2400" dirty="0" smtClean="0"/>
              <a:t>Staff release information to another health care provider when a patient has said she doesn’t want that provider to know</a:t>
            </a:r>
          </a:p>
          <a:p>
            <a:r>
              <a:rPr lang="en-CA" sz="2400" dirty="0" smtClean="0"/>
              <a:t>Staff release information to a spouse when the patient doesn’t want that spouse to know</a:t>
            </a:r>
          </a:p>
          <a:p>
            <a:r>
              <a:rPr lang="en-CA" sz="2400" dirty="0" smtClean="0"/>
              <a:t>Staff release information to a child’s parent when the child is capable of making his own decisions and said don’t tell my parents</a:t>
            </a:r>
          </a:p>
          <a:p>
            <a:pPr marL="0" indent="0">
              <a:buFont typeface="Arial" panose="020B0604020202020204" pitchFamily="34" charset="0"/>
              <a:buNone/>
            </a:pPr>
            <a:endParaRPr lang="en-US" sz="2400" dirty="0" smtClean="0"/>
          </a:p>
          <a:p>
            <a:endParaRPr lang="en-US" sz="2400" dirty="0"/>
          </a:p>
        </p:txBody>
      </p:sp>
      <p:sp>
        <p:nvSpPr>
          <p:cNvPr id="11" name="Slide Number Placeholder 3"/>
          <p:cNvSpPr>
            <a:spLocks noGrp="1"/>
          </p:cNvSpPr>
          <p:nvPr>
            <p:ph type="sldNum" sz="quarter" idx="12"/>
          </p:nvPr>
        </p:nvSpPr>
        <p:spPr>
          <a:xfrm>
            <a:off x="6781800" y="6248400"/>
            <a:ext cx="1905000" cy="457200"/>
          </a:xfrm>
        </p:spPr>
        <p:txBody>
          <a:bodyPr/>
          <a:lstStyle/>
          <a:p>
            <a:pPr>
              <a:defRPr/>
            </a:pPr>
            <a:fld id="{71DBCE0F-4D7D-4CA7-A64D-F0EAA17F413B}" type="slidenum">
              <a:rPr lang="en-US" smtClean="0"/>
              <a:pPr>
                <a:defRPr/>
              </a:pPr>
              <a:t>21</a:t>
            </a:fld>
            <a:endParaRPr lang="en-US" dirty="0"/>
          </a:p>
        </p:txBody>
      </p:sp>
    </p:spTree>
    <p:extLst>
      <p:ext uri="{BB962C8B-B14F-4D97-AF65-F5344CB8AC3E}">
        <p14:creationId xmlns:p14="http://schemas.microsoft.com/office/powerpoint/2010/main" val="3005614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10" name="TextBox 9"/>
          <p:cNvSpPr txBox="1"/>
          <p:nvPr/>
        </p:nvSpPr>
        <p:spPr>
          <a:xfrm>
            <a:off x="228600" y="120134"/>
            <a:ext cx="8686800" cy="369332"/>
          </a:xfrm>
          <a:prstGeom prst="rect">
            <a:avLst/>
          </a:prstGeom>
          <a:solidFill>
            <a:srgbClr val="671E84"/>
          </a:solidFill>
        </p:spPr>
        <p:txBody>
          <a:bodyPr wrap="square" rtlCol="0">
            <a:spAutoFit/>
          </a:bodyPr>
          <a:lstStyle/>
          <a:p>
            <a:endParaRPr lang="en-US" dirty="0">
              <a:solidFill>
                <a:srgbClr val="00B050"/>
              </a:solidFill>
            </a:endParaRPr>
          </a:p>
        </p:txBody>
      </p:sp>
      <p:sp>
        <p:nvSpPr>
          <p:cNvPr id="14" name="TextBox 13"/>
          <p:cNvSpPr txBox="1"/>
          <p:nvPr/>
        </p:nvSpPr>
        <p:spPr>
          <a:xfrm>
            <a:off x="228600" y="489466"/>
            <a:ext cx="8686800" cy="369332"/>
          </a:xfrm>
          <a:prstGeom prst="rect">
            <a:avLst/>
          </a:prstGeom>
          <a:solidFill>
            <a:srgbClr val="B9D749"/>
          </a:solidFill>
        </p:spPr>
        <p:txBody>
          <a:bodyPr wrap="square" rtlCol="0">
            <a:spAutoFit/>
          </a:bodyPr>
          <a:lstStyle/>
          <a:p>
            <a:endParaRPr lang="en-US" dirty="0"/>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7800"/>
            <a:ext cx="2465493"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4"/>
          <p:cNvSpPr txBox="1">
            <a:spLocks/>
          </p:cNvSpPr>
          <p:nvPr/>
        </p:nvSpPr>
        <p:spPr>
          <a:xfrm>
            <a:off x="685800" y="2130425"/>
            <a:ext cx="7772400" cy="8699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Question </a:t>
            </a:r>
            <a:r>
              <a:rPr lang="en-US" dirty="0"/>
              <a:t>7</a:t>
            </a:r>
            <a:endParaRPr lang="en-US" dirty="0" smtClean="0"/>
          </a:p>
        </p:txBody>
      </p:sp>
      <p:sp>
        <p:nvSpPr>
          <p:cNvPr id="8" name="Subtitle 5"/>
          <p:cNvSpPr txBox="1">
            <a:spLocks/>
          </p:cNvSpPr>
          <p:nvPr/>
        </p:nvSpPr>
        <p:spPr>
          <a:xfrm>
            <a:off x="381000" y="3071813"/>
            <a:ext cx="8534400" cy="25669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000" dirty="0" smtClean="0"/>
              <a:t>Are there privacy practice standards that FHTs/FHO*s should know about?</a:t>
            </a:r>
          </a:p>
        </p:txBody>
      </p:sp>
      <p:sp>
        <p:nvSpPr>
          <p:cNvPr id="11" name="Slide Number Placeholder 3"/>
          <p:cNvSpPr>
            <a:spLocks noGrp="1"/>
          </p:cNvSpPr>
          <p:nvPr>
            <p:ph type="sldNum" sz="quarter" idx="12"/>
          </p:nvPr>
        </p:nvSpPr>
        <p:spPr>
          <a:xfrm>
            <a:off x="6781800" y="6248400"/>
            <a:ext cx="1905000" cy="457200"/>
          </a:xfrm>
          <a:noFill/>
        </p:spPr>
        <p:txBody>
          <a:bodyPr/>
          <a:lstStyle/>
          <a:p>
            <a:fld id="{A325E7FA-6676-42CD-BC11-545E518BBE4B}" type="slidenum">
              <a:rPr lang="en-US" smtClean="0"/>
              <a:pPr/>
              <a:t>22</a:t>
            </a:fld>
            <a:endParaRPr lang="en-US" dirty="0" smtClean="0"/>
          </a:p>
        </p:txBody>
      </p:sp>
    </p:spTree>
    <p:extLst>
      <p:ext uri="{BB962C8B-B14F-4D97-AF65-F5344CB8AC3E}">
        <p14:creationId xmlns:p14="http://schemas.microsoft.com/office/powerpoint/2010/main" val="2107306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IPC Orders and Decisions</a:t>
            </a:r>
            <a:endParaRPr lang="en-CA" dirty="0"/>
          </a:p>
        </p:txBody>
      </p:sp>
      <p:sp>
        <p:nvSpPr>
          <p:cNvPr id="3" name="Content Placeholder 2"/>
          <p:cNvSpPr>
            <a:spLocks noGrp="1"/>
          </p:cNvSpPr>
          <p:nvPr>
            <p:ph idx="1"/>
          </p:nvPr>
        </p:nvSpPr>
        <p:spPr/>
        <p:txBody>
          <a:bodyPr/>
          <a:lstStyle/>
          <a:p>
            <a:pPr marL="0" indent="0">
              <a:buNone/>
            </a:pPr>
            <a:r>
              <a:rPr lang="en-CA" dirty="0"/>
              <a:t> </a:t>
            </a:r>
          </a:p>
        </p:txBody>
      </p:sp>
      <p:graphicFrame>
        <p:nvGraphicFramePr>
          <p:cNvPr id="5" name="Diagram 4"/>
          <p:cNvGraphicFramePr/>
          <p:nvPr>
            <p:extLst>
              <p:ext uri="{D42A27DB-BD31-4B8C-83A1-F6EECF244321}">
                <p14:modId xmlns:p14="http://schemas.microsoft.com/office/powerpoint/2010/main" val="133385788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4147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CA" dirty="0" smtClean="0"/>
              <a:t>IPC </a:t>
            </a:r>
            <a:r>
              <a:rPr lang="en-CA" dirty="0" smtClean="0"/>
              <a:t>Orders Themes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117618"/>
              </p:ext>
            </p:extLst>
          </p:nvPr>
        </p:nvGraphicFramePr>
        <p:xfrm>
          <a:off x="457200" y="990600"/>
          <a:ext cx="8305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6783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p:txBody>
          <a:bodyPr/>
          <a:lstStyle/>
          <a:p>
            <a:pPr eaLnBrk="1" hangingPunct="1"/>
            <a:r>
              <a:rPr lang="en-US" sz="4000" dirty="0" smtClean="0"/>
              <a:t>Dealing with Vendors</a:t>
            </a:r>
          </a:p>
        </p:txBody>
      </p:sp>
      <p:sp>
        <p:nvSpPr>
          <p:cNvPr id="5" name="Content Placeholder 4"/>
          <p:cNvSpPr>
            <a:spLocks noGrp="1"/>
          </p:cNvSpPr>
          <p:nvPr>
            <p:ph type="subTitle" idx="1"/>
          </p:nvPr>
        </p:nvSpPr>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7" name="Slide Number Placeholder 5"/>
          <p:cNvSpPr>
            <a:spLocks noGrp="1"/>
          </p:cNvSpPr>
          <p:nvPr>
            <p:ph type="sldNum" sz="quarter" idx="12"/>
          </p:nvPr>
        </p:nvSpPr>
        <p:spPr>
          <a:noFill/>
        </p:spPr>
        <p:txBody>
          <a:bodyPr/>
          <a:lstStyle/>
          <a:p>
            <a:fld id="{ACE57C30-330D-4324-A1F5-E817CEA5185A}" type="slidenum">
              <a:rPr lang="en-US" smtClean="0"/>
              <a:pPr/>
              <a:t>25</a:t>
            </a:fld>
            <a:endParaRPr lang="en-US" dirty="0" smtClean="0"/>
          </a:p>
        </p:txBody>
      </p:sp>
      <p:sp>
        <p:nvSpPr>
          <p:cNvPr id="10" name="TextBox 9"/>
          <p:cNvSpPr txBox="1"/>
          <p:nvPr/>
        </p:nvSpPr>
        <p:spPr>
          <a:xfrm>
            <a:off x="228600" y="120134"/>
            <a:ext cx="8686800" cy="369332"/>
          </a:xfrm>
          <a:prstGeom prst="rect">
            <a:avLst/>
          </a:prstGeom>
          <a:solidFill>
            <a:srgbClr val="671E84"/>
          </a:solidFill>
        </p:spPr>
        <p:txBody>
          <a:bodyPr wrap="square" rtlCol="0">
            <a:spAutoFit/>
          </a:bodyPr>
          <a:lstStyle/>
          <a:p>
            <a:endParaRPr lang="en-US" dirty="0">
              <a:solidFill>
                <a:srgbClr val="00B050"/>
              </a:solidFill>
            </a:endParaRPr>
          </a:p>
        </p:txBody>
      </p:sp>
      <p:sp>
        <p:nvSpPr>
          <p:cNvPr id="14" name="TextBox 13"/>
          <p:cNvSpPr txBox="1"/>
          <p:nvPr/>
        </p:nvSpPr>
        <p:spPr>
          <a:xfrm>
            <a:off x="228600" y="489466"/>
            <a:ext cx="8686800" cy="369332"/>
          </a:xfrm>
          <a:prstGeom prst="rect">
            <a:avLst/>
          </a:prstGeom>
          <a:solidFill>
            <a:srgbClr val="B9D749"/>
          </a:solidFill>
        </p:spPr>
        <p:txBody>
          <a:bodyPr wrap="square" rtlCol="0">
            <a:spAutoFit/>
          </a:bodyPr>
          <a:lstStyle/>
          <a:p>
            <a:endParaRPr lang="en-US" dirty="0"/>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7800"/>
            <a:ext cx="2465493"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a:xfrm>
            <a:off x="468313" y="1773238"/>
            <a:ext cx="8351837" cy="3976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
              <a:defRPr/>
            </a:pPr>
            <a:endParaRPr lang="en-US" sz="2000" dirty="0" smtClean="0"/>
          </a:p>
        </p:txBody>
      </p:sp>
    </p:spTree>
    <p:extLst>
      <p:ext uri="{BB962C8B-B14F-4D97-AF65-F5344CB8AC3E}">
        <p14:creationId xmlns:p14="http://schemas.microsoft.com/office/powerpoint/2010/main" val="700755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Slide Number Placeholder 6"/>
          <p:cNvSpPr>
            <a:spLocks noGrp="1"/>
          </p:cNvSpPr>
          <p:nvPr>
            <p:ph type="sldNum" sz="quarter" idx="12"/>
          </p:nvPr>
        </p:nvSpPr>
        <p:spPr>
          <a:xfrm>
            <a:off x="6781800" y="6248400"/>
            <a:ext cx="1905000" cy="457200"/>
          </a:xfrm>
          <a:noFill/>
        </p:spPr>
        <p:txBody>
          <a:bodyPr/>
          <a:lstStyle/>
          <a:p>
            <a:fld id="{AB916948-32BF-4F44-8714-C34E2378D622}" type="slidenum">
              <a:rPr lang="en-US" smtClean="0"/>
              <a:pPr/>
              <a:t>26</a:t>
            </a:fld>
            <a:endParaRPr lang="en-US" dirty="0" smtClean="0"/>
          </a:p>
        </p:txBody>
      </p:sp>
      <p:sp>
        <p:nvSpPr>
          <p:cNvPr id="9" name="Rectangle 2"/>
          <p:cNvSpPr>
            <a:spLocks noGrp="1" noChangeArrowheads="1"/>
          </p:cNvSpPr>
          <p:nvPr>
            <p:ph type="title"/>
          </p:nvPr>
        </p:nvSpPr>
        <p:spPr>
          <a:xfrm>
            <a:off x="457200" y="533400"/>
            <a:ext cx="8229600" cy="1143000"/>
          </a:xfrm>
        </p:spPr>
        <p:txBody>
          <a:bodyPr/>
          <a:lstStyle/>
          <a:p>
            <a:pPr eaLnBrk="1" hangingPunct="1"/>
            <a:r>
              <a:rPr lang="en-US" sz="4000" dirty="0" smtClean="0"/>
              <a:t>Real Life Privacy Breaches</a:t>
            </a:r>
          </a:p>
        </p:txBody>
      </p:sp>
      <p:sp>
        <p:nvSpPr>
          <p:cNvPr id="11" name="Rectangle 3"/>
          <p:cNvSpPr txBox="1">
            <a:spLocks noChangeArrowheads="1"/>
          </p:cNvSpPr>
          <p:nvPr/>
        </p:nvSpPr>
        <p:spPr>
          <a:xfrm>
            <a:off x="457200" y="1828800"/>
            <a:ext cx="3970338" cy="39052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
            </a:pPr>
            <a:r>
              <a:rPr lang="en-US" sz="2400" b="1" dirty="0" smtClean="0"/>
              <a:t>Order #1</a:t>
            </a:r>
            <a:r>
              <a:rPr lang="en-US" sz="2400" dirty="0" smtClean="0"/>
              <a:t> – PHI on streets as part of film shoot</a:t>
            </a:r>
          </a:p>
          <a:p>
            <a:pPr>
              <a:buFont typeface="Wingdings" pitchFamily="2" charset="2"/>
              <a:buChar char="§"/>
            </a:pPr>
            <a:r>
              <a:rPr lang="en-US" sz="2400" b="1" dirty="0" smtClean="0"/>
              <a:t>Order #6</a:t>
            </a:r>
            <a:r>
              <a:rPr lang="en-US" sz="2400" dirty="0" smtClean="0"/>
              <a:t> –PHI scattered on the street outside medical centre with medical lab</a:t>
            </a:r>
          </a:p>
          <a:p>
            <a:pPr>
              <a:buFont typeface="Wingdings" pitchFamily="2" charset="2"/>
              <a:buChar char="§"/>
            </a:pPr>
            <a:r>
              <a:rPr lang="en-US" sz="2400" b="1" dirty="0" smtClean="0"/>
              <a:t>Order #11 </a:t>
            </a:r>
            <a:r>
              <a:rPr lang="en-US" sz="2400" dirty="0" smtClean="0"/>
              <a:t>– CCO couriered Screening Reports but they           never arrived</a:t>
            </a:r>
          </a:p>
          <a:p>
            <a:pPr>
              <a:buFont typeface="Wingdings" pitchFamily="2" charset="2"/>
              <a:buChar char="§"/>
            </a:pPr>
            <a:endParaRPr lang="en-US" sz="2400" dirty="0" smtClean="0"/>
          </a:p>
          <a:p>
            <a:pPr lvl="1">
              <a:buFont typeface="Wingdings" pitchFamily="2" charset="2"/>
              <a:buChar char="§"/>
            </a:pPr>
            <a:endParaRPr lang="en-US" sz="2000" dirty="0" smtClean="0"/>
          </a:p>
          <a:p>
            <a:pPr lvl="1">
              <a:buFont typeface="Wingdings" pitchFamily="2" charset="2"/>
              <a:buChar char="§"/>
            </a:pPr>
            <a:endParaRPr lang="en-US" sz="2000" dirty="0" smtClean="0"/>
          </a:p>
          <a:p>
            <a:endParaRPr lang="en-US" sz="2400" dirty="0" smtClean="0"/>
          </a:p>
        </p:txBody>
      </p:sp>
      <p:pic>
        <p:nvPicPr>
          <p:cNvPr id="12" name="Picture 5" descr="briefcase"/>
          <p:cNvPicPr>
            <a:picLocks noChangeAspect="1" noChangeArrowheads="1"/>
          </p:cNvPicPr>
          <p:nvPr/>
        </p:nvPicPr>
        <p:blipFill>
          <a:blip r:embed="rId3" cstate="print"/>
          <a:srcRect/>
          <a:stretch>
            <a:fillRect/>
          </a:stretch>
        </p:blipFill>
        <p:spPr>
          <a:xfrm>
            <a:off x="5143500" y="2908300"/>
            <a:ext cx="3048000" cy="2143125"/>
          </a:xfrm>
          <a:prstGeom prst="rect">
            <a:avLst/>
          </a:prstGeom>
        </p:spPr>
      </p:pic>
    </p:spTree>
    <p:extLst>
      <p:ext uri="{BB962C8B-B14F-4D97-AF65-F5344CB8AC3E}">
        <p14:creationId xmlns:p14="http://schemas.microsoft.com/office/powerpoint/2010/main" val="2443263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Slide Number Placeholder 5"/>
          <p:cNvSpPr>
            <a:spLocks noGrp="1"/>
          </p:cNvSpPr>
          <p:nvPr>
            <p:ph type="sldNum" sz="quarter" idx="12"/>
          </p:nvPr>
        </p:nvSpPr>
        <p:spPr>
          <a:xfrm>
            <a:off x="6781800" y="6248400"/>
            <a:ext cx="1905000" cy="457200"/>
          </a:xfrm>
          <a:noFill/>
        </p:spPr>
        <p:txBody>
          <a:bodyPr/>
          <a:lstStyle/>
          <a:p>
            <a:fld id="{2B812ABD-F3EB-477F-ADBB-415F13017977}" type="slidenum">
              <a:rPr lang="en-US" smtClean="0"/>
              <a:pPr/>
              <a:t>27</a:t>
            </a:fld>
            <a:endParaRPr lang="en-US" dirty="0" smtClean="0"/>
          </a:p>
        </p:txBody>
      </p:sp>
      <p:sp>
        <p:nvSpPr>
          <p:cNvPr id="9" name="Rectangle 2"/>
          <p:cNvSpPr>
            <a:spLocks noGrp="1" noChangeArrowheads="1"/>
          </p:cNvSpPr>
          <p:nvPr>
            <p:ph type="title"/>
          </p:nvPr>
        </p:nvSpPr>
        <p:spPr>
          <a:xfrm>
            <a:off x="457200" y="533400"/>
            <a:ext cx="8229600" cy="914400"/>
          </a:xfrm>
        </p:spPr>
        <p:txBody>
          <a:bodyPr>
            <a:normAutofit fontScale="90000"/>
          </a:bodyPr>
          <a:lstStyle/>
          <a:p>
            <a:pPr eaLnBrk="1" hangingPunct="1"/>
            <a:r>
              <a:rPr lang="en-US" dirty="0" smtClean="0"/>
              <a:t/>
            </a:r>
            <a:br>
              <a:rPr lang="en-US" dirty="0" smtClean="0"/>
            </a:br>
            <a:r>
              <a:rPr lang="en-US" sz="3600" dirty="0" smtClean="0"/>
              <a:t> </a:t>
            </a:r>
            <a:r>
              <a:rPr lang="en-US" sz="4000" dirty="0" smtClean="0"/>
              <a:t>Real Life Privacy Breaches</a:t>
            </a:r>
          </a:p>
        </p:txBody>
      </p:sp>
      <p:sp>
        <p:nvSpPr>
          <p:cNvPr id="11" name="Rectangle 3"/>
          <p:cNvSpPr txBox="1">
            <a:spLocks noChangeArrowheads="1"/>
          </p:cNvSpPr>
          <p:nvPr/>
        </p:nvSpPr>
        <p:spPr>
          <a:xfrm>
            <a:off x="228600" y="1600200"/>
            <a:ext cx="8686800" cy="4530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pitchFamily="2" charset="2"/>
              <a:buChar char="§"/>
            </a:pPr>
            <a:endParaRPr lang="en-US" sz="2400" dirty="0" smtClean="0"/>
          </a:p>
          <a:p>
            <a:pPr lvl="1">
              <a:buFont typeface="Wingdings" pitchFamily="2" charset="2"/>
              <a:buChar char="§"/>
            </a:pPr>
            <a:r>
              <a:rPr lang="en-US" sz="2400" dirty="0" smtClean="0"/>
              <a:t>Review physical storage policies and procedures</a:t>
            </a:r>
          </a:p>
          <a:p>
            <a:pPr lvl="1">
              <a:buFont typeface="Wingdings" pitchFamily="2" charset="2"/>
              <a:buChar char="§"/>
            </a:pPr>
            <a:r>
              <a:rPr lang="en-US" sz="2400" dirty="0" smtClean="0"/>
              <a:t>Have written contracts with third parties that transport, retain, destroy PHI</a:t>
            </a:r>
          </a:p>
          <a:p>
            <a:pPr lvl="1">
              <a:buFont typeface="Wingdings" pitchFamily="2" charset="2"/>
              <a:buChar char="§"/>
            </a:pPr>
            <a:r>
              <a:rPr lang="en-US" sz="2400" dirty="0" smtClean="0"/>
              <a:t>Confetti  shredders</a:t>
            </a:r>
          </a:p>
          <a:p>
            <a:pPr lvl="1">
              <a:buFont typeface="Wingdings" pitchFamily="2" charset="2"/>
              <a:buChar char="§"/>
            </a:pPr>
            <a:r>
              <a:rPr lang="en-US" sz="2400" dirty="0" smtClean="0"/>
              <a:t>Reminder: Look at contracts with vendors for shredding</a:t>
            </a:r>
          </a:p>
          <a:p>
            <a:pPr lvl="1">
              <a:buFont typeface="Wingdings" pitchFamily="2" charset="2"/>
              <a:buChar char="§"/>
            </a:pPr>
            <a:r>
              <a:rPr lang="en-US" sz="2400" dirty="0" smtClean="0"/>
              <a:t>Do PIAs – for all new initiatives and technology</a:t>
            </a:r>
          </a:p>
        </p:txBody>
      </p:sp>
    </p:spTree>
    <p:extLst>
      <p:ext uri="{BB962C8B-B14F-4D97-AF65-F5344CB8AC3E}">
        <p14:creationId xmlns:p14="http://schemas.microsoft.com/office/powerpoint/2010/main" val="980737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p:txBody>
          <a:bodyPr/>
          <a:lstStyle/>
          <a:p>
            <a:pPr eaLnBrk="1" hangingPunct="1"/>
            <a:r>
              <a:rPr lang="en-US" sz="4000" dirty="0" smtClean="0"/>
              <a:t>Closing a Practice</a:t>
            </a:r>
          </a:p>
        </p:txBody>
      </p:sp>
      <p:sp>
        <p:nvSpPr>
          <p:cNvPr id="5" name="Content Placeholder 4"/>
          <p:cNvSpPr>
            <a:spLocks noGrp="1"/>
          </p:cNvSpPr>
          <p:nvPr>
            <p:ph type="subTitle" idx="1"/>
          </p:nvPr>
        </p:nvSpPr>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7" name="Slide Number Placeholder 5"/>
          <p:cNvSpPr>
            <a:spLocks noGrp="1"/>
          </p:cNvSpPr>
          <p:nvPr>
            <p:ph type="sldNum" sz="quarter" idx="12"/>
          </p:nvPr>
        </p:nvSpPr>
        <p:spPr>
          <a:noFill/>
        </p:spPr>
        <p:txBody>
          <a:bodyPr/>
          <a:lstStyle/>
          <a:p>
            <a:fld id="{ACE57C30-330D-4324-A1F5-E817CEA5185A}" type="slidenum">
              <a:rPr lang="en-US" smtClean="0"/>
              <a:pPr/>
              <a:t>28</a:t>
            </a:fld>
            <a:endParaRPr lang="en-US" dirty="0" smtClean="0"/>
          </a:p>
        </p:txBody>
      </p:sp>
      <p:sp>
        <p:nvSpPr>
          <p:cNvPr id="10" name="TextBox 9"/>
          <p:cNvSpPr txBox="1"/>
          <p:nvPr/>
        </p:nvSpPr>
        <p:spPr>
          <a:xfrm>
            <a:off x="228600" y="120134"/>
            <a:ext cx="8686800" cy="369332"/>
          </a:xfrm>
          <a:prstGeom prst="rect">
            <a:avLst/>
          </a:prstGeom>
          <a:solidFill>
            <a:srgbClr val="671E84"/>
          </a:solidFill>
        </p:spPr>
        <p:txBody>
          <a:bodyPr wrap="square" rtlCol="0">
            <a:spAutoFit/>
          </a:bodyPr>
          <a:lstStyle/>
          <a:p>
            <a:endParaRPr lang="en-US" dirty="0">
              <a:solidFill>
                <a:srgbClr val="00B050"/>
              </a:solidFill>
            </a:endParaRPr>
          </a:p>
        </p:txBody>
      </p:sp>
      <p:sp>
        <p:nvSpPr>
          <p:cNvPr id="14" name="TextBox 13"/>
          <p:cNvSpPr txBox="1"/>
          <p:nvPr/>
        </p:nvSpPr>
        <p:spPr>
          <a:xfrm>
            <a:off x="228600" y="489466"/>
            <a:ext cx="8686800" cy="369332"/>
          </a:xfrm>
          <a:prstGeom prst="rect">
            <a:avLst/>
          </a:prstGeom>
          <a:solidFill>
            <a:srgbClr val="B9D749"/>
          </a:solidFill>
        </p:spPr>
        <p:txBody>
          <a:bodyPr wrap="square" rtlCol="0">
            <a:spAutoFit/>
          </a:bodyPr>
          <a:lstStyle/>
          <a:p>
            <a:endParaRPr lang="en-US" dirty="0"/>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7800"/>
            <a:ext cx="2465493"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a:xfrm>
            <a:off x="468313" y="1773238"/>
            <a:ext cx="8351837" cy="3976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
              <a:defRPr/>
            </a:pPr>
            <a:endParaRPr lang="en-US" sz="2000" dirty="0" smtClean="0"/>
          </a:p>
        </p:txBody>
      </p:sp>
    </p:spTree>
    <p:extLst>
      <p:ext uri="{BB962C8B-B14F-4D97-AF65-F5344CB8AC3E}">
        <p14:creationId xmlns:p14="http://schemas.microsoft.com/office/powerpoint/2010/main" val="346478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Slide Number Placeholder 6"/>
          <p:cNvSpPr>
            <a:spLocks noGrp="1"/>
          </p:cNvSpPr>
          <p:nvPr>
            <p:ph type="sldNum" sz="quarter" idx="12"/>
          </p:nvPr>
        </p:nvSpPr>
        <p:spPr>
          <a:xfrm>
            <a:off x="6781800" y="6248400"/>
            <a:ext cx="1905000" cy="457200"/>
          </a:xfrm>
          <a:noFill/>
        </p:spPr>
        <p:txBody>
          <a:bodyPr/>
          <a:lstStyle/>
          <a:p>
            <a:fld id="{AB916948-32BF-4F44-8714-C34E2378D622}" type="slidenum">
              <a:rPr lang="en-US" smtClean="0"/>
              <a:pPr/>
              <a:t>29</a:t>
            </a:fld>
            <a:endParaRPr lang="en-US" dirty="0" smtClean="0"/>
          </a:p>
        </p:txBody>
      </p:sp>
      <p:sp>
        <p:nvSpPr>
          <p:cNvPr id="9" name="Rectangle 2"/>
          <p:cNvSpPr>
            <a:spLocks noGrp="1" noChangeArrowheads="1"/>
          </p:cNvSpPr>
          <p:nvPr>
            <p:ph type="title"/>
          </p:nvPr>
        </p:nvSpPr>
        <p:spPr>
          <a:xfrm>
            <a:off x="457200" y="533400"/>
            <a:ext cx="8229600" cy="1143000"/>
          </a:xfrm>
        </p:spPr>
        <p:txBody>
          <a:bodyPr/>
          <a:lstStyle/>
          <a:p>
            <a:pPr eaLnBrk="1" hangingPunct="1"/>
            <a:r>
              <a:rPr lang="en-US" sz="4000" dirty="0" smtClean="0"/>
              <a:t>Real Life Privacy Breaches</a:t>
            </a:r>
          </a:p>
        </p:txBody>
      </p:sp>
      <p:sp>
        <p:nvSpPr>
          <p:cNvPr id="11" name="Rectangle 3"/>
          <p:cNvSpPr txBox="1">
            <a:spLocks noChangeArrowheads="1"/>
          </p:cNvSpPr>
          <p:nvPr/>
        </p:nvSpPr>
        <p:spPr>
          <a:xfrm>
            <a:off x="457200" y="1828800"/>
            <a:ext cx="7848600" cy="39052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smtClean="0"/>
              <a:t>Order #3</a:t>
            </a:r>
            <a:r>
              <a:rPr lang="en-US" sz="2400" dirty="0" smtClean="0"/>
              <a:t> – Medical clinic abandons records when it closes</a:t>
            </a:r>
          </a:p>
          <a:p>
            <a:pPr lvl="1">
              <a:buFont typeface="Wingdings" pitchFamily="2" charset="2"/>
              <a:buChar char="§"/>
            </a:pPr>
            <a:r>
              <a:rPr lang="en-US" sz="2000" dirty="0" smtClean="0"/>
              <a:t>Duty to address records when closing a practice or retiring or moving</a:t>
            </a:r>
          </a:p>
          <a:p>
            <a:pPr lvl="1">
              <a:buFont typeface="Wingdings" pitchFamily="2" charset="2"/>
              <a:buChar char="§"/>
            </a:pPr>
            <a:r>
              <a:rPr lang="en-US" sz="2000" dirty="0" smtClean="0"/>
              <a:t>CPSO has guidelines</a:t>
            </a:r>
          </a:p>
          <a:p>
            <a:pPr lvl="1">
              <a:buFont typeface="Wingdings" pitchFamily="2" charset="2"/>
              <a:buChar char="§"/>
            </a:pPr>
            <a:r>
              <a:rPr lang="en-US" sz="2000" dirty="0" smtClean="0"/>
              <a:t>Be careful when renovating offices </a:t>
            </a:r>
          </a:p>
          <a:p>
            <a:pPr lvl="1">
              <a:buFont typeface="Wingdings" pitchFamily="2" charset="2"/>
              <a:buChar char="§"/>
            </a:pPr>
            <a:endParaRPr lang="en-US" sz="2000" dirty="0" smtClean="0"/>
          </a:p>
          <a:p>
            <a:pPr lvl="1">
              <a:buFont typeface="Wingdings" pitchFamily="2" charset="2"/>
              <a:buChar char="§"/>
            </a:pPr>
            <a:endParaRPr lang="en-US" sz="2000" dirty="0" smtClean="0"/>
          </a:p>
          <a:p>
            <a:endParaRPr lang="en-US" sz="2400" dirty="0" smtClean="0"/>
          </a:p>
        </p:txBody>
      </p:sp>
    </p:spTree>
    <p:extLst>
      <p:ext uri="{BB962C8B-B14F-4D97-AF65-F5344CB8AC3E}">
        <p14:creationId xmlns:p14="http://schemas.microsoft.com/office/powerpoint/2010/main" val="3880301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Slide Number Placeholder 5"/>
          <p:cNvSpPr>
            <a:spLocks noGrp="1"/>
          </p:cNvSpPr>
          <p:nvPr>
            <p:ph type="sldNum" sz="quarter" idx="12"/>
          </p:nvPr>
        </p:nvSpPr>
        <p:spPr>
          <a:xfrm>
            <a:off x="6781800" y="6248400"/>
            <a:ext cx="1905000" cy="457200"/>
          </a:xfrm>
          <a:noFill/>
        </p:spPr>
        <p:txBody>
          <a:bodyPr/>
          <a:lstStyle/>
          <a:p>
            <a:fld id="{7B25D08F-6AED-47CB-85FF-DB0C1F3D1FAE}" type="slidenum">
              <a:rPr lang="en-CA" smtClean="0"/>
              <a:pPr/>
              <a:t>3</a:t>
            </a:fld>
            <a:endParaRPr lang="en-CA" dirty="0" smtClean="0"/>
          </a:p>
        </p:txBody>
      </p:sp>
      <p:sp>
        <p:nvSpPr>
          <p:cNvPr id="9" name="Rectangle 2"/>
          <p:cNvSpPr>
            <a:spLocks noGrp="1" noChangeArrowheads="1"/>
          </p:cNvSpPr>
          <p:nvPr>
            <p:ph type="title"/>
          </p:nvPr>
        </p:nvSpPr>
        <p:spPr>
          <a:xfrm>
            <a:off x="457200" y="533400"/>
            <a:ext cx="8229600" cy="1143000"/>
          </a:xfrm>
        </p:spPr>
        <p:txBody>
          <a:bodyPr/>
          <a:lstStyle/>
          <a:p>
            <a:r>
              <a:rPr lang="en-US" dirty="0" smtClean="0"/>
              <a:t>PHIPA Applies to:</a:t>
            </a:r>
            <a:endParaRPr lang="en-CA" dirty="0" smtClean="0"/>
          </a:p>
        </p:txBody>
      </p:sp>
      <p:sp>
        <p:nvSpPr>
          <p:cNvPr id="11" name="Rectangle 3"/>
          <p:cNvSpPr txBox="1">
            <a:spLocks noChangeArrowheads="1"/>
          </p:cNvSpPr>
          <p:nvPr/>
        </p:nvSpPr>
        <p:spPr>
          <a:xfrm>
            <a:off x="457200" y="1828800"/>
            <a:ext cx="8229600" cy="4302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b="1" dirty="0" smtClean="0"/>
              <a:t>“Health information custodians”</a:t>
            </a:r>
            <a:r>
              <a:rPr lang="en-US" dirty="0" smtClean="0"/>
              <a:t> (HICs) that collect, use, and disclose personal health information (PHI) [</a:t>
            </a:r>
            <a:r>
              <a:rPr lang="en-US" dirty="0" smtClean="0">
                <a:solidFill>
                  <a:srgbClr val="FF0000"/>
                </a:solidFill>
              </a:rPr>
              <a:t>The FHT or FHO* - see </a:t>
            </a:r>
            <a:r>
              <a:rPr lang="en-US" dirty="0" smtClean="0">
                <a:solidFill>
                  <a:srgbClr val="FF0000"/>
                </a:solidFill>
              </a:rPr>
              <a:t>new AFHTO tool</a:t>
            </a:r>
            <a:r>
              <a:rPr lang="en-US" dirty="0" smtClean="0"/>
              <a:t>]</a:t>
            </a:r>
          </a:p>
          <a:p>
            <a:pPr>
              <a:lnSpc>
                <a:spcPct val="90000"/>
              </a:lnSpc>
            </a:pPr>
            <a:endParaRPr lang="en-US" dirty="0" smtClean="0"/>
          </a:p>
          <a:p>
            <a:pPr>
              <a:lnSpc>
                <a:spcPct val="90000"/>
              </a:lnSpc>
            </a:pPr>
            <a:r>
              <a:rPr lang="en-US" dirty="0" smtClean="0"/>
              <a:t>“</a:t>
            </a:r>
            <a:r>
              <a:rPr lang="en-US" b="1" dirty="0" smtClean="0"/>
              <a:t>Agents</a:t>
            </a:r>
            <a:r>
              <a:rPr lang="en-US" dirty="0" smtClean="0"/>
              <a:t>” of HICs (incl. employees, physicians, allied health professionals, vendors, students and volunteers acting on behalf of a HIC)</a:t>
            </a:r>
          </a:p>
        </p:txBody>
      </p:sp>
    </p:spTree>
    <p:extLst>
      <p:ext uri="{BB962C8B-B14F-4D97-AF65-F5344CB8AC3E}">
        <p14:creationId xmlns:p14="http://schemas.microsoft.com/office/powerpoint/2010/main" val="1276841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p:txBody>
          <a:bodyPr/>
          <a:lstStyle/>
          <a:p>
            <a:pPr eaLnBrk="1" hangingPunct="1"/>
            <a:r>
              <a:rPr lang="en-US" sz="4000" dirty="0" smtClean="0"/>
              <a:t>Snooping</a:t>
            </a:r>
          </a:p>
        </p:txBody>
      </p:sp>
      <p:sp>
        <p:nvSpPr>
          <p:cNvPr id="5" name="Content Placeholder 4"/>
          <p:cNvSpPr>
            <a:spLocks noGrp="1"/>
          </p:cNvSpPr>
          <p:nvPr>
            <p:ph type="subTitle" idx="1"/>
          </p:nvPr>
        </p:nvSpPr>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7" name="Slide Number Placeholder 5"/>
          <p:cNvSpPr>
            <a:spLocks noGrp="1"/>
          </p:cNvSpPr>
          <p:nvPr>
            <p:ph type="sldNum" sz="quarter" idx="12"/>
          </p:nvPr>
        </p:nvSpPr>
        <p:spPr>
          <a:noFill/>
        </p:spPr>
        <p:txBody>
          <a:bodyPr/>
          <a:lstStyle/>
          <a:p>
            <a:fld id="{ACE57C30-330D-4324-A1F5-E817CEA5185A}" type="slidenum">
              <a:rPr lang="en-US" smtClean="0"/>
              <a:pPr/>
              <a:t>30</a:t>
            </a:fld>
            <a:endParaRPr lang="en-US" dirty="0" smtClean="0"/>
          </a:p>
        </p:txBody>
      </p:sp>
      <p:sp>
        <p:nvSpPr>
          <p:cNvPr id="10" name="TextBox 9"/>
          <p:cNvSpPr txBox="1"/>
          <p:nvPr/>
        </p:nvSpPr>
        <p:spPr>
          <a:xfrm>
            <a:off x="228600" y="120134"/>
            <a:ext cx="8686800" cy="369332"/>
          </a:xfrm>
          <a:prstGeom prst="rect">
            <a:avLst/>
          </a:prstGeom>
          <a:solidFill>
            <a:srgbClr val="671E84"/>
          </a:solidFill>
        </p:spPr>
        <p:txBody>
          <a:bodyPr wrap="square" rtlCol="0">
            <a:spAutoFit/>
          </a:bodyPr>
          <a:lstStyle/>
          <a:p>
            <a:endParaRPr lang="en-US" dirty="0">
              <a:solidFill>
                <a:srgbClr val="00B050"/>
              </a:solidFill>
            </a:endParaRPr>
          </a:p>
        </p:txBody>
      </p:sp>
      <p:sp>
        <p:nvSpPr>
          <p:cNvPr id="14" name="TextBox 13"/>
          <p:cNvSpPr txBox="1"/>
          <p:nvPr/>
        </p:nvSpPr>
        <p:spPr>
          <a:xfrm>
            <a:off x="228600" y="489466"/>
            <a:ext cx="8686800" cy="369332"/>
          </a:xfrm>
          <a:prstGeom prst="rect">
            <a:avLst/>
          </a:prstGeom>
          <a:solidFill>
            <a:srgbClr val="B9D749"/>
          </a:solidFill>
        </p:spPr>
        <p:txBody>
          <a:bodyPr wrap="square" rtlCol="0">
            <a:spAutoFit/>
          </a:bodyPr>
          <a:lstStyle/>
          <a:p>
            <a:endParaRPr lang="en-US" dirty="0"/>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7800"/>
            <a:ext cx="2465493"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a:xfrm>
            <a:off x="468313" y="1773238"/>
            <a:ext cx="8351837" cy="3976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
              <a:defRPr/>
            </a:pPr>
            <a:endParaRPr lang="en-US" sz="2000" dirty="0" smtClean="0"/>
          </a:p>
        </p:txBody>
      </p:sp>
    </p:spTree>
    <p:extLst>
      <p:ext uri="{BB962C8B-B14F-4D97-AF65-F5344CB8AC3E}">
        <p14:creationId xmlns:p14="http://schemas.microsoft.com/office/powerpoint/2010/main" val="1556175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Slide Number Placeholder 6"/>
          <p:cNvSpPr>
            <a:spLocks noGrp="1"/>
          </p:cNvSpPr>
          <p:nvPr>
            <p:ph type="sldNum" sz="quarter" idx="12"/>
          </p:nvPr>
        </p:nvSpPr>
        <p:spPr>
          <a:xfrm>
            <a:off x="6781800" y="6248400"/>
            <a:ext cx="1905000" cy="457200"/>
          </a:xfrm>
          <a:noFill/>
        </p:spPr>
        <p:txBody>
          <a:bodyPr/>
          <a:lstStyle/>
          <a:p>
            <a:fld id="{A1F6E726-EC9B-4336-B49C-BA59A2870087}" type="slidenum">
              <a:rPr lang="en-US" smtClean="0"/>
              <a:pPr/>
              <a:t>31</a:t>
            </a:fld>
            <a:endParaRPr lang="en-US" dirty="0" smtClean="0"/>
          </a:p>
        </p:txBody>
      </p:sp>
      <p:sp>
        <p:nvSpPr>
          <p:cNvPr id="9" name="Rectangle 4"/>
          <p:cNvSpPr>
            <a:spLocks noGrp="1" noChangeArrowheads="1"/>
          </p:cNvSpPr>
          <p:nvPr>
            <p:ph type="title"/>
          </p:nvPr>
        </p:nvSpPr>
        <p:spPr>
          <a:xfrm>
            <a:off x="457200" y="533400"/>
            <a:ext cx="8229600" cy="1143000"/>
          </a:xfrm>
        </p:spPr>
        <p:txBody>
          <a:bodyPr/>
          <a:lstStyle/>
          <a:p>
            <a:pPr eaLnBrk="1" hangingPunct="1"/>
            <a:r>
              <a:rPr lang="en-US" sz="4000" dirty="0" smtClean="0"/>
              <a:t>Real Life Privacy Breaches</a:t>
            </a:r>
          </a:p>
        </p:txBody>
      </p:sp>
      <p:sp>
        <p:nvSpPr>
          <p:cNvPr id="11" name="Rectangle 5"/>
          <p:cNvSpPr txBox="1">
            <a:spLocks noChangeArrowheads="1"/>
          </p:cNvSpPr>
          <p:nvPr/>
        </p:nvSpPr>
        <p:spPr>
          <a:xfrm>
            <a:off x="228600" y="1295400"/>
            <a:ext cx="4572000" cy="4510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
            </a:pPr>
            <a:r>
              <a:rPr lang="en-US" sz="2400" b="1" dirty="0" smtClean="0"/>
              <a:t>Orders #2 &amp; 10 (same hospital)</a:t>
            </a:r>
            <a:r>
              <a:rPr lang="en-US" sz="2400" dirty="0" smtClean="0"/>
              <a:t> - Inappropriate access by employee to PHI of boyfriend’s “ex” (#2) and former husband’s wife (#10) </a:t>
            </a:r>
          </a:p>
          <a:p>
            <a:pPr lvl="1">
              <a:buFont typeface="Wingdings" pitchFamily="2" charset="2"/>
              <a:buChar char="§"/>
            </a:pPr>
            <a:r>
              <a:rPr lang="en-US" sz="2000" dirty="0" smtClean="0"/>
              <a:t>Instill a “culture of privacy”</a:t>
            </a:r>
          </a:p>
          <a:p>
            <a:pPr lvl="1">
              <a:buFont typeface="Wingdings" pitchFamily="2" charset="2"/>
              <a:buChar char="§"/>
            </a:pPr>
            <a:r>
              <a:rPr lang="en-US" sz="2000" dirty="0" smtClean="0"/>
              <a:t>Implement safeguards (lockbox) when patient presents concerns</a:t>
            </a:r>
          </a:p>
          <a:p>
            <a:pPr lvl="1">
              <a:buFont typeface="Wingdings" pitchFamily="2" charset="2"/>
              <a:buChar char="§"/>
            </a:pPr>
            <a:r>
              <a:rPr lang="en-US" sz="2000" dirty="0" smtClean="0"/>
              <a:t>Prompt investigations and remedial action</a:t>
            </a:r>
          </a:p>
          <a:p>
            <a:pPr lvl="1">
              <a:buFont typeface="Wingdings" pitchFamily="2" charset="2"/>
              <a:buChar char="§"/>
            </a:pPr>
            <a:r>
              <a:rPr lang="en-US" sz="2000" dirty="0" smtClean="0"/>
              <a:t>Role-based access</a:t>
            </a:r>
          </a:p>
          <a:p>
            <a:endParaRPr lang="en-US" sz="2400" dirty="0" smtClean="0"/>
          </a:p>
        </p:txBody>
      </p:sp>
      <p:pic>
        <p:nvPicPr>
          <p:cNvPr id="12" name="Picture 2" descr="http://download.cartoonstock.com/1020231125921199/mban1481h.jpg"/>
          <p:cNvPicPr>
            <a:picLocks noChangeAspect="1" noChangeArrowheads="1"/>
          </p:cNvPicPr>
          <p:nvPr/>
        </p:nvPicPr>
        <p:blipFill>
          <a:blip r:embed="rId3" cstate="print"/>
          <a:srcRect/>
          <a:stretch>
            <a:fillRect/>
          </a:stretch>
        </p:blipFill>
        <p:spPr bwMode="auto">
          <a:xfrm>
            <a:off x="4663591" y="1517794"/>
            <a:ext cx="3794609" cy="4287694"/>
          </a:xfrm>
          <a:prstGeom prst="rect">
            <a:avLst/>
          </a:prstGeom>
          <a:noFill/>
        </p:spPr>
      </p:pic>
    </p:spTree>
    <p:extLst>
      <p:ext uri="{BB962C8B-B14F-4D97-AF65-F5344CB8AC3E}">
        <p14:creationId xmlns:p14="http://schemas.microsoft.com/office/powerpoint/2010/main" val="2828008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Title 5"/>
          <p:cNvSpPr>
            <a:spLocks noGrp="1"/>
          </p:cNvSpPr>
          <p:nvPr>
            <p:ph type="title"/>
          </p:nvPr>
        </p:nvSpPr>
        <p:spPr>
          <a:xfrm>
            <a:off x="457200" y="533400"/>
            <a:ext cx="8229600" cy="1143000"/>
          </a:xfrm>
        </p:spPr>
        <p:txBody>
          <a:bodyPr/>
          <a:lstStyle/>
          <a:p>
            <a:r>
              <a:rPr lang="en-US" dirty="0" smtClean="0"/>
              <a:t>Real Life Privacy Breaches</a:t>
            </a:r>
            <a:endParaRPr lang="en-US" dirty="0"/>
          </a:p>
        </p:txBody>
      </p:sp>
      <p:sp>
        <p:nvSpPr>
          <p:cNvPr id="9" name="Content Placeholder 6"/>
          <p:cNvSpPr txBox="1">
            <a:spLocks/>
          </p:cNvSpPr>
          <p:nvPr/>
        </p:nvSpPr>
        <p:spPr>
          <a:xfrm>
            <a:off x="457200" y="1447800"/>
            <a:ext cx="8229600" cy="4683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dirty="0"/>
              <a:t>Order #13</a:t>
            </a:r>
          </a:p>
          <a:p>
            <a:pPr lvl="1"/>
            <a:r>
              <a:rPr lang="en-US" altLang="en-US" sz="2400" dirty="0"/>
              <a:t>Selling of information about new mothers and new babies to RESP providers</a:t>
            </a:r>
          </a:p>
          <a:p>
            <a:pPr lvl="1"/>
            <a:r>
              <a:rPr lang="en-US" altLang="en-US" sz="2400" dirty="0"/>
              <a:t>Securities Commission fine: $36K + $9K to victims’ fund</a:t>
            </a:r>
          </a:p>
          <a:p>
            <a:pPr lvl="1"/>
            <a:r>
              <a:rPr lang="en-US" altLang="en-US" sz="2400" dirty="0" smtClean="0"/>
              <a:t>Also </a:t>
            </a:r>
            <a:r>
              <a:rPr lang="en-US" altLang="en-US" sz="2400" dirty="0"/>
              <a:t>linked to Securities Commission </a:t>
            </a:r>
            <a:r>
              <a:rPr lang="en-US" altLang="en-US" sz="2400" dirty="0" smtClean="0"/>
              <a:t>prosecution + class action ($400 million possibly 14,000 patients affected)</a:t>
            </a:r>
          </a:p>
          <a:p>
            <a:pPr lvl="1"/>
            <a:r>
              <a:rPr lang="en-US" altLang="en-US" sz="2400" dirty="0" smtClean="0"/>
              <a:t>Reminders:</a:t>
            </a:r>
          </a:p>
          <a:p>
            <a:pPr lvl="3"/>
            <a:r>
              <a:rPr lang="en-US" altLang="en-US" sz="1800" dirty="0" smtClean="0"/>
              <a:t>Training </a:t>
            </a:r>
          </a:p>
          <a:p>
            <a:pPr lvl="3"/>
            <a:r>
              <a:rPr lang="en-US" altLang="en-US" sz="1800" dirty="0" smtClean="0"/>
              <a:t>Audits (even when outside your control)</a:t>
            </a:r>
          </a:p>
          <a:p>
            <a:pPr lvl="3"/>
            <a:r>
              <a:rPr lang="en-US" altLang="en-US" sz="1800" dirty="0" smtClean="0"/>
              <a:t>Policies </a:t>
            </a:r>
          </a:p>
          <a:p>
            <a:pPr lvl="3"/>
            <a:r>
              <a:rPr lang="en-US" altLang="en-US" sz="1800" dirty="0" smtClean="0"/>
              <a:t>Confidentiality pledges</a:t>
            </a:r>
            <a:endParaRPr lang="en-US" altLang="en-US" sz="1800" dirty="0"/>
          </a:p>
        </p:txBody>
      </p:sp>
      <p:sp>
        <p:nvSpPr>
          <p:cNvPr id="11" name="Slide Number Placeholder 4"/>
          <p:cNvSpPr>
            <a:spLocks noGrp="1"/>
          </p:cNvSpPr>
          <p:nvPr>
            <p:ph type="sldNum" sz="quarter" idx="12"/>
          </p:nvPr>
        </p:nvSpPr>
        <p:spPr>
          <a:xfrm>
            <a:off x="6781800" y="6248400"/>
            <a:ext cx="1905000" cy="457200"/>
          </a:xfrm>
        </p:spPr>
        <p:txBody>
          <a:bodyPr/>
          <a:lstStyle/>
          <a:p>
            <a:pPr>
              <a:defRPr/>
            </a:pPr>
            <a:fld id="{BBB18E38-081F-4A02-91E3-5C48FEF41F52}" type="slidenum">
              <a:rPr lang="en-US" smtClean="0"/>
              <a:pPr>
                <a:defRPr/>
              </a:pPr>
              <a:t>32</a:t>
            </a:fld>
            <a:endParaRPr lang="en-US" dirty="0"/>
          </a:p>
        </p:txBody>
      </p:sp>
    </p:spTree>
    <p:extLst>
      <p:ext uri="{BB962C8B-B14F-4D97-AF65-F5344CB8AC3E}">
        <p14:creationId xmlns:p14="http://schemas.microsoft.com/office/powerpoint/2010/main" val="3887781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674132"/>
            <a:ext cx="8229600" cy="743506"/>
          </a:xfrm>
        </p:spPr>
        <p:txBody>
          <a:bodyPr>
            <a:normAutofit fontScale="90000"/>
          </a:bodyPr>
          <a:lstStyle/>
          <a:p>
            <a:r>
              <a:rPr lang="en-US" dirty="0" smtClean="0">
                <a:latin typeface="+mn-lt"/>
              </a:rPr>
              <a:t>Recent Recommendations from IPC/O</a:t>
            </a:r>
            <a:endParaRPr lang="en-CA" dirty="0" smtClean="0">
              <a:latin typeface="+mn-lt"/>
            </a:endParaRPr>
          </a:p>
        </p:txBody>
      </p:sp>
      <p:sp>
        <p:nvSpPr>
          <p:cNvPr id="5" name="Content Placeholder 4"/>
          <p:cNvSpPr>
            <a:spLocks noGrp="1"/>
          </p:cNvSpPr>
          <p:nvPr>
            <p:ph idx="1"/>
          </p:nvPr>
        </p:nvSpPr>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8" name="Slide Number Placeholder 6"/>
          <p:cNvSpPr>
            <a:spLocks noGrp="1"/>
          </p:cNvSpPr>
          <p:nvPr>
            <p:ph type="sldNum" sz="quarter" idx="12"/>
          </p:nvPr>
        </p:nvSpPr>
        <p:spPr>
          <a:noFill/>
        </p:spPr>
        <p:txBody>
          <a:bodyPr/>
          <a:lstStyle/>
          <a:p>
            <a:fld id="{0AC906EC-05C2-4B5E-BAC4-97C67A133A45}" type="slidenum">
              <a:rPr lang="en-CA" smtClean="0"/>
              <a:pPr/>
              <a:t>33</a:t>
            </a:fld>
            <a:endParaRPr lang="en-CA" dirty="0" smtClean="0"/>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11" name="Rectangle 3"/>
          <p:cNvSpPr txBox="1">
            <a:spLocks noChangeArrowheads="1"/>
          </p:cNvSpPr>
          <p:nvPr/>
        </p:nvSpPr>
        <p:spPr>
          <a:xfrm>
            <a:off x="395536" y="1447800"/>
            <a:ext cx="8215063"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400" dirty="0" smtClean="0"/>
              <a:t>Annual confidentiality pledges</a:t>
            </a:r>
          </a:p>
          <a:p>
            <a:r>
              <a:rPr lang="en-CA" sz="2400" dirty="0" smtClean="0"/>
              <a:t>Monthly </a:t>
            </a:r>
            <a:r>
              <a:rPr lang="en-CA" sz="2400" dirty="0"/>
              <a:t>random audits of electronic medical records to monitor for privacy breaches and inappropriate access to patient </a:t>
            </a:r>
            <a:r>
              <a:rPr lang="en-CA" sz="2400" dirty="0" smtClean="0"/>
              <a:t>records</a:t>
            </a:r>
            <a:endParaRPr lang="en-CA" sz="2400" dirty="0"/>
          </a:p>
          <a:p>
            <a:r>
              <a:rPr lang="en-CA" sz="2400" dirty="0" smtClean="0"/>
              <a:t>Flag </a:t>
            </a:r>
            <a:r>
              <a:rPr lang="en-CA" sz="2400" dirty="0"/>
              <a:t>(to the extent that it is possible) </a:t>
            </a:r>
            <a:r>
              <a:rPr lang="en-CA" sz="2400" dirty="0" smtClean="0"/>
              <a:t>likely targets of </a:t>
            </a:r>
            <a:r>
              <a:rPr lang="en-CA" sz="2400" dirty="0"/>
              <a:t>inappropriate access by staff (such as family members of FHT staff and high-profile individuals in the community</a:t>
            </a:r>
            <a:r>
              <a:rPr lang="en-CA" sz="2400" dirty="0" smtClean="0"/>
              <a:t>)</a:t>
            </a:r>
          </a:p>
          <a:p>
            <a:r>
              <a:rPr lang="en-CA" sz="2400" dirty="0" smtClean="0"/>
              <a:t>Privacy </a:t>
            </a:r>
            <a:r>
              <a:rPr lang="en-CA" sz="2400" dirty="0"/>
              <a:t>warning to the electronic medical record to pop up automatically upon </a:t>
            </a:r>
            <a:r>
              <a:rPr lang="en-CA" sz="2400" dirty="0" smtClean="0"/>
              <a:t>log-in</a:t>
            </a:r>
            <a:endParaRPr lang="en-CA" sz="2400" dirty="0"/>
          </a:p>
          <a:p>
            <a:r>
              <a:rPr lang="en-CA" sz="2400" dirty="0" smtClean="0"/>
              <a:t>Privacy </a:t>
            </a:r>
            <a:r>
              <a:rPr lang="en-CA" sz="2400" dirty="0"/>
              <a:t>training should be repeated on a yearly basis to include IPC/O videos, in-house privacy training and different </a:t>
            </a:r>
            <a:r>
              <a:rPr lang="en-CA" sz="2400" dirty="0" smtClean="0"/>
              <a:t>speakers</a:t>
            </a:r>
            <a:endParaRPr lang="en-CA" sz="2400" dirty="0"/>
          </a:p>
          <a:p>
            <a:pPr marL="0" indent="0">
              <a:buNone/>
            </a:pPr>
            <a:endParaRPr lang="en-CA" sz="2000" dirty="0"/>
          </a:p>
        </p:txBody>
      </p:sp>
      <p:sp>
        <p:nvSpPr>
          <p:cNvPr id="12" name="Rectangle 4"/>
          <p:cNvSpPr txBox="1">
            <a:spLocks noChangeArrowheads="1"/>
          </p:cNvSpPr>
          <p:nvPr/>
        </p:nvSpPr>
        <p:spPr>
          <a:xfrm>
            <a:off x="4644008" y="1600200"/>
            <a:ext cx="4301555" cy="4495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endParaRPr lang="en-CA" sz="2000" dirty="0" smtClean="0"/>
          </a:p>
          <a:p>
            <a:pPr>
              <a:lnSpc>
                <a:spcPct val="90000"/>
              </a:lnSpc>
              <a:buFont typeface="Wingdings" pitchFamily="2" charset="2"/>
              <a:buNone/>
            </a:pPr>
            <a:endParaRPr lang="en-CA" sz="2000" dirty="0" smtClean="0"/>
          </a:p>
        </p:txBody>
      </p:sp>
    </p:spTree>
    <p:extLst>
      <p:ext uri="{BB962C8B-B14F-4D97-AF65-F5344CB8AC3E}">
        <p14:creationId xmlns:p14="http://schemas.microsoft.com/office/powerpoint/2010/main" val="18521355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Title 5"/>
          <p:cNvSpPr>
            <a:spLocks noGrp="1"/>
          </p:cNvSpPr>
          <p:nvPr>
            <p:ph type="title"/>
          </p:nvPr>
        </p:nvSpPr>
        <p:spPr>
          <a:xfrm>
            <a:off x="457200" y="533400"/>
            <a:ext cx="8229600" cy="1143000"/>
          </a:xfrm>
        </p:spPr>
        <p:txBody>
          <a:bodyPr/>
          <a:lstStyle/>
          <a:p>
            <a:r>
              <a:rPr lang="en-US" dirty="0" smtClean="0"/>
              <a:t>Real Life Privacy Breaches</a:t>
            </a:r>
            <a:endParaRPr lang="en-US" dirty="0"/>
          </a:p>
        </p:txBody>
      </p:sp>
      <p:sp>
        <p:nvSpPr>
          <p:cNvPr id="9" name="Content Placeholder 6"/>
          <p:cNvSpPr txBox="1">
            <a:spLocks/>
          </p:cNvSpPr>
          <p:nvPr/>
        </p:nvSpPr>
        <p:spPr>
          <a:xfrm>
            <a:off x="457200" y="1447800"/>
            <a:ext cx="8229600" cy="4683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Jones v. Tsige, 2012</a:t>
            </a:r>
          </a:p>
          <a:p>
            <a:pPr lvl="1"/>
            <a:r>
              <a:rPr lang="en-US" sz="2400" dirty="0" smtClean="0"/>
              <a:t>Bank employees</a:t>
            </a:r>
          </a:p>
          <a:p>
            <a:pPr lvl="1"/>
            <a:r>
              <a:rPr lang="en-US" sz="2400" dirty="0" smtClean="0"/>
              <a:t>Tsige has common law relationship with Jones’ ex</a:t>
            </a:r>
          </a:p>
          <a:p>
            <a:pPr lvl="1"/>
            <a:r>
              <a:rPr lang="en-US" sz="2400" dirty="0" smtClean="0"/>
              <a:t>Tsige looked at Jones’ financial information 174 times in 4 years</a:t>
            </a:r>
          </a:p>
          <a:p>
            <a:pPr lvl="1"/>
            <a:r>
              <a:rPr lang="en-US" sz="2400" dirty="0" smtClean="0"/>
              <a:t>$10,000 </a:t>
            </a:r>
            <a:r>
              <a:rPr lang="en-US" sz="2400" dirty="0"/>
              <a:t>damages (but the Court said, up to $20,000 for new tort of intrusion upon seclusion)</a:t>
            </a:r>
          </a:p>
          <a:p>
            <a:pPr marL="457200" lvl="1" indent="0">
              <a:buNone/>
            </a:pPr>
            <a:endParaRPr lang="en-US" sz="2400" dirty="0" smtClean="0"/>
          </a:p>
        </p:txBody>
      </p:sp>
      <p:sp>
        <p:nvSpPr>
          <p:cNvPr id="11" name="Slide Number Placeholder 4"/>
          <p:cNvSpPr>
            <a:spLocks noGrp="1"/>
          </p:cNvSpPr>
          <p:nvPr>
            <p:ph type="sldNum" sz="quarter" idx="12"/>
          </p:nvPr>
        </p:nvSpPr>
        <p:spPr>
          <a:xfrm>
            <a:off x="6781800" y="6248400"/>
            <a:ext cx="1905000" cy="457200"/>
          </a:xfrm>
        </p:spPr>
        <p:txBody>
          <a:bodyPr/>
          <a:lstStyle/>
          <a:p>
            <a:pPr>
              <a:defRPr/>
            </a:pPr>
            <a:fld id="{BBB18E38-081F-4A02-91E3-5C48FEF41F52}" type="slidenum">
              <a:rPr lang="en-US" smtClean="0"/>
              <a:pPr>
                <a:defRPr/>
              </a:pPr>
              <a:t>34</a:t>
            </a:fld>
            <a:endParaRPr lang="en-US" dirty="0"/>
          </a:p>
        </p:txBody>
      </p:sp>
    </p:spTree>
    <p:extLst>
      <p:ext uri="{BB962C8B-B14F-4D97-AF65-F5344CB8AC3E}">
        <p14:creationId xmlns:p14="http://schemas.microsoft.com/office/powerpoint/2010/main" val="2082669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Title 1"/>
          <p:cNvSpPr>
            <a:spLocks noGrp="1"/>
          </p:cNvSpPr>
          <p:nvPr>
            <p:ph type="title"/>
          </p:nvPr>
        </p:nvSpPr>
        <p:spPr>
          <a:xfrm>
            <a:off x="457200" y="533400"/>
            <a:ext cx="8229600" cy="1143000"/>
          </a:xfrm>
        </p:spPr>
        <p:txBody>
          <a:bodyPr/>
          <a:lstStyle/>
          <a:p>
            <a:r>
              <a:rPr lang="en-US" i="1" dirty="0" smtClean="0"/>
              <a:t>Jones, </a:t>
            </a:r>
            <a:r>
              <a:rPr lang="en-US" dirty="0" smtClean="0"/>
              <a:t>cont’d</a:t>
            </a:r>
            <a:endParaRPr lang="en-US" i="1" dirty="0"/>
          </a:p>
        </p:txBody>
      </p:sp>
      <p:sp>
        <p:nvSpPr>
          <p:cNvPr id="9" name="Content Placeholder 2"/>
          <p:cNvSpPr txBox="1">
            <a:spLocks/>
          </p:cNvSpPr>
          <p:nvPr/>
        </p:nvSpPr>
        <p:spPr>
          <a:xfrm>
            <a:off x="457200" y="1447800"/>
            <a:ext cx="8229600" cy="4683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An </a:t>
            </a:r>
            <a:r>
              <a:rPr lang="en-US" b="1" i="1" dirty="0" smtClean="0"/>
              <a:t>unauthorized</a:t>
            </a:r>
            <a:r>
              <a:rPr lang="en-US" dirty="0" smtClean="0"/>
              <a:t> intrusion;</a:t>
            </a:r>
          </a:p>
          <a:p>
            <a:r>
              <a:rPr lang="en-US" dirty="0" smtClean="0"/>
              <a:t>The intrusion was </a:t>
            </a:r>
            <a:r>
              <a:rPr lang="en-US" b="1" dirty="0" smtClean="0"/>
              <a:t>highly offensive to a reasonable person</a:t>
            </a:r>
            <a:r>
              <a:rPr lang="en-US" dirty="0" smtClean="0"/>
              <a:t>;</a:t>
            </a:r>
          </a:p>
          <a:p>
            <a:r>
              <a:rPr lang="en-US" dirty="0" smtClean="0"/>
              <a:t>The matter intruded upon was </a:t>
            </a:r>
            <a:r>
              <a:rPr lang="en-US" b="1" dirty="0" smtClean="0"/>
              <a:t>private</a:t>
            </a:r>
            <a:r>
              <a:rPr lang="en-US" dirty="0" smtClean="0"/>
              <a:t>; </a:t>
            </a:r>
            <a:r>
              <a:rPr lang="en-US" b="1" dirty="0" smtClean="0"/>
              <a:t>and</a:t>
            </a:r>
            <a:endParaRPr lang="en-US" dirty="0" smtClean="0"/>
          </a:p>
          <a:p>
            <a:r>
              <a:rPr lang="en-US" dirty="0" smtClean="0"/>
              <a:t>The intrusion </a:t>
            </a:r>
            <a:r>
              <a:rPr lang="en-US" b="1" dirty="0" smtClean="0"/>
              <a:t>caused anguish and suffering</a:t>
            </a:r>
            <a:r>
              <a:rPr lang="en-US" dirty="0" smtClean="0"/>
              <a:t> (although the Court suggests this last one will be assumed when the first three are satisfied)</a:t>
            </a:r>
          </a:p>
          <a:p>
            <a:endParaRPr lang="en-US" dirty="0"/>
          </a:p>
        </p:txBody>
      </p:sp>
      <p:sp>
        <p:nvSpPr>
          <p:cNvPr id="11" name="Slide Number Placeholder 3"/>
          <p:cNvSpPr>
            <a:spLocks noGrp="1"/>
          </p:cNvSpPr>
          <p:nvPr>
            <p:ph type="sldNum" sz="quarter" idx="12"/>
          </p:nvPr>
        </p:nvSpPr>
        <p:spPr>
          <a:xfrm>
            <a:off x="6781800" y="6248400"/>
            <a:ext cx="1905000" cy="457200"/>
          </a:xfrm>
        </p:spPr>
        <p:txBody>
          <a:bodyPr/>
          <a:lstStyle/>
          <a:p>
            <a:pPr>
              <a:defRPr/>
            </a:pPr>
            <a:fld id="{4113C0F7-CA2C-47D9-9436-E39BD4C2A953}" type="slidenum">
              <a:rPr lang="en-US" smtClean="0"/>
              <a:pPr>
                <a:defRPr/>
              </a:pPr>
              <a:t>35</a:t>
            </a:fld>
            <a:endParaRPr lang="en-US" dirty="0"/>
          </a:p>
        </p:txBody>
      </p:sp>
    </p:spTree>
    <p:extLst>
      <p:ext uri="{BB962C8B-B14F-4D97-AF65-F5344CB8AC3E}">
        <p14:creationId xmlns:p14="http://schemas.microsoft.com/office/powerpoint/2010/main" val="2006456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Title 1"/>
          <p:cNvSpPr>
            <a:spLocks noGrp="1"/>
          </p:cNvSpPr>
          <p:nvPr>
            <p:ph type="title"/>
          </p:nvPr>
        </p:nvSpPr>
        <p:spPr>
          <a:xfrm>
            <a:off x="457200" y="0"/>
            <a:ext cx="8229600" cy="914400"/>
          </a:xfrm>
        </p:spPr>
        <p:txBody>
          <a:bodyPr/>
          <a:lstStyle/>
          <a:p>
            <a:r>
              <a:rPr lang="en-CA" i="1" dirty="0" smtClean="0"/>
              <a:t>Hopkins v. Kay 2015</a:t>
            </a:r>
            <a:endParaRPr lang="en-CA" dirty="0"/>
          </a:p>
        </p:txBody>
      </p:sp>
      <p:sp>
        <p:nvSpPr>
          <p:cNvPr id="9" name="Content Placeholder 2"/>
          <p:cNvSpPr txBox="1">
            <a:spLocks/>
          </p:cNvSpPr>
          <p:nvPr/>
        </p:nvSpPr>
        <p:spPr>
          <a:xfrm>
            <a:off x="457200" y="914400"/>
            <a:ext cx="8229600" cy="52165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000" dirty="0"/>
              <a:t>The respondent, Erkenraadje Wensvoort, was one of 280 patients who had their health information improperly accessed and who were notified of the breach, as is required by </a:t>
            </a:r>
            <a:r>
              <a:rPr lang="en-CA" sz="2000" i="1" dirty="0"/>
              <a:t>PHIPA</a:t>
            </a:r>
            <a:r>
              <a:rPr lang="en-CA" sz="2000" dirty="0"/>
              <a:t>.</a:t>
            </a:r>
          </a:p>
          <a:p>
            <a:r>
              <a:rPr lang="en-CA" sz="2000" dirty="0"/>
              <a:t>The respondent had previously sought medical care for injuries inflicted by her ex-husband, whom she had subsequently left and hidden from. She feared that the breach was actually an attempt by him to locate her.</a:t>
            </a:r>
          </a:p>
          <a:p>
            <a:r>
              <a:rPr lang="en-CA" sz="2000" dirty="0" smtClean="0"/>
              <a:t>Hospital admitted privacy breach and said it was intentional</a:t>
            </a:r>
          </a:p>
          <a:p>
            <a:r>
              <a:rPr lang="en-CA" sz="2000" dirty="0"/>
              <a:t>Individuals have a right to sue outside the scheme set out in PHIPA </a:t>
            </a:r>
          </a:p>
          <a:p>
            <a:pPr lvl="1"/>
            <a:r>
              <a:rPr lang="en-CA" sz="1800" dirty="0"/>
              <a:t>PHIPA says plaintiffs can sue after the IPC/O issues an order and then only for “actual harm”</a:t>
            </a:r>
          </a:p>
          <a:p>
            <a:pPr lvl="1"/>
            <a:r>
              <a:rPr lang="en-CA" sz="1800" dirty="0"/>
              <a:t>Court recognized Jones v. Tsige (not required to prove actual harm and quantum of damages is higher than allowed under PHIPA)</a:t>
            </a:r>
          </a:p>
          <a:p>
            <a:pPr lvl="1"/>
            <a:r>
              <a:rPr lang="en-CA" sz="1800" dirty="0"/>
              <a:t>HICs now potentially exposed to greater damage awards (+280 plaintiffs!)</a:t>
            </a:r>
          </a:p>
          <a:p>
            <a:pPr lvl="1"/>
            <a:r>
              <a:rPr lang="en-CA" sz="1800" dirty="0"/>
              <a:t>No good faith immunity</a:t>
            </a:r>
          </a:p>
          <a:p>
            <a:r>
              <a:rPr lang="en-CA" sz="2200" dirty="0" smtClean="0"/>
              <a:t>Decision </a:t>
            </a:r>
            <a:r>
              <a:rPr lang="en-CA" sz="2200" dirty="0"/>
              <a:t>upheld by Court of Appeal in 2015 and SCC has refused to hear  an appeal so the decision stands</a:t>
            </a:r>
          </a:p>
          <a:p>
            <a:r>
              <a:rPr lang="en-CA" sz="2200" dirty="0"/>
              <a:t>Class action free to proceed</a:t>
            </a:r>
          </a:p>
          <a:p>
            <a:pPr marL="0" indent="0">
              <a:buNone/>
            </a:pPr>
            <a:endParaRPr lang="en-CA" sz="2000" dirty="0" smtClean="0"/>
          </a:p>
        </p:txBody>
      </p:sp>
      <p:sp>
        <p:nvSpPr>
          <p:cNvPr id="11" name="Slide Number Placeholder 3"/>
          <p:cNvSpPr>
            <a:spLocks noGrp="1"/>
          </p:cNvSpPr>
          <p:nvPr>
            <p:ph type="sldNum" sz="quarter" idx="12"/>
          </p:nvPr>
        </p:nvSpPr>
        <p:spPr>
          <a:xfrm>
            <a:off x="6781800" y="6248400"/>
            <a:ext cx="1905000" cy="457200"/>
          </a:xfrm>
        </p:spPr>
        <p:txBody>
          <a:bodyPr/>
          <a:lstStyle/>
          <a:p>
            <a:pPr>
              <a:defRPr/>
            </a:pPr>
            <a:fld id="{71DBCE0F-4D7D-4CA7-A64D-F0EAA17F413B}" type="slidenum">
              <a:rPr lang="en-US" smtClean="0"/>
              <a:pPr>
                <a:defRPr/>
              </a:pPr>
              <a:t>36</a:t>
            </a:fld>
            <a:endParaRPr lang="en-US" dirty="0"/>
          </a:p>
        </p:txBody>
      </p:sp>
    </p:spTree>
    <p:extLst>
      <p:ext uri="{BB962C8B-B14F-4D97-AF65-F5344CB8AC3E}">
        <p14:creationId xmlns:p14="http://schemas.microsoft.com/office/powerpoint/2010/main" val="766057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Title 1"/>
          <p:cNvSpPr>
            <a:spLocks noGrp="1"/>
          </p:cNvSpPr>
          <p:nvPr>
            <p:ph type="title"/>
          </p:nvPr>
        </p:nvSpPr>
        <p:spPr>
          <a:xfrm>
            <a:off x="457200" y="533400"/>
            <a:ext cx="8229600" cy="1143000"/>
          </a:xfrm>
        </p:spPr>
        <p:txBody>
          <a:bodyPr/>
          <a:lstStyle/>
          <a:p>
            <a:r>
              <a:rPr lang="en-CA" dirty="0" smtClean="0"/>
              <a:t>Real Life Privacy Breaches</a:t>
            </a:r>
            <a:endParaRPr lang="en-CA" dirty="0"/>
          </a:p>
        </p:txBody>
      </p:sp>
      <p:sp>
        <p:nvSpPr>
          <p:cNvPr id="9" name="Content Placeholder 2"/>
          <p:cNvSpPr txBox="1">
            <a:spLocks/>
          </p:cNvSpPr>
          <p:nvPr/>
        </p:nvSpPr>
        <p:spPr>
          <a:xfrm>
            <a:off x="457200" y="1600200"/>
            <a:ext cx="8229600" cy="4530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sz="2000" dirty="0" smtClean="0"/>
              <a:t>Decision #16</a:t>
            </a:r>
          </a:p>
          <a:p>
            <a:r>
              <a:rPr lang="en-CA" sz="2000" dirty="0" smtClean="0"/>
              <a:t>IPC refused a doctor’s request to defer the IPC’s review until the CPSO investigation has concluded</a:t>
            </a:r>
          </a:p>
          <a:p>
            <a:r>
              <a:rPr lang="en-CA" sz="2000" dirty="0" smtClean="0"/>
              <a:t>Former patient of a medical clinic alleges that her ex-spouse obtained her medical records from the clinic and from the hospital without her consent (he was not her health care provider)</a:t>
            </a:r>
          </a:p>
          <a:p>
            <a:r>
              <a:rPr lang="en-CA" sz="2000" dirty="0" smtClean="0"/>
              <a:t>She alleges he gained access to the records through deception and then shared the records in a court proceeding</a:t>
            </a:r>
          </a:p>
          <a:p>
            <a:r>
              <a:rPr lang="en-CA" sz="2000" dirty="0" smtClean="0"/>
              <a:t>IPC concluded that because:</a:t>
            </a:r>
          </a:p>
          <a:p>
            <a:pPr lvl="1"/>
            <a:r>
              <a:rPr lang="en-CA" sz="1600" dirty="0" smtClean="0"/>
              <a:t>The CPSO investigation may not resolve quickly</a:t>
            </a:r>
          </a:p>
          <a:p>
            <a:pPr lvl="1"/>
            <a:r>
              <a:rPr lang="en-CA" sz="1600" dirty="0" smtClean="0"/>
              <a:t>There was no evidence of prejudice to the respondent physician (other than inconvenience in responding to two proceedings)</a:t>
            </a:r>
          </a:p>
          <a:p>
            <a:pPr lvl="1"/>
            <a:r>
              <a:rPr lang="en-CA" sz="1600" dirty="0" smtClean="0"/>
              <a:t>Orders and recommendations are different b/c IPC and CPSO</a:t>
            </a:r>
          </a:p>
          <a:p>
            <a:pPr lvl="1"/>
            <a:r>
              <a:rPr lang="en-CA" sz="1600" dirty="0" smtClean="0"/>
              <a:t>The CPSO outcome would not narrow the issue at hand for the IPC</a:t>
            </a:r>
          </a:p>
          <a:p>
            <a:endParaRPr lang="en-CA" sz="2200" dirty="0" smtClean="0"/>
          </a:p>
          <a:p>
            <a:pPr marL="0" indent="0">
              <a:buFont typeface="Arial" panose="020B0604020202020204" pitchFamily="34" charset="0"/>
              <a:buNone/>
            </a:pPr>
            <a:endParaRPr lang="en-CA" sz="1800" dirty="0" smtClean="0"/>
          </a:p>
        </p:txBody>
      </p:sp>
      <p:sp>
        <p:nvSpPr>
          <p:cNvPr id="11" name="Slide Number Placeholder 3"/>
          <p:cNvSpPr>
            <a:spLocks noGrp="1"/>
          </p:cNvSpPr>
          <p:nvPr>
            <p:ph type="sldNum" sz="quarter" idx="12"/>
          </p:nvPr>
        </p:nvSpPr>
        <p:spPr>
          <a:xfrm>
            <a:off x="6781800" y="6248400"/>
            <a:ext cx="1905000" cy="457200"/>
          </a:xfrm>
        </p:spPr>
        <p:txBody>
          <a:bodyPr/>
          <a:lstStyle/>
          <a:p>
            <a:pPr>
              <a:defRPr/>
            </a:pPr>
            <a:fld id="{71DBCE0F-4D7D-4CA7-A64D-F0EAA17F413B}" type="slidenum">
              <a:rPr lang="en-US" smtClean="0"/>
              <a:pPr>
                <a:defRPr/>
              </a:pPr>
              <a:t>37</a:t>
            </a:fld>
            <a:endParaRPr lang="en-US" dirty="0"/>
          </a:p>
        </p:txBody>
      </p:sp>
    </p:spTree>
    <p:extLst>
      <p:ext uri="{BB962C8B-B14F-4D97-AF65-F5344CB8AC3E}">
        <p14:creationId xmlns:p14="http://schemas.microsoft.com/office/powerpoint/2010/main" val="34794133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Title 1"/>
          <p:cNvSpPr>
            <a:spLocks noGrp="1"/>
          </p:cNvSpPr>
          <p:nvPr>
            <p:ph type="title"/>
          </p:nvPr>
        </p:nvSpPr>
        <p:spPr>
          <a:xfrm>
            <a:off x="457200" y="533400"/>
            <a:ext cx="8229600" cy="1143000"/>
          </a:xfrm>
        </p:spPr>
        <p:txBody>
          <a:bodyPr/>
          <a:lstStyle/>
          <a:p>
            <a:r>
              <a:rPr lang="en-CA" dirty="0" smtClean="0"/>
              <a:t>Snooping Prosecutions</a:t>
            </a:r>
            <a:endParaRPr lang="en-CA" dirty="0"/>
          </a:p>
        </p:txBody>
      </p:sp>
      <p:sp>
        <p:nvSpPr>
          <p:cNvPr id="9" name="Content Placeholder 2"/>
          <p:cNvSpPr txBox="1">
            <a:spLocks/>
          </p:cNvSpPr>
          <p:nvPr/>
        </p:nvSpPr>
        <p:spPr>
          <a:xfrm>
            <a:off x="457200" y="1600200"/>
            <a:ext cx="8229600" cy="4530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400" dirty="0" smtClean="0"/>
              <a:t>North Bay nurse looked at 5804 patient records – case dropped by Attorney General because of delay of process (16 months)</a:t>
            </a:r>
          </a:p>
          <a:p>
            <a:r>
              <a:rPr lang="en-CA" sz="2400" dirty="0" smtClean="0"/>
              <a:t>3 hospital staff members are being prosecuted for privacy breaches involving a high profile patient</a:t>
            </a:r>
          </a:p>
          <a:p>
            <a:r>
              <a:rPr lang="en-CA" sz="2400" dirty="0" smtClean="0"/>
              <a:t>Charges have been laid involving a student looking at records at a medical clinic</a:t>
            </a:r>
          </a:p>
        </p:txBody>
      </p:sp>
      <p:sp>
        <p:nvSpPr>
          <p:cNvPr id="11" name="Slide Number Placeholder 3"/>
          <p:cNvSpPr>
            <a:spLocks noGrp="1"/>
          </p:cNvSpPr>
          <p:nvPr>
            <p:ph type="sldNum" sz="quarter" idx="12"/>
          </p:nvPr>
        </p:nvSpPr>
        <p:spPr>
          <a:xfrm>
            <a:off x="6781800" y="6248400"/>
            <a:ext cx="1905000" cy="457200"/>
          </a:xfrm>
        </p:spPr>
        <p:txBody>
          <a:bodyPr/>
          <a:lstStyle/>
          <a:p>
            <a:pPr>
              <a:defRPr/>
            </a:pPr>
            <a:fld id="{71DBCE0F-4D7D-4CA7-A64D-F0EAA17F413B}" type="slidenum">
              <a:rPr lang="en-US" smtClean="0"/>
              <a:pPr>
                <a:defRPr/>
              </a:pPr>
              <a:t>38</a:t>
            </a:fld>
            <a:endParaRPr lang="en-US" dirty="0"/>
          </a:p>
        </p:txBody>
      </p:sp>
    </p:spTree>
    <p:extLst>
      <p:ext uri="{BB962C8B-B14F-4D97-AF65-F5344CB8AC3E}">
        <p14:creationId xmlns:p14="http://schemas.microsoft.com/office/powerpoint/2010/main" val="38713537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Title 1"/>
          <p:cNvSpPr>
            <a:spLocks noGrp="1"/>
          </p:cNvSpPr>
          <p:nvPr>
            <p:ph type="title"/>
          </p:nvPr>
        </p:nvSpPr>
        <p:spPr>
          <a:xfrm>
            <a:off x="457200" y="533400"/>
            <a:ext cx="8229600" cy="1143000"/>
          </a:xfrm>
        </p:spPr>
        <p:txBody>
          <a:bodyPr/>
          <a:lstStyle/>
          <a:p>
            <a:r>
              <a:rPr lang="en-US" dirty="0" smtClean="0"/>
              <a:t>Arbitration case</a:t>
            </a:r>
            <a:endParaRPr lang="en-US" dirty="0"/>
          </a:p>
        </p:txBody>
      </p:sp>
      <p:sp>
        <p:nvSpPr>
          <p:cNvPr id="9" name="Content Placeholder 2"/>
          <p:cNvSpPr txBox="1">
            <a:spLocks/>
          </p:cNvSpPr>
          <p:nvPr/>
        </p:nvSpPr>
        <p:spPr>
          <a:xfrm>
            <a:off x="457200" y="1447800"/>
            <a:ext cx="8229600" cy="4683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t>Ontario arbitration </a:t>
            </a:r>
            <a:r>
              <a:rPr lang="en-US" sz="2400" i="1" dirty="0" smtClean="0"/>
              <a:t>North Bay Regional Health Centre </a:t>
            </a:r>
            <a:r>
              <a:rPr lang="en-US" sz="2400" dirty="0" smtClean="0"/>
              <a:t>2012 </a:t>
            </a:r>
          </a:p>
          <a:p>
            <a:r>
              <a:rPr lang="en-CA" sz="2400" dirty="0" smtClean="0"/>
              <a:t>Nurse looked </a:t>
            </a:r>
            <a:r>
              <a:rPr lang="en-CA" sz="2400" dirty="0"/>
              <a:t>at 5804 patient records – case dropped by Attorney General because of delay of process (16 months</a:t>
            </a:r>
            <a:r>
              <a:rPr lang="en-CA" sz="2400" dirty="0" smtClean="0"/>
              <a:t>)</a:t>
            </a:r>
          </a:p>
          <a:p>
            <a:r>
              <a:rPr lang="en-CA" sz="2400" dirty="0" smtClean="0"/>
              <a:t>Daily review of health records out of personal interest and “learning”</a:t>
            </a:r>
          </a:p>
          <a:p>
            <a:r>
              <a:rPr lang="en-CA" sz="2400" dirty="0" smtClean="0"/>
              <a:t>Her termination of employment was upheld by arbitrator</a:t>
            </a:r>
            <a:endParaRPr lang="en-CA" sz="2400" dirty="0"/>
          </a:p>
          <a:p>
            <a:pPr>
              <a:buFont typeface="Arial" panose="020B0604020202020204" pitchFamily="34" charset="0"/>
              <a:buNone/>
            </a:pPr>
            <a:endParaRPr lang="en-US" dirty="0"/>
          </a:p>
        </p:txBody>
      </p:sp>
      <p:sp>
        <p:nvSpPr>
          <p:cNvPr id="11" name="Slide Number Placeholder 3"/>
          <p:cNvSpPr>
            <a:spLocks noGrp="1"/>
          </p:cNvSpPr>
          <p:nvPr>
            <p:ph type="sldNum" sz="quarter" idx="12"/>
          </p:nvPr>
        </p:nvSpPr>
        <p:spPr>
          <a:xfrm>
            <a:off x="6781800" y="6248400"/>
            <a:ext cx="1905000" cy="457200"/>
          </a:xfrm>
        </p:spPr>
        <p:txBody>
          <a:bodyPr/>
          <a:lstStyle/>
          <a:p>
            <a:pPr>
              <a:defRPr/>
            </a:pPr>
            <a:fld id="{71DBCE0F-4D7D-4CA7-A64D-F0EAA17F413B}" type="slidenum">
              <a:rPr lang="en-US" smtClean="0"/>
              <a:pPr>
                <a:defRPr/>
              </a:pPr>
              <a:t>39</a:t>
            </a:fld>
            <a:endParaRPr lang="en-US" dirty="0"/>
          </a:p>
        </p:txBody>
      </p:sp>
    </p:spTree>
    <p:extLst>
      <p:ext uri="{BB962C8B-B14F-4D97-AF65-F5344CB8AC3E}">
        <p14:creationId xmlns:p14="http://schemas.microsoft.com/office/powerpoint/2010/main" val="3816139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7" name="Slide Number Placeholder 6"/>
          <p:cNvSpPr>
            <a:spLocks noGrp="1"/>
          </p:cNvSpPr>
          <p:nvPr>
            <p:ph type="sldNum" sz="quarter" idx="12"/>
          </p:nvPr>
        </p:nvSpPr>
        <p:spPr>
          <a:xfrm>
            <a:off x="6781800" y="6248400"/>
            <a:ext cx="1905000" cy="457200"/>
          </a:xfrm>
          <a:noFill/>
        </p:spPr>
        <p:txBody>
          <a:bodyPr/>
          <a:lstStyle/>
          <a:p>
            <a:fld id="{629CBED0-2FEB-4FB1-B082-24CB18BF7E32}" type="slidenum">
              <a:rPr lang="en-CA" smtClean="0"/>
              <a:pPr/>
              <a:t>4</a:t>
            </a:fld>
            <a:endParaRPr lang="en-CA" dirty="0" smtClean="0"/>
          </a:p>
        </p:txBody>
      </p:sp>
      <p:sp>
        <p:nvSpPr>
          <p:cNvPr id="8" name="Rectangle 2"/>
          <p:cNvSpPr>
            <a:spLocks noGrp="1" noChangeArrowheads="1"/>
          </p:cNvSpPr>
          <p:nvPr>
            <p:ph type="title"/>
          </p:nvPr>
        </p:nvSpPr>
        <p:spPr>
          <a:xfrm>
            <a:off x="571500" y="152400"/>
            <a:ext cx="8374063" cy="914401"/>
          </a:xfrm>
        </p:spPr>
        <p:txBody>
          <a:bodyPr>
            <a:normAutofit/>
          </a:bodyPr>
          <a:lstStyle/>
          <a:p>
            <a:r>
              <a:rPr lang="en-US" sz="3600" dirty="0" smtClean="0"/>
              <a:t>Who are Health Information Custodians? </a:t>
            </a:r>
            <a:endParaRPr lang="en-CA" sz="3600" dirty="0" smtClean="0"/>
          </a:p>
        </p:txBody>
      </p:sp>
      <p:sp>
        <p:nvSpPr>
          <p:cNvPr id="11" name="Rectangle 3"/>
          <p:cNvSpPr txBox="1">
            <a:spLocks noChangeArrowheads="1"/>
          </p:cNvSpPr>
          <p:nvPr/>
        </p:nvSpPr>
        <p:spPr>
          <a:xfrm>
            <a:off x="76200" y="1066800"/>
            <a:ext cx="4419600" cy="5064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2000" dirty="0" smtClean="0"/>
              <a:t>Health care practitioners*(including group practices likes FHTs and FHO*s)</a:t>
            </a:r>
          </a:p>
          <a:p>
            <a:pPr>
              <a:lnSpc>
                <a:spcPct val="90000"/>
              </a:lnSpc>
            </a:pPr>
            <a:r>
              <a:rPr lang="en-US" sz="2000" dirty="0" smtClean="0"/>
              <a:t>Public hospitals</a:t>
            </a:r>
          </a:p>
          <a:p>
            <a:pPr>
              <a:lnSpc>
                <a:spcPct val="90000"/>
              </a:lnSpc>
            </a:pPr>
            <a:r>
              <a:rPr lang="en-US" sz="2000" dirty="0" smtClean="0"/>
              <a:t>Private hospitals</a:t>
            </a:r>
          </a:p>
          <a:p>
            <a:pPr>
              <a:lnSpc>
                <a:spcPct val="90000"/>
              </a:lnSpc>
            </a:pPr>
            <a:r>
              <a:rPr lang="en-US" sz="2000" dirty="0" smtClean="0"/>
              <a:t>Psychiatric facilities</a:t>
            </a:r>
          </a:p>
          <a:p>
            <a:pPr>
              <a:lnSpc>
                <a:spcPct val="90000"/>
              </a:lnSpc>
            </a:pPr>
            <a:r>
              <a:rPr lang="en-US" sz="2000" dirty="0" smtClean="0"/>
              <a:t>Independent health facilities</a:t>
            </a:r>
          </a:p>
          <a:p>
            <a:pPr>
              <a:lnSpc>
                <a:spcPct val="90000"/>
              </a:lnSpc>
            </a:pPr>
            <a:r>
              <a:rPr lang="en-US" sz="2000" dirty="0" smtClean="0"/>
              <a:t>CCACs</a:t>
            </a:r>
          </a:p>
          <a:p>
            <a:pPr>
              <a:lnSpc>
                <a:spcPct val="90000"/>
              </a:lnSpc>
            </a:pPr>
            <a:r>
              <a:rPr lang="en-US" sz="2000" dirty="0" smtClean="0"/>
              <a:t>Community health or mental health centres, programs or services (primary purpose is provision of health care)</a:t>
            </a:r>
          </a:p>
          <a:p>
            <a:pPr>
              <a:lnSpc>
                <a:spcPct val="90000"/>
              </a:lnSpc>
            </a:pPr>
            <a:r>
              <a:rPr lang="en-US" sz="2000" dirty="0"/>
              <a:t>Long-term care homes</a:t>
            </a:r>
          </a:p>
          <a:p>
            <a:pPr>
              <a:lnSpc>
                <a:spcPct val="90000"/>
              </a:lnSpc>
            </a:pPr>
            <a:r>
              <a:rPr lang="en-US" sz="2000" dirty="0"/>
              <a:t>Placement coordinators</a:t>
            </a:r>
          </a:p>
          <a:p>
            <a:pPr>
              <a:lnSpc>
                <a:spcPct val="90000"/>
              </a:lnSpc>
              <a:buFont typeface="Wingdings" pitchFamily="2" charset="2"/>
              <a:buNone/>
            </a:pPr>
            <a:endParaRPr lang="en-US" sz="2400" dirty="0" smtClean="0"/>
          </a:p>
        </p:txBody>
      </p:sp>
      <p:sp>
        <p:nvSpPr>
          <p:cNvPr id="12" name="Rectangle 4"/>
          <p:cNvSpPr txBox="1">
            <a:spLocks noChangeArrowheads="1"/>
          </p:cNvSpPr>
          <p:nvPr/>
        </p:nvSpPr>
        <p:spPr>
          <a:xfrm>
            <a:off x="4648200" y="1066800"/>
            <a:ext cx="4038600" cy="50641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2000" dirty="0" smtClean="0"/>
              <a:t>Retirement homes</a:t>
            </a:r>
          </a:p>
          <a:p>
            <a:pPr>
              <a:lnSpc>
                <a:spcPct val="90000"/>
              </a:lnSpc>
            </a:pPr>
            <a:r>
              <a:rPr lang="en-US" sz="2000" dirty="0" smtClean="0"/>
              <a:t>Pharmacies</a:t>
            </a:r>
          </a:p>
          <a:p>
            <a:pPr>
              <a:lnSpc>
                <a:spcPct val="90000"/>
              </a:lnSpc>
            </a:pPr>
            <a:r>
              <a:rPr lang="en-US" sz="2000" dirty="0" smtClean="0"/>
              <a:t>Laboratories</a:t>
            </a:r>
          </a:p>
          <a:p>
            <a:pPr>
              <a:lnSpc>
                <a:spcPct val="90000"/>
              </a:lnSpc>
            </a:pPr>
            <a:r>
              <a:rPr lang="en-US" sz="2000" dirty="0" smtClean="0"/>
              <a:t>Specimen collection centre</a:t>
            </a:r>
          </a:p>
          <a:p>
            <a:pPr>
              <a:lnSpc>
                <a:spcPct val="90000"/>
              </a:lnSpc>
            </a:pPr>
            <a:r>
              <a:rPr lang="en-US" sz="2000" dirty="0" smtClean="0"/>
              <a:t>Ambulance services</a:t>
            </a:r>
          </a:p>
          <a:p>
            <a:pPr>
              <a:lnSpc>
                <a:spcPct val="90000"/>
              </a:lnSpc>
            </a:pPr>
            <a:r>
              <a:rPr lang="en-US" sz="2000" dirty="0" smtClean="0"/>
              <a:t>Operators of care homes (residential tenancies)</a:t>
            </a:r>
          </a:p>
          <a:p>
            <a:pPr>
              <a:lnSpc>
                <a:spcPct val="90000"/>
              </a:lnSpc>
            </a:pPr>
            <a:r>
              <a:rPr lang="en-US" sz="2000" dirty="0" smtClean="0"/>
              <a:t>Homes for special care</a:t>
            </a:r>
          </a:p>
          <a:p>
            <a:pPr>
              <a:lnSpc>
                <a:spcPct val="90000"/>
              </a:lnSpc>
            </a:pPr>
            <a:r>
              <a:rPr lang="en-US" sz="2000" dirty="0" smtClean="0"/>
              <a:t>Community support services provider (under </a:t>
            </a:r>
            <a:r>
              <a:rPr lang="en-US" sz="2000" i="1" dirty="0" smtClean="0"/>
              <a:t>Home Care and Community Services Act, 1994)</a:t>
            </a:r>
            <a:endParaRPr lang="en-US" sz="2000" dirty="0" smtClean="0"/>
          </a:p>
          <a:p>
            <a:pPr>
              <a:lnSpc>
                <a:spcPct val="90000"/>
              </a:lnSpc>
            </a:pPr>
            <a:r>
              <a:rPr lang="en-US" sz="2000" dirty="0" smtClean="0"/>
              <a:t>Minister </a:t>
            </a:r>
            <a:r>
              <a:rPr lang="en-US" sz="2000" dirty="0"/>
              <a:t>of </a:t>
            </a:r>
            <a:r>
              <a:rPr lang="en-US" sz="2000" dirty="0" smtClean="0"/>
              <a:t>Health and Long-Term Care</a:t>
            </a:r>
            <a:endParaRPr lang="en-US" sz="2000" dirty="0"/>
          </a:p>
          <a:p>
            <a:pPr>
              <a:lnSpc>
                <a:spcPct val="90000"/>
              </a:lnSpc>
            </a:pPr>
            <a:r>
              <a:rPr lang="en-US" sz="2000" dirty="0"/>
              <a:t>HCCA </a:t>
            </a:r>
            <a:r>
              <a:rPr lang="en-US" sz="2000" dirty="0" smtClean="0"/>
              <a:t>evaluators or SDA assessor</a:t>
            </a:r>
            <a:endParaRPr lang="en-US" sz="2000" dirty="0"/>
          </a:p>
          <a:p>
            <a:pPr>
              <a:lnSpc>
                <a:spcPct val="90000"/>
              </a:lnSpc>
            </a:pPr>
            <a:r>
              <a:rPr lang="en-US" sz="2000" dirty="0"/>
              <a:t>Medical Officer of </a:t>
            </a:r>
            <a:r>
              <a:rPr lang="en-US" sz="2000" dirty="0" smtClean="0"/>
              <a:t>Health</a:t>
            </a:r>
          </a:p>
          <a:p>
            <a:pPr>
              <a:lnSpc>
                <a:spcPct val="90000"/>
              </a:lnSpc>
            </a:pPr>
            <a:r>
              <a:rPr lang="en-US" sz="2000" dirty="0" smtClean="0"/>
              <a:t>Or as prescribed</a:t>
            </a:r>
            <a:endParaRPr lang="en-US" sz="2000" dirty="0"/>
          </a:p>
          <a:p>
            <a:pPr marL="0" indent="0">
              <a:lnSpc>
                <a:spcPct val="90000"/>
              </a:lnSpc>
              <a:buNone/>
            </a:pPr>
            <a:endParaRPr lang="en-CA" sz="2000" dirty="0" smtClean="0"/>
          </a:p>
        </p:txBody>
      </p:sp>
    </p:spTree>
    <p:extLst>
      <p:ext uri="{BB962C8B-B14F-4D97-AF65-F5344CB8AC3E}">
        <p14:creationId xmlns:p14="http://schemas.microsoft.com/office/powerpoint/2010/main" val="5073782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Title 1"/>
          <p:cNvSpPr>
            <a:spLocks noGrp="1"/>
          </p:cNvSpPr>
          <p:nvPr>
            <p:ph type="title"/>
          </p:nvPr>
        </p:nvSpPr>
        <p:spPr>
          <a:xfrm>
            <a:off x="457200" y="533400"/>
            <a:ext cx="8229600" cy="1143000"/>
          </a:xfrm>
        </p:spPr>
        <p:txBody>
          <a:bodyPr/>
          <a:lstStyle/>
          <a:p>
            <a:r>
              <a:rPr lang="en-CA" dirty="0" smtClean="0"/>
              <a:t>Snooping </a:t>
            </a:r>
            <a:r>
              <a:rPr lang="en-CA" dirty="0" smtClean="0"/>
              <a:t>Video</a:t>
            </a:r>
            <a:endParaRPr lang="en-CA" dirty="0"/>
          </a:p>
        </p:txBody>
      </p:sp>
      <p:sp>
        <p:nvSpPr>
          <p:cNvPr id="9" name="Content Placeholder 2"/>
          <p:cNvSpPr txBox="1">
            <a:spLocks/>
          </p:cNvSpPr>
          <p:nvPr/>
        </p:nvSpPr>
        <p:spPr>
          <a:xfrm>
            <a:off x="457200" y="1600200"/>
            <a:ext cx="8229600" cy="4530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CA" sz="2000" dirty="0"/>
          </a:p>
          <a:p>
            <a:pPr marL="0" indent="0">
              <a:buNone/>
            </a:pPr>
            <a:r>
              <a:rPr lang="en-CA" sz="2000" dirty="0" smtClean="0"/>
              <a:t>45 minute video</a:t>
            </a:r>
            <a:r>
              <a:rPr lang="en-CA" sz="2000" dirty="0"/>
              <a:t>: </a:t>
            </a:r>
            <a:r>
              <a:rPr lang="en-CA" sz="2000" dirty="0">
                <a:hlinkClick r:id="rId3"/>
              </a:rPr>
              <a:t>https://</a:t>
            </a:r>
            <a:r>
              <a:rPr lang="en-CA" sz="2000" dirty="0" smtClean="0">
                <a:hlinkClick r:id="rId3"/>
              </a:rPr>
              <a:t>www.youtube.com/watch?v=2DddxHvJPcY</a:t>
            </a:r>
            <a:r>
              <a:rPr lang="en-CA" sz="2000" dirty="0" smtClean="0"/>
              <a:t> </a:t>
            </a:r>
          </a:p>
          <a:p>
            <a:pPr marL="0" indent="0">
              <a:buNone/>
            </a:pPr>
            <a:endParaRPr lang="en-CA" sz="2000" dirty="0"/>
          </a:p>
          <a:p>
            <a:pPr marL="0" indent="0">
              <a:buFont typeface="Arial" panose="020B0604020202020204" pitchFamily="34" charset="0"/>
              <a:buNone/>
            </a:pPr>
            <a:endParaRPr lang="en-CA" sz="1800" dirty="0" smtClean="0"/>
          </a:p>
        </p:txBody>
      </p:sp>
      <p:sp>
        <p:nvSpPr>
          <p:cNvPr id="11" name="Slide Number Placeholder 3"/>
          <p:cNvSpPr>
            <a:spLocks noGrp="1"/>
          </p:cNvSpPr>
          <p:nvPr>
            <p:ph type="sldNum" sz="quarter" idx="12"/>
          </p:nvPr>
        </p:nvSpPr>
        <p:spPr>
          <a:xfrm>
            <a:off x="6781800" y="6248400"/>
            <a:ext cx="1905000" cy="457200"/>
          </a:xfrm>
        </p:spPr>
        <p:txBody>
          <a:bodyPr/>
          <a:lstStyle/>
          <a:p>
            <a:pPr>
              <a:defRPr/>
            </a:pPr>
            <a:fld id="{71DBCE0F-4D7D-4CA7-A64D-F0EAA17F413B}" type="slidenum">
              <a:rPr lang="en-US" smtClean="0"/>
              <a:pPr>
                <a:defRPr/>
              </a:pPr>
              <a:t>40</a:t>
            </a:fld>
            <a:endParaRPr lang="en-US" dirty="0"/>
          </a:p>
        </p:txBody>
      </p:sp>
    </p:spTree>
    <p:extLst>
      <p:ext uri="{BB962C8B-B14F-4D97-AF65-F5344CB8AC3E}">
        <p14:creationId xmlns:p14="http://schemas.microsoft.com/office/powerpoint/2010/main" val="38525513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p:txBody>
          <a:bodyPr/>
          <a:lstStyle/>
          <a:p>
            <a:pPr eaLnBrk="1" hangingPunct="1"/>
            <a:r>
              <a:rPr lang="en-US" sz="4000" dirty="0" smtClean="0"/>
              <a:t>Portable Devices and Technology</a:t>
            </a:r>
          </a:p>
        </p:txBody>
      </p:sp>
      <p:sp>
        <p:nvSpPr>
          <p:cNvPr id="5" name="Content Placeholder 4"/>
          <p:cNvSpPr>
            <a:spLocks noGrp="1"/>
          </p:cNvSpPr>
          <p:nvPr>
            <p:ph type="subTitle" idx="1"/>
          </p:nvPr>
        </p:nvSpPr>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7" name="Slide Number Placeholder 5"/>
          <p:cNvSpPr>
            <a:spLocks noGrp="1"/>
          </p:cNvSpPr>
          <p:nvPr>
            <p:ph type="sldNum" sz="quarter" idx="12"/>
          </p:nvPr>
        </p:nvSpPr>
        <p:spPr>
          <a:noFill/>
        </p:spPr>
        <p:txBody>
          <a:bodyPr/>
          <a:lstStyle/>
          <a:p>
            <a:fld id="{ACE57C30-330D-4324-A1F5-E817CEA5185A}" type="slidenum">
              <a:rPr lang="en-US" smtClean="0"/>
              <a:pPr/>
              <a:t>41</a:t>
            </a:fld>
            <a:endParaRPr lang="en-US" dirty="0" smtClean="0"/>
          </a:p>
        </p:txBody>
      </p:sp>
      <p:sp>
        <p:nvSpPr>
          <p:cNvPr id="10" name="TextBox 9"/>
          <p:cNvSpPr txBox="1"/>
          <p:nvPr/>
        </p:nvSpPr>
        <p:spPr>
          <a:xfrm>
            <a:off x="228600" y="120134"/>
            <a:ext cx="8686800" cy="369332"/>
          </a:xfrm>
          <a:prstGeom prst="rect">
            <a:avLst/>
          </a:prstGeom>
          <a:solidFill>
            <a:srgbClr val="671E84"/>
          </a:solidFill>
        </p:spPr>
        <p:txBody>
          <a:bodyPr wrap="square" rtlCol="0">
            <a:spAutoFit/>
          </a:bodyPr>
          <a:lstStyle/>
          <a:p>
            <a:endParaRPr lang="en-US" dirty="0">
              <a:solidFill>
                <a:srgbClr val="00B050"/>
              </a:solidFill>
            </a:endParaRPr>
          </a:p>
        </p:txBody>
      </p:sp>
      <p:sp>
        <p:nvSpPr>
          <p:cNvPr id="14" name="TextBox 13"/>
          <p:cNvSpPr txBox="1"/>
          <p:nvPr/>
        </p:nvSpPr>
        <p:spPr>
          <a:xfrm>
            <a:off x="228600" y="489466"/>
            <a:ext cx="8686800" cy="369332"/>
          </a:xfrm>
          <a:prstGeom prst="rect">
            <a:avLst/>
          </a:prstGeom>
          <a:solidFill>
            <a:srgbClr val="B9D749"/>
          </a:solidFill>
        </p:spPr>
        <p:txBody>
          <a:bodyPr wrap="square" rtlCol="0">
            <a:spAutoFit/>
          </a:bodyPr>
          <a:lstStyle/>
          <a:p>
            <a:endParaRPr lang="en-US" dirty="0"/>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7800"/>
            <a:ext cx="2465493"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a:xfrm>
            <a:off x="468313" y="1773238"/>
            <a:ext cx="8351837" cy="3976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
              <a:defRPr/>
            </a:pPr>
            <a:endParaRPr lang="en-US" sz="2000" dirty="0" smtClean="0"/>
          </a:p>
        </p:txBody>
      </p:sp>
    </p:spTree>
    <p:extLst>
      <p:ext uri="{BB962C8B-B14F-4D97-AF65-F5344CB8AC3E}">
        <p14:creationId xmlns:p14="http://schemas.microsoft.com/office/powerpoint/2010/main" val="20430338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Slide Number Placeholder 5"/>
          <p:cNvSpPr>
            <a:spLocks noGrp="1"/>
          </p:cNvSpPr>
          <p:nvPr>
            <p:ph type="sldNum" sz="quarter" idx="12"/>
          </p:nvPr>
        </p:nvSpPr>
        <p:spPr>
          <a:xfrm>
            <a:off x="6781800" y="6248400"/>
            <a:ext cx="1905000" cy="457200"/>
          </a:xfrm>
          <a:noFill/>
        </p:spPr>
        <p:txBody>
          <a:bodyPr/>
          <a:lstStyle/>
          <a:p>
            <a:fld id="{026370AE-2689-4282-BFC1-09FE820570A3}" type="slidenum">
              <a:rPr lang="en-US" smtClean="0"/>
              <a:pPr/>
              <a:t>42</a:t>
            </a:fld>
            <a:endParaRPr lang="en-US" dirty="0" smtClean="0"/>
          </a:p>
        </p:txBody>
      </p:sp>
      <p:sp>
        <p:nvSpPr>
          <p:cNvPr id="9" name="Rectangle 2"/>
          <p:cNvSpPr>
            <a:spLocks noGrp="1" noChangeArrowheads="1"/>
          </p:cNvSpPr>
          <p:nvPr>
            <p:ph type="title"/>
          </p:nvPr>
        </p:nvSpPr>
        <p:spPr>
          <a:xfrm>
            <a:off x="457200" y="304800"/>
            <a:ext cx="8229600" cy="1143000"/>
          </a:xfrm>
        </p:spPr>
        <p:txBody>
          <a:bodyPr/>
          <a:lstStyle/>
          <a:p>
            <a:pPr eaLnBrk="1" hangingPunct="1"/>
            <a:r>
              <a:rPr lang="en-US" sz="4000" dirty="0" smtClean="0"/>
              <a:t>Real Life Privacy Breaches</a:t>
            </a:r>
          </a:p>
        </p:txBody>
      </p:sp>
      <p:sp>
        <p:nvSpPr>
          <p:cNvPr id="11" name="Rectangle 3"/>
          <p:cNvSpPr txBox="1">
            <a:spLocks noChangeArrowheads="1"/>
          </p:cNvSpPr>
          <p:nvPr/>
        </p:nvSpPr>
        <p:spPr>
          <a:xfrm>
            <a:off x="539750" y="1447800"/>
            <a:ext cx="8147050" cy="4357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smtClean="0"/>
              <a:t>Order #4</a:t>
            </a:r>
            <a:r>
              <a:rPr lang="en-US" sz="2800" dirty="0" smtClean="0"/>
              <a:t> - Theft of laptop computer containing PHI of 2900 patients</a:t>
            </a:r>
          </a:p>
          <a:p>
            <a:pPr lvl="1">
              <a:buFont typeface="Wingdings" pitchFamily="2" charset="2"/>
              <a:buChar char="§"/>
            </a:pPr>
            <a:r>
              <a:rPr lang="en-US" sz="2400" dirty="0" smtClean="0"/>
              <a:t>Develop “a comprehensive corporate policy that, to the extent possible and without hindering the provision of health care, prohibits the removal of identifiable PHI in any form from the hospital premises. To the extent that PHI in identifiable form must be removed in electronic form, it must be encrypted.”</a:t>
            </a:r>
          </a:p>
          <a:p>
            <a:pPr lvl="1">
              <a:buFont typeface="Wingdings" pitchFamily="2" charset="2"/>
              <a:buChar char="§"/>
            </a:pPr>
            <a:r>
              <a:rPr lang="en-US" sz="2400" dirty="0" smtClean="0"/>
              <a:t>TAHSN Guidelines</a:t>
            </a:r>
          </a:p>
          <a:p>
            <a:endParaRPr lang="en-US" sz="2800" dirty="0" smtClean="0"/>
          </a:p>
        </p:txBody>
      </p:sp>
    </p:spTree>
    <p:extLst>
      <p:ext uri="{BB962C8B-B14F-4D97-AF65-F5344CB8AC3E}">
        <p14:creationId xmlns:p14="http://schemas.microsoft.com/office/powerpoint/2010/main" val="24625946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Slide Number Placeholder 6"/>
          <p:cNvSpPr>
            <a:spLocks noGrp="1"/>
          </p:cNvSpPr>
          <p:nvPr>
            <p:ph type="sldNum" sz="quarter" idx="12"/>
          </p:nvPr>
        </p:nvSpPr>
        <p:spPr>
          <a:xfrm>
            <a:off x="6781800" y="6248400"/>
            <a:ext cx="1905000" cy="457200"/>
          </a:xfrm>
          <a:noFill/>
        </p:spPr>
        <p:txBody>
          <a:bodyPr/>
          <a:lstStyle/>
          <a:p>
            <a:fld id="{320A63D1-2758-4AB5-A2C7-A365BB6CFA8A}" type="slidenum">
              <a:rPr lang="en-US" smtClean="0"/>
              <a:pPr/>
              <a:t>43</a:t>
            </a:fld>
            <a:endParaRPr lang="en-US" dirty="0" smtClean="0"/>
          </a:p>
        </p:txBody>
      </p:sp>
      <p:sp>
        <p:nvSpPr>
          <p:cNvPr id="9" name="Rectangle 2"/>
          <p:cNvSpPr>
            <a:spLocks noGrp="1" noChangeArrowheads="1"/>
          </p:cNvSpPr>
          <p:nvPr>
            <p:ph type="title"/>
          </p:nvPr>
        </p:nvSpPr>
        <p:spPr>
          <a:xfrm>
            <a:off x="457200" y="533400"/>
            <a:ext cx="8229600" cy="1143000"/>
          </a:xfrm>
        </p:spPr>
        <p:txBody>
          <a:bodyPr/>
          <a:lstStyle/>
          <a:p>
            <a:pPr eaLnBrk="1" hangingPunct="1"/>
            <a:r>
              <a:rPr lang="en-US" sz="4000" dirty="0" smtClean="0"/>
              <a:t>Real Life Privacy Breaches</a:t>
            </a:r>
          </a:p>
        </p:txBody>
      </p:sp>
      <p:sp>
        <p:nvSpPr>
          <p:cNvPr id="11" name="Rectangle 3"/>
          <p:cNvSpPr txBox="1">
            <a:spLocks noChangeArrowheads="1"/>
          </p:cNvSpPr>
          <p:nvPr/>
        </p:nvSpPr>
        <p:spPr>
          <a:xfrm>
            <a:off x="228600" y="1447800"/>
            <a:ext cx="4381500" cy="4683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400" b="1" dirty="0" smtClean="0"/>
              <a:t>Order #7</a:t>
            </a:r>
            <a:r>
              <a:rPr lang="en-US" sz="2400" dirty="0" smtClean="0"/>
              <a:t> </a:t>
            </a:r>
          </a:p>
          <a:p>
            <a:pPr>
              <a:lnSpc>
                <a:spcPct val="90000"/>
              </a:lnSpc>
              <a:buFont typeface="Wingdings" pitchFamily="2" charset="2"/>
              <a:buChar char="§"/>
            </a:pPr>
            <a:r>
              <a:rPr lang="en-US" sz="2400" dirty="0" smtClean="0"/>
              <a:t>USB key lost by public health nurse going to flu immunization clinic</a:t>
            </a:r>
          </a:p>
          <a:p>
            <a:pPr>
              <a:lnSpc>
                <a:spcPct val="90000"/>
              </a:lnSpc>
              <a:buFont typeface="Wingdings" pitchFamily="2" charset="2"/>
              <a:buChar char="§"/>
            </a:pPr>
            <a:r>
              <a:rPr lang="en-US" sz="2400" dirty="0" smtClean="0"/>
              <a:t>More than 80,000 patients affected</a:t>
            </a:r>
          </a:p>
          <a:p>
            <a:pPr>
              <a:lnSpc>
                <a:spcPct val="90000"/>
              </a:lnSpc>
              <a:buFont typeface="Wingdings" pitchFamily="2" charset="2"/>
              <a:buChar char="§"/>
            </a:pPr>
            <a:r>
              <a:rPr lang="en-US" sz="2400" dirty="0" smtClean="0"/>
              <a:t>See order #4</a:t>
            </a:r>
          </a:p>
          <a:p>
            <a:pPr>
              <a:lnSpc>
                <a:spcPct val="90000"/>
              </a:lnSpc>
              <a:buFont typeface="Wingdings" pitchFamily="2" charset="2"/>
              <a:buChar char="§"/>
            </a:pPr>
            <a:r>
              <a:rPr lang="en-US" sz="2400" dirty="0" smtClean="0"/>
              <a:t>“Encrypt your mobile devices: Do It Now”</a:t>
            </a:r>
          </a:p>
          <a:p>
            <a:pPr>
              <a:lnSpc>
                <a:spcPct val="90000"/>
              </a:lnSpc>
              <a:buFont typeface="Wingdings" pitchFamily="2" charset="2"/>
              <a:buChar char="§"/>
            </a:pPr>
            <a:r>
              <a:rPr lang="en-US" sz="2400" dirty="0" smtClean="0"/>
              <a:t>“Strong encryption”</a:t>
            </a:r>
          </a:p>
          <a:p>
            <a:pPr>
              <a:lnSpc>
                <a:spcPct val="90000"/>
              </a:lnSpc>
              <a:buFont typeface="Wingdings" pitchFamily="2" charset="2"/>
              <a:buChar char="§"/>
            </a:pPr>
            <a:endParaRPr lang="en-US" sz="2400" dirty="0" smtClean="0"/>
          </a:p>
          <a:p>
            <a:pPr lvl="1">
              <a:lnSpc>
                <a:spcPct val="90000"/>
              </a:lnSpc>
              <a:buFont typeface="Wingdings" pitchFamily="2" charset="2"/>
              <a:buChar char="§"/>
            </a:pPr>
            <a:endParaRPr lang="en-US" sz="2400" dirty="0" smtClean="0"/>
          </a:p>
          <a:p>
            <a:pPr>
              <a:lnSpc>
                <a:spcPct val="90000"/>
              </a:lnSpc>
            </a:pPr>
            <a:endParaRPr lang="en-US" sz="2800" dirty="0" smtClean="0"/>
          </a:p>
        </p:txBody>
      </p:sp>
      <p:pic>
        <p:nvPicPr>
          <p:cNvPr id="12" name="Picture 2" descr="http://download.cartoonstock.com/1020231125921199/mban1505h.jpg"/>
          <p:cNvPicPr>
            <a:picLocks noChangeAspect="1" noChangeArrowheads="1"/>
          </p:cNvPicPr>
          <p:nvPr/>
        </p:nvPicPr>
        <p:blipFill>
          <a:blip r:embed="rId3" cstate="print"/>
          <a:srcRect/>
          <a:stretch>
            <a:fillRect/>
          </a:stretch>
        </p:blipFill>
        <p:spPr bwMode="auto">
          <a:xfrm>
            <a:off x="4860032" y="1772816"/>
            <a:ext cx="3413451" cy="3960439"/>
          </a:xfrm>
          <a:prstGeom prst="rect">
            <a:avLst/>
          </a:prstGeom>
          <a:noFill/>
        </p:spPr>
      </p:pic>
    </p:spTree>
    <p:extLst>
      <p:ext uri="{BB962C8B-B14F-4D97-AF65-F5344CB8AC3E}">
        <p14:creationId xmlns:p14="http://schemas.microsoft.com/office/powerpoint/2010/main" val="12099463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Rectangle 2"/>
          <p:cNvSpPr>
            <a:spLocks noGrp="1" noChangeArrowheads="1"/>
          </p:cNvSpPr>
          <p:nvPr>
            <p:ph type="title"/>
          </p:nvPr>
        </p:nvSpPr>
        <p:spPr>
          <a:xfrm>
            <a:off x="457200" y="533400"/>
            <a:ext cx="8229600" cy="609600"/>
          </a:xfrm>
        </p:spPr>
        <p:txBody>
          <a:bodyPr>
            <a:normAutofit fontScale="90000"/>
          </a:bodyPr>
          <a:lstStyle/>
          <a:p>
            <a:pPr eaLnBrk="1" hangingPunct="1"/>
            <a:r>
              <a:rPr lang="en-US" sz="4000" dirty="0" smtClean="0"/>
              <a:t>Real Life Privacy Breaches</a:t>
            </a:r>
          </a:p>
        </p:txBody>
      </p:sp>
      <p:sp>
        <p:nvSpPr>
          <p:cNvPr id="9" name="Rectangle 3"/>
          <p:cNvSpPr txBox="1">
            <a:spLocks noChangeArrowheads="1"/>
          </p:cNvSpPr>
          <p:nvPr/>
        </p:nvSpPr>
        <p:spPr>
          <a:xfrm>
            <a:off x="457200" y="1447800"/>
            <a:ext cx="8229600" cy="4683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400" b="1" dirty="0" smtClean="0"/>
              <a:t>Order #8</a:t>
            </a:r>
            <a:r>
              <a:rPr lang="en-US" sz="2400" dirty="0" smtClean="0"/>
              <a:t> – But it happened again</a:t>
            </a:r>
          </a:p>
          <a:p>
            <a:pPr>
              <a:lnSpc>
                <a:spcPct val="90000"/>
              </a:lnSpc>
              <a:buFont typeface="Wingdings" pitchFamily="2" charset="2"/>
              <a:buChar char="§"/>
            </a:pPr>
            <a:r>
              <a:rPr lang="en-US" sz="2400" dirty="0" smtClean="0"/>
              <a:t>Stolen laptop – not encrypted</a:t>
            </a:r>
          </a:p>
          <a:p>
            <a:pPr>
              <a:lnSpc>
                <a:spcPct val="90000"/>
              </a:lnSpc>
              <a:buFont typeface="Wingdings" pitchFamily="2" charset="2"/>
              <a:buChar char="§"/>
            </a:pPr>
            <a:r>
              <a:rPr lang="en-US" sz="2400" dirty="0" smtClean="0"/>
              <a:t>More than 20,000 patients affected</a:t>
            </a:r>
          </a:p>
          <a:p>
            <a:pPr>
              <a:lnSpc>
                <a:spcPct val="90000"/>
              </a:lnSpc>
              <a:buFont typeface="Wingdings" pitchFamily="2" charset="2"/>
              <a:buChar char="§"/>
            </a:pPr>
            <a:r>
              <a:rPr lang="en-US" sz="2400" dirty="0" smtClean="0"/>
              <a:t>Incident reports, operating room lists, research data sets, class lists for patient education sessions (no health numbers or patient addresses)</a:t>
            </a:r>
          </a:p>
          <a:p>
            <a:pPr>
              <a:lnSpc>
                <a:spcPct val="90000"/>
              </a:lnSpc>
              <a:buFont typeface="Wingdings" pitchFamily="2" charset="2"/>
              <a:buChar char="§"/>
            </a:pPr>
            <a:r>
              <a:rPr lang="en-US" sz="2400" dirty="0" smtClean="0"/>
              <a:t>See orders #4 and #7</a:t>
            </a:r>
          </a:p>
          <a:p>
            <a:pPr>
              <a:lnSpc>
                <a:spcPct val="90000"/>
              </a:lnSpc>
              <a:buFont typeface="Wingdings" pitchFamily="2" charset="2"/>
              <a:buChar char="§"/>
            </a:pPr>
            <a:r>
              <a:rPr lang="en-US" sz="2400" dirty="0" smtClean="0"/>
              <a:t>Corporate policy re mobile devices</a:t>
            </a:r>
          </a:p>
          <a:p>
            <a:pPr>
              <a:lnSpc>
                <a:spcPct val="90000"/>
              </a:lnSpc>
              <a:buFont typeface="Wingdings" pitchFamily="2" charset="2"/>
              <a:buChar char="§"/>
            </a:pPr>
            <a:r>
              <a:rPr lang="en-US" sz="2400" dirty="0" smtClean="0"/>
              <a:t>Training</a:t>
            </a:r>
          </a:p>
          <a:p>
            <a:pPr>
              <a:lnSpc>
                <a:spcPct val="90000"/>
              </a:lnSpc>
              <a:buFont typeface="Wingdings" pitchFamily="2" charset="2"/>
              <a:buChar char="§"/>
            </a:pPr>
            <a:r>
              <a:rPr lang="en-US" sz="2400" dirty="0" smtClean="0"/>
              <a:t>Encryption</a:t>
            </a:r>
          </a:p>
          <a:p>
            <a:pPr>
              <a:lnSpc>
                <a:spcPct val="90000"/>
              </a:lnSpc>
              <a:buFont typeface="Wingdings" pitchFamily="2" charset="2"/>
              <a:buChar char="§"/>
            </a:pPr>
            <a:endParaRPr lang="en-US" sz="2400" dirty="0" smtClean="0"/>
          </a:p>
          <a:p>
            <a:pPr lvl="1">
              <a:lnSpc>
                <a:spcPct val="90000"/>
              </a:lnSpc>
              <a:buFont typeface="Wingdings" pitchFamily="2" charset="2"/>
              <a:buChar char="§"/>
            </a:pPr>
            <a:endParaRPr lang="en-US" sz="2400" dirty="0" smtClean="0"/>
          </a:p>
          <a:p>
            <a:pPr>
              <a:lnSpc>
                <a:spcPct val="90000"/>
              </a:lnSpc>
            </a:pPr>
            <a:endParaRPr lang="en-US" sz="2800" dirty="0" smtClean="0"/>
          </a:p>
        </p:txBody>
      </p:sp>
      <p:sp>
        <p:nvSpPr>
          <p:cNvPr id="11" name="Slide Number Placeholder 6"/>
          <p:cNvSpPr>
            <a:spLocks noGrp="1"/>
          </p:cNvSpPr>
          <p:nvPr>
            <p:ph type="sldNum" sz="quarter" idx="12"/>
          </p:nvPr>
        </p:nvSpPr>
        <p:spPr>
          <a:xfrm>
            <a:off x="6781800" y="6248400"/>
            <a:ext cx="1905000" cy="457200"/>
          </a:xfrm>
          <a:noFill/>
        </p:spPr>
        <p:txBody>
          <a:bodyPr/>
          <a:lstStyle/>
          <a:p>
            <a:fld id="{320A63D1-2758-4AB5-A2C7-A365BB6CFA8A}" type="slidenum">
              <a:rPr lang="en-US" smtClean="0"/>
              <a:pPr/>
              <a:t>44</a:t>
            </a:fld>
            <a:endParaRPr lang="en-US" dirty="0" smtClean="0"/>
          </a:p>
        </p:txBody>
      </p:sp>
    </p:spTree>
    <p:extLst>
      <p:ext uri="{BB962C8B-B14F-4D97-AF65-F5344CB8AC3E}">
        <p14:creationId xmlns:p14="http://schemas.microsoft.com/office/powerpoint/2010/main" val="24228982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Slide Number Placeholder 6"/>
          <p:cNvSpPr>
            <a:spLocks noGrp="1"/>
          </p:cNvSpPr>
          <p:nvPr>
            <p:ph type="sldNum" sz="quarter" idx="12"/>
          </p:nvPr>
        </p:nvSpPr>
        <p:spPr>
          <a:xfrm>
            <a:off x="6781800" y="6248400"/>
            <a:ext cx="1905000" cy="457200"/>
          </a:xfrm>
          <a:noFill/>
        </p:spPr>
        <p:txBody>
          <a:bodyPr/>
          <a:lstStyle/>
          <a:p>
            <a:fld id="{36E2EB8D-4433-42A6-8034-9C6AC924613E}" type="slidenum">
              <a:rPr lang="en-US" smtClean="0"/>
              <a:pPr/>
              <a:t>45</a:t>
            </a:fld>
            <a:endParaRPr lang="en-US" dirty="0" smtClean="0"/>
          </a:p>
        </p:txBody>
      </p:sp>
      <p:sp>
        <p:nvSpPr>
          <p:cNvPr id="9" name="Rectangle 2"/>
          <p:cNvSpPr>
            <a:spLocks noGrp="1" noChangeArrowheads="1"/>
          </p:cNvSpPr>
          <p:nvPr>
            <p:ph type="title"/>
          </p:nvPr>
        </p:nvSpPr>
        <p:spPr>
          <a:xfrm>
            <a:off x="457200" y="533400"/>
            <a:ext cx="8229600" cy="609600"/>
          </a:xfrm>
        </p:spPr>
        <p:txBody>
          <a:bodyPr>
            <a:normAutofit fontScale="90000"/>
          </a:bodyPr>
          <a:lstStyle/>
          <a:p>
            <a:pPr eaLnBrk="1" hangingPunct="1"/>
            <a:r>
              <a:rPr lang="en-US" dirty="0" smtClean="0"/>
              <a:t/>
            </a:r>
            <a:br>
              <a:rPr lang="en-US" dirty="0" smtClean="0"/>
            </a:br>
            <a:r>
              <a:rPr lang="en-US" sz="4000" dirty="0" smtClean="0"/>
              <a:t>Real Life Privacy Breaches</a:t>
            </a:r>
          </a:p>
        </p:txBody>
      </p:sp>
      <p:sp>
        <p:nvSpPr>
          <p:cNvPr id="11" name="Rectangle 3"/>
          <p:cNvSpPr txBox="1">
            <a:spLocks noChangeArrowheads="1"/>
          </p:cNvSpPr>
          <p:nvPr/>
        </p:nvSpPr>
        <p:spPr>
          <a:xfrm>
            <a:off x="228600" y="1600200"/>
            <a:ext cx="4343400" cy="4530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b="1" dirty="0" smtClean="0"/>
              <a:t>Order #5</a:t>
            </a:r>
            <a:r>
              <a:rPr lang="en-US" sz="2800" dirty="0" smtClean="0"/>
              <a:t> – Wireless camera in bathroom of methadone clinic</a:t>
            </a:r>
          </a:p>
          <a:p>
            <a:pPr lvl="1">
              <a:lnSpc>
                <a:spcPct val="90000"/>
              </a:lnSpc>
              <a:buFont typeface="Wingdings" pitchFamily="2" charset="2"/>
              <a:buChar char="§"/>
            </a:pPr>
            <a:r>
              <a:rPr lang="en-US" sz="2400" dirty="0" smtClean="0"/>
              <a:t>If using wireless technologies, must be scrambled or encrypted</a:t>
            </a:r>
          </a:p>
          <a:p>
            <a:pPr lvl="1">
              <a:lnSpc>
                <a:spcPct val="90000"/>
              </a:lnSpc>
              <a:buFont typeface="Wingdings" pitchFamily="2" charset="2"/>
              <a:buChar char="§"/>
            </a:pPr>
            <a:r>
              <a:rPr lang="en-US" sz="2400" dirty="0" smtClean="0"/>
              <a:t>Review practices and technologies regularly</a:t>
            </a:r>
          </a:p>
          <a:p>
            <a:pPr lvl="1">
              <a:lnSpc>
                <a:spcPct val="90000"/>
              </a:lnSpc>
              <a:buFont typeface="Wingdings" pitchFamily="2" charset="2"/>
              <a:buChar char="§"/>
            </a:pPr>
            <a:r>
              <a:rPr lang="en-US" sz="2400" dirty="0" smtClean="0"/>
              <a:t>IPC fact sheet on wireless technologies released</a:t>
            </a:r>
          </a:p>
          <a:p>
            <a:pPr>
              <a:lnSpc>
                <a:spcPct val="90000"/>
              </a:lnSpc>
              <a:buFont typeface="Wingdings" pitchFamily="2" charset="2"/>
              <a:buChar char="§"/>
            </a:pPr>
            <a:endParaRPr lang="en-US" sz="2800" dirty="0" smtClean="0"/>
          </a:p>
          <a:p>
            <a:pPr lvl="1">
              <a:lnSpc>
                <a:spcPct val="90000"/>
              </a:lnSpc>
              <a:buFont typeface="Wingdings" pitchFamily="2" charset="2"/>
              <a:buChar char="§"/>
            </a:pPr>
            <a:endParaRPr lang="en-US" sz="2400" dirty="0" smtClean="0"/>
          </a:p>
        </p:txBody>
      </p:sp>
      <p:pic>
        <p:nvPicPr>
          <p:cNvPr id="12" name="Picture 7" descr="Husband_on_CCTV"/>
          <p:cNvPicPr>
            <a:picLocks noChangeAspect="1" noChangeArrowheads="1"/>
          </p:cNvPicPr>
          <p:nvPr/>
        </p:nvPicPr>
        <p:blipFill>
          <a:blip r:embed="rId3" cstate="print"/>
          <a:srcRect/>
          <a:stretch>
            <a:fillRect/>
          </a:stretch>
        </p:blipFill>
        <p:spPr>
          <a:xfrm>
            <a:off x="4648200" y="2136775"/>
            <a:ext cx="4038600" cy="3684588"/>
          </a:xfrm>
          <a:prstGeom prst="rect">
            <a:avLst/>
          </a:prstGeom>
        </p:spPr>
      </p:pic>
    </p:spTree>
    <p:extLst>
      <p:ext uri="{BB962C8B-B14F-4D97-AF65-F5344CB8AC3E}">
        <p14:creationId xmlns:p14="http://schemas.microsoft.com/office/powerpoint/2010/main" val="29492646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p:txBody>
          <a:bodyPr/>
          <a:lstStyle/>
          <a:p>
            <a:pPr eaLnBrk="1" hangingPunct="1"/>
            <a:r>
              <a:rPr lang="en-US" sz="4000" dirty="0" smtClean="0"/>
              <a:t>Access and Correction</a:t>
            </a:r>
          </a:p>
        </p:txBody>
      </p:sp>
      <p:sp>
        <p:nvSpPr>
          <p:cNvPr id="5" name="Content Placeholder 4"/>
          <p:cNvSpPr>
            <a:spLocks noGrp="1"/>
          </p:cNvSpPr>
          <p:nvPr>
            <p:ph type="subTitle" idx="1"/>
          </p:nvPr>
        </p:nvSpPr>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7" name="Slide Number Placeholder 5"/>
          <p:cNvSpPr>
            <a:spLocks noGrp="1"/>
          </p:cNvSpPr>
          <p:nvPr>
            <p:ph type="sldNum" sz="quarter" idx="12"/>
          </p:nvPr>
        </p:nvSpPr>
        <p:spPr>
          <a:noFill/>
        </p:spPr>
        <p:txBody>
          <a:bodyPr/>
          <a:lstStyle/>
          <a:p>
            <a:fld id="{ACE57C30-330D-4324-A1F5-E817CEA5185A}" type="slidenum">
              <a:rPr lang="en-US" smtClean="0"/>
              <a:pPr/>
              <a:t>46</a:t>
            </a:fld>
            <a:endParaRPr lang="en-US" dirty="0" smtClean="0"/>
          </a:p>
        </p:txBody>
      </p:sp>
      <p:sp>
        <p:nvSpPr>
          <p:cNvPr id="10" name="TextBox 9"/>
          <p:cNvSpPr txBox="1"/>
          <p:nvPr/>
        </p:nvSpPr>
        <p:spPr>
          <a:xfrm>
            <a:off x="228600" y="120134"/>
            <a:ext cx="8686800" cy="369332"/>
          </a:xfrm>
          <a:prstGeom prst="rect">
            <a:avLst/>
          </a:prstGeom>
          <a:solidFill>
            <a:srgbClr val="671E84"/>
          </a:solidFill>
        </p:spPr>
        <p:txBody>
          <a:bodyPr wrap="square" rtlCol="0">
            <a:spAutoFit/>
          </a:bodyPr>
          <a:lstStyle/>
          <a:p>
            <a:endParaRPr lang="en-US" dirty="0">
              <a:solidFill>
                <a:srgbClr val="00B050"/>
              </a:solidFill>
            </a:endParaRPr>
          </a:p>
        </p:txBody>
      </p:sp>
      <p:sp>
        <p:nvSpPr>
          <p:cNvPr id="14" name="TextBox 13"/>
          <p:cNvSpPr txBox="1"/>
          <p:nvPr/>
        </p:nvSpPr>
        <p:spPr>
          <a:xfrm>
            <a:off x="228600" y="489466"/>
            <a:ext cx="8686800" cy="369332"/>
          </a:xfrm>
          <a:prstGeom prst="rect">
            <a:avLst/>
          </a:prstGeom>
          <a:solidFill>
            <a:srgbClr val="B9D749"/>
          </a:solidFill>
        </p:spPr>
        <p:txBody>
          <a:bodyPr wrap="square" rtlCol="0">
            <a:spAutoFit/>
          </a:bodyPr>
          <a:lstStyle/>
          <a:p>
            <a:endParaRPr lang="en-US" dirty="0"/>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7800"/>
            <a:ext cx="2465493"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a:xfrm>
            <a:off x="468313" y="1773238"/>
            <a:ext cx="8351837" cy="3976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
              <a:defRPr/>
            </a:pPr>
            <a:endParaRPr lang="en-US" sz="2000" dirty="0" smtClean="0"/>
          </a:p>
        </p:txBody>
      </p:sp>
    </p:spTree>
    <p:extLst>
      <p:ext uri="{BB962C8B-B14F-4D97-AF65-F5344CB8AC3E}">
        <p14:creationId xmlns:p14="http://schemas.microsoft.com/office/powerpoint/2010/main" val="3764469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7" name="Slide Number Placeholder 5"/>
          <p:cNvSpPr>
            <a:spLocks noGrp="1"/>
          </p:cNvSpPr>
          <p:nvPr>
            <p:ph type="sldNum" sz="quarter" idx="12"/>
          </p:nvPr>
        </p:nvSpPr>
        <p:spPr>
          <a:xfrm>
            <a:off x="6781800" y="6248400"/>
            <a:ext cx="1905000" cy="457200"/>
          </a:xfrm>
          <a:noFill/>
        </p:spPr>
        <p:txBody>
          <a:bodyPr/>
          <a:lstStyle/>
          <a:p>
            <a:fld id="{ACE57C30-330D-4324-A1F5-E817CEA5185A}" type="slidenum">
              <a:rPr lang="en-US" smtClean="0"/>
              <a:pPr/>
              <a:t>47</a:t>
            </a:fld>
            <a:endParaRPr lang="en-US" dirty="0" smtClean="0"/>
          </a:p>
        </p:txBody>
      </p:sp>
      <p:sp>
        <p:nvSpPr>
          <p:cNvPr id="8" name="Rectangle 2"/>
          <p:cNvSpPr>
            <a:spLocks noGrp="1" noChangeArrowheads="1"/>
          </p:cNvSpPr>
          <p:nvPr>
            <p:ph type="title"/>
          </p:nvPr>
        </p:nvSpPr>
        <p:spPr>
          <a:xfrm>
            <a:off x="457200" y="533400"/>
            <a:ext cx="8229600" cy="1143000"/>
          </a:xfrm>
        </p:spPr>
        <p:txBody>
          <a:bodyPr/>
          <a:lstStyle/>
          <a:p>
            <a:pPr eaLnBrk="1" hangingPunct="1"/>
            <a:r>
              <a:rPr lang="en-US" sz="4000" dirty="0" smtClean="0"/>
              <a:t>Real Life Privacy Breaches</a:t>
            </a:r>
          </a:p>
        </p:txBody>
      </p:sp>
      <p:sp>
        <p:nvSpPr>
          <p:cNvPr id="11" name="Rectangle 3"/>
          <p:cNvSpPr txBox="1">
            <a:spLocks noChangeArrowheads="1"/>
          </p:cNvSpPr>
          <p:nvPr/>
        </p:nvSpPr>
        <p:spPr>
          <a:xfrm>
            <a:off x="468313" y="1773238"/>
            <a:ext cx="8351837" cy="3976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2800" b="1" dirty="0" smtClean="0"/>
              <a:t>Order #9</a:t>
            </a:r>
            <a:r>
              <a:rPr lang="en-US" sz="2800" dirty="0" smtClean="0"/>
              <a:t> – Fees charged to access health records must be reasonable</a:t>
            </a:r>
          </a:p>
          <a:p>
            <a:pPr lvl="1">
              <a:buFont typeface="Wingdings" pitchFamily="2" charset="2"/>
              <a:buChar char="§"/>
              <a:defRPr/>
            </a:pPr>
            <a:r>
              <a:rPr lang="en-US" sz="2000" dirty="0" smtClean="0"/>
              <a:t>Physician could only charge $33.50 not $125 for 34 pages of psychological therapy notes</a:t>
            </a:r>
          </a:p>
          <a:p>
            <a:pPr lvl="1">
              <a:buFont typeface="Wingdings" pitchFamily="2" charset="2"/>
              <a:buChar char="§"/>
              <a:defRPr/>
            </a:pPr>
            <a:r>
              <a:rPr lang="en-US" sz="2000" dirty="0" smtClean="0"/>
              <a:t>Not cost recovery</a:t>
            </a:r>
          </a:p>
          <a:p>
            <a:pPr lvl="1">
              <a:buFont typeface="Wingdings" pitchFamily="2" charset="2"/>
              <a:buChar char="§"/>
              <a:defRPr/>
            </a:pPr>
            <a:r>
              <a:rPr lang="en-US" sz="2000" dirty="0" smtClean="0"/>
              <a:t>There are draft fee regulations – those should be followed</a:t>
            </a:r>
          </a:p>
        </p:txBody>
      </p:sp>
    </p:spTree>
    <p:extLst>
      <p:ext uri="{BB962C8B-B14F-4D97-AF65-F5344CB8AC3E}">
        <p14:creationId xmlns:p14="http://schemas.microsoft.com/office/powerpoint/2010/main" val="25654191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7" name="Slide Number Placeholder 5"/>
          <p:cNvSpPr>
            <a:spLocks noGrp="1"/>
          </p:cNvSpPr>
          <p:nvPr>
            <p:ph type="sldNum" sz="quarter" idx="12"/>
          </p:nvPr>
        </p:nvSpPr>
        <p:spPr>
          <a:xfrm>
            <a:off x="6781800" y="6248400"/>
            <a:ext cx="1905000" cy="457200"/>
          </a:xfrm>
          <a:noFill/>
        </p:spPr>
        <p:txBody>
          <a:bodyPr/>
          <a:lstStyle/>
          <a:p>
            <a:fld id="{ACE57C30-330D-4324-A1F5-E817CEA5185A}" type="slidenum">
              <a:rPr lang="en-US" smtClean="0"/>
              <a:pPr/>
              <a:t>48</a:t>
            </a:fld>
            <a:endParaRPr lang="en-US" dirty="0" smtClean="0"/>
          </a:p>
        </p:txBody>
      </p:sp>
      <p:sp>
        <p:nvSpPr>
          <p:cNvPr id="8" name="Rectangle 2"/>
          <p:cNvSpPr>
            <a:spLocks noGrp="1" noChangeArrowheads="1"/>
          </p:cNvSpPr>
          <p:nvPr>
            <p:ph type="title"/>
          </p:nvPr>
        </p:nvSpPr>
        <p:spPr>
          <a:xfrm>
            <a:off x="457200" y="533400"/>
            <a:ext cx="8229600" cy="1143000"/>
          </a:xfrm>
        </p:spPr>
        <p:txBody>
          <a:bodyPr/>
          <a:lstStyle/>
          <a:p>
            <a:pPr eaLnBrk="1" hangingPunct="1"/>
            <a:r>
              <a:rPr lang="en-US" sz="4000" dirty="0" smtClean="0"/>
              <a:t>Real Life Privacy Breaches</a:t>
            </a:r>
          </a:p>
        </p:txBody>
      </p:sp>
      <p:sp>
        <p:nvSpPr>
          <p:cNvPr id="11" name="Rectangle 3"/>
          <p:cNvSpPr txBox="1">
            <a:spLocks noChangeArrowheads="1"/>
          </p:cNvSpPr>
          <p:nvPr/>
        </p:nvSpPr>
        <p:spPr>
          <a:xfrm>
            <a:off x="468313" y="1773238"/>
            <a:ext cx="8351837" cy="3976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2800" b="1" dirty="0"/>
              <a:t>Order #12</a:t>
            </a:r>
            <a:r>
              <a:rPr lang="en-US" sz="2800" dirty="0"/>
              <a:t> – Organization refused patient access to health record (deemed refusal)</a:t>
            </a:r>
          </a:p>
          <a:p>
            <a:pPr lvl="1">
              <a:buFont typeface="Wingdings" pitchFamily="2" charset="2"/>
              <a:buChar char="§"/>
              <a:defRPr/>
            </a:pPr>
            <a:r>
              <a:rPr lang="en-US" sz="2000" dirty="0"/>
              <a:t> Must respond to requests for access to health records within 30 days</a:t>
            </a:r>
          </a:p>
        </p:txBody>
      </p:sp>
    </p:spTree>
    <p:extLst>
      <p:ext uri="{BB962C8B-B14F-4D97-AF65-F5344CB8AC3E}">
        <p14:creationId xmlns:p14="http://schemas.microsoft.com/office/powerpoint/2010/main" val="40884754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7" name="Slide Number Placeholder 5"/>
          <p:cNvSpPr>
            <a:spLocks noGrp="1"/>
          </p:cNvSpPr>
          <p:nvPr>
            <p:ph type="sldNum" sz="quarter" idx="12"/>
          </p:nvPr>
        </p:nvSpPr>
        <p:spPr>
          <a:xfrm>
            <a:off x="6781800" y="6248400"/>
            <a:ext cx="1905000" cy="457200"/>
          </a:xfrm>
          <a:noFill/>
        </p:spPr>
        <p:txBody>
          <a:bodyPr/>
          <a:lstStyle/>
          <a:p>
            <a:fld id="{ACE57C30-330D-4324-A1F5-E817CEA5185A}" type="slidenum">
              <a:rPr lang="en-US" smtClean="0"/>
              <a:pPr/>
              <a:t>49</a:t>
            </a:fld>
            <a:endParaRPr lang="en-US" dirty="0" smtClean="0"/>
          </a:p>
        </p:txBody>
      </p:sp>
      <p:sp>
        <p:nvSpPr>
          <p:cNvPr id="8" name="Rectangle 2"/>
          <p:cNvSpPr>
            <a:spLocks noGrp="1" noChangeArrowheads="1"/>
          </p:cNvSpPr>
          <p:nvPr>
            <p:ph type="title"/>
          </p:nvPr>
        </p:nvSpPr>
        <p:spPr>
          <a:xfrm>
            <a:off x="457200" y="533400"/>
            <a:ext cx="8229600" cy="1143000"/>
          </a:xfrm>
        </p:spPr>
        <p:txBody>
          <a:bodyPr/>
          <a:lstStyle/>
          <a:p>
            <a:pPr eaLnBrk="1" hangingPunct="1"/>
            <a:r>
              <a:rPr lang="en-US" sz="4000" dirty="0" smtClean="0"/>
              <a:t>Real Life Privacy Breaches</a:t>
            </a:r>
          </a:p>
        </p:txBody>
      </p:sp>
      <p:sp>
        <p:nvSpPr>
          <p:cNvPr id="11" name="Rectangle 3"/>
          <p:cNvSpPr txBox="1">
            <a:spLocks noChangeArrowheads="1"/>
          </p:cNvSpPr>
          <p:nvPr/>
        </p:nvSpPr>
        <p:spPr>
          <a:xfrm>
            <a:off x="468313" y="1773238"/>
            <a:ext cx="8351837" cy="3976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2800" b="1" dirty="0" smtClean="0"/>
              <a:t>Order #14</a:t>
            </a:r>
            <a:r>
              <a:rPr lang="en-US" sz="2800" dirty="0" smtClean="0"/>
              <a:t> – Fees charged to access health records must be reasonable</a:t>
            </a:r>
          </a:p>
          <a:p>
            <a:pPr lvl="1">
              <a:buFont typeface="Wingdings" pitchFamily="2" charset="2"/>
              <a:buChar char="§"/>
              <a:defRPr/>
            </a:pPr>
            <a:r>
              <a:rPr lang="en-US" sz="2000" dirty="0" smtClean="0"/>
              <a:t>London Health Sciences charged $117 to a lawyer</a:t>
            </a:r>
          </a:p>
          <a:p>
            <a:pPr lvl="1">
              <a:buFont typeface="Wingdings" pitchFamily="2" charset="2"/>
              <a:buChar char="§"/>
              <a:defRPr/>
            </a:pPr>
            <a:r>
              <a:rPr lang="en-US" sz="2000" dirty="0" smtClean="0"/>
              <a:t>$117 was above and beyond “reasonable cost recovery”</a:t>
            </a:r>
          </a:p>
          <a:p>
            <a:pPr lvl="1">
              <a:buFont typeface="Wingdings" pitchFamily="2" charset="2"/>
              <a:buChar char="§"/>
              <a:defRPr/>
            </a:pPr>
            <a:r>
              <a:rPr lang="en-US" sz="2000" dirty="0" smtClean="0"/>
              <a:t>Could only charge $53</a:t>
            </a:r>
          </a:p>
          <a:p>
            <a:pPr lvl="2">
              <a:buFont typeface="Wingdings" pitchFamily="2" charset="2"/>
              <a:buChar char="§"/>
              <a:defRPr/>
            </a:pPr>
            <a:r>
              <a:rPr lang="en-US" sz="1600" dirty="0" smtClean="0"/>
              <a:t>$30 to process the request + copies of the first 20 pages</a:t>
            </a:r>
          </a:p>
          <a:p>
            <a:pPr lvl="2">
              <a:buFont typeface="Wingdings" pitchFamily="2" charset="2"/>
              <a:buChar char="§"/>
              <a:defRPr/>
            </a:pPr>
            <a:r>
              <a:rPr lang="en-US" sz="1600" dirty="0" smtClean="0"/>
              <a:t>+ $0.25/page for the remainder</a:t>
            </a:r>
          </a:p>
          <a:p>
            <a:pPr lvl="2">
              <a:buFont typeface="Wingdings" pitchFamily="2" charset="2"/>
              <a:buChar char="§"/>
              <a:defRPr/>
            </a:pPr>
            <a:endParaRPr lang="en-US" sz="1600" dirty="0" smtClean="0"/>
          </a:p>
        </p:txBody>
      </p:sp>
    </p:spTree>
    <p:extLst>
      <p:ext uri="{BB962C8B-B14F-4D97-AF65-F5344CB8AC3E}">
        <p14:creationId xmlns:p14="http://schemas.microsoft.com/office/powerpoint/2010/main" val="2800951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Slide Number Placeholder 5"/>
          <p:cNvSpPr>
            <a:spLocks noGrp="1"/>
          </p:cNvSpPr>
          <p:nvPr>
            <p:ph type="sldNum" sz="quarter" idx="12"/>
          </p:nvPr>
        </p:nvSpPr>
        <p:spPr>
          <a:xfrm>
            <a:off x="6781800" y="6248400"/>
            <a:ext cx="1905000" cy="457200"/>
          </a:xfrm>
          <a:noFill/>
        </p:spPr>
        <p:txBody>
          <a:bodyPr/>
          <a:lstStyle/>
          <a:p>
            <a:fld id="{7B25D08F-6AED-47CB-85FF-DB0C1F3D1FAE}" type="slidenum">
              <a:rPr lang="en-CA" smtClean="0"/>
              <a:pPr/>
              <a:t>5</a:t>
            </a:fld>
            <a:endParaRPr lang="en-CA" dirty="0" smtClean="0"/>
          </a:p>
        </p:txBody>
      </p:sp>
      <p:sp>
        <p:nvSpPr>
          <p:cNvPr id="9" name="Rectangle 2"/>
          <p:cNvSpPr>
            <a:spLocks noGrp="1" noChangeArrowheads="1"/>
          </p:cNvSpPr>
          <p:nvPr>
            <p:ph type="title"/>
          </p:nvPr>
        </p:nvSpPr>
        <p:spPr>
          <a:xfrm>
            <a:off x="457200" y="533400"/>
            <a:ext cx="8229600" cy="1143000"/>
          </a:xfrm>
        </p:spPr>
        <p:txBody>
          <a:bodyPr/>
          <a:lstStyle/>
          <a:p>
            <a:r>
              <a:rPr lang="en-US" dirty="0" smtClean="0"/>
              <a:t>HICs</a:t>
            </a:r>
            <a:endParaRPr lang="en-CA" dirty="0" smtClean="0"/>
          </a:p>
        </p:txBody>
      </p:sp>
      <p:sp>
        <p:nvSpPr>
          <p:cNvPr id="11" name="Rectangle 3"/>
          <p:cNvSpPr txBox="1">
            <a:spLocks noChangeArrowheads="1"/>
          </p:cNvSpPr>
          <p:nvPr/>
        </p:nvSpPr>
        <p:spPr>
          <a:xfrm>
            <a:off x="457200" y="1828800"/>
            <a:ext cx="8229600" cy="4302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dirty="0" smtClean="0"/>
              <a:t>A health care practitioner or a person who operates a group practice of health care practitioners</a:t>
            </a:r>
          </a:p>
          <a:p>
            <a:pPr>
              <a:lnSpc>
                <a:spcPct val="90000"/>
              </a:lnSpc>
            </a:pPr>
            <a:r>
              <a:rPr lang="en-US" dirty="0" smtClean="0"/>
              <a:t>Who is the HIC?</a:t>
            </a:r>
          </a:p>
          <a:p>
            <a:pPr lvl="1">
              <a:lnSpc>
                <a:spcPct val="90000"/>
              </a:lnSpc>
            </a:pPr>
            <a:r>
              <a:rPr lang="en-US" dirty="0" smtClean="0"/>
              <a:t>Usually is the FHO* (or individual physicians)</a:t>
            </a:r>
          </a:p>
          <a:p>
            <a:pPr lvl="1">
              <a:lnSpc>
                <a:spcPct val="90000"/>
              </a:lnSpc>
            </a:pPr>
            <a:r>
              <a:rPr lang="en-US" dirty="0" smtClean="0"/>
              <a:t>The HIC has all the responsibilities under PHIPA (some duties can be delegated)</a:t>
            </a:r>
          </a:p>
        </p:txBody>
      </p:sp>
    </p:spTree>
    <p:extLst>
      <p:ext uri="{BB962C8B-B14F-4D97-AF65-F5344CB8AC3E}">
        <p14:creationId xmlns:p14="http://schemas.microsoft.com/office/powerpoint/2010/main" val="7396243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7" name="Slide Number Placeholder 5"/>
          <p:cNvSpPr>
            <a:spLocks noGrp="1"/>
          </p:cNvSpPr>
          <p:nvPr>
            <p:ph type="sldNum" sz="quarter" idx="12"/>
          </p:nvPr>
        </p:nvSpPr>
        <p:spPr>
          <a:xfrm>
            <a:off x="6781800" y="6248400"/>
            <a:ext cx="1905000" cy="457200"/>
          </a:xfrm>
          <a:noFill/>
        </p:spPr>
        <p:txBody>
          <a:bodyPr/>
          <a:lstStyle/>
          <a:p>
            <a:fld id="{ACE57C30-330D-4324-A1F5-E817CEA5185A}" type="slidenum">
              <a:rPr lang="en-US" smtClean="0"/>
              <a:pPr/>
              <a:t>50</a:t>
            </a:fld>
            <a:endParaRPr lang="en-US" dirty="0" smtClean="0"/>
          </a:p>
        </p:txBody>
      </p:sp>
      <p:sp>
        <p:nvSpPr>
          <p:cNvPr id="8" name="Rectangle 2"/>
          <p:cNvSpPr>
            <a:spLocks noGrp="1" noChangeArrowheads="1"/>
          </p:cNvSpPr>
          <p:nvPr>
            <p:ph type="title"/>
          </p:nvPr>
        </p:nvSpPr>
        <p:spPr>
          <a:xfrm>
            <a:off x="457200" y="533400"/>
            <a:ext cx="8229600" cy="1143000"/>
          </a:xfrm>
        </p:spPr>
        <p:txBody>
          <a:bodyPr/>
          <a:lstStyle/>
          <a:p>
            <a:pPr eaLnBrk="1" hangingPunct="1"/>
            <a:r>
              <a:rPr lang="en-US" sz="4000" dirty="0" smtClean="0"/>
              <a:t>Real Life Privacy Breaches</a:t>
            </a:r>
          </a:p>
        </p:txBody>
      </p:sp>
      <p:sp>
        <p:nvSpPr>
          <p:cNvPr id="11" name="Rectangle 3"/>
          <p:cNvSpPr txBox="1">
            <a:spLocks noChangeArrowheads="1"/>
          </p:cNvSpPr>
          <p:nvPr/>
        </p:nvSpPr>
        <p:spPr>
          <a:xfrm>
            <a:off x="468313" y="1773238"/>
            <a:ext cx="8351837" cy="3976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2800" b="1" dirty="0" smtClean="0"/>
              <a:t>Decision #15</a:t>
            </a:r>
            <a:r>
              <a:rPr lang="en-US" sz="2800" dirty="0" smtClean="0"/>
              <a:t> </a:t>
            </a:r>
          </a:p>
          <a:p>
            <a:pPr lvl="1">
              <a:buFont typeface="Wingdings" pitchFamily="2" charset="2"/>
              <a:buChar char="§"/>
              <a:defRPr/>
            </a:pPr>
            <a:r>
              <a:rPr lang="en-US" sz="2000" dirty="0" smtClean="0"/>
              <a:t>Psychologist providing an assessment for a Custody and Access Assessment Report </a:t>
            </a:r>
          </a:p>
          <a:p>
            <a:pPr lvl="1">
              <a:buFont typeface="Wingdings" pitchFamily="2" charset="2"/>
              <a:buChar char="§"/>
              <a:defRPr/>
            </a:pPr>
            <a:r>
              <a:rPr lang="en-US" sz="2000" dirty="0" smtClean="0"/>
              <a:t>One parent wanted psychologist to “correct” report</a:t>
            </a:r>
          </a:p>
          <a:p>
            <a:pPr lvl="1">
              <a:buFont typeface="Wingdings" pitchFamily="2" charset="2"/>
              <a:buChar char="§"/>
              <a:defRPr/>
            </a:pPr>
            <a:r>
              <a:rPr lang="en-US" sz="2000" dirty="0" smtClean="0"/>
              <a:t>Held: Psychologist was NOT a HIC for the purposes of this report and did not have to correct it b/c obligations of a HIC did not apply</a:t>
            </a:r>
          </a:p>
          <a:p>
            <a:pPr lvl="1">
              <a:buFont typeface="Wingdings" pitchFamily="2" charset="2"/>
              <a:buChar char="§"/>
              <a:defRPr/>
            </a:pPr>
            <a:r>
              <a:rPr lang="en-US" sz="2000" dirty="0" smtClean="0"/>
              <a:t>A regulated health professional who is not providing health care to a client is not a HIC for the purposes of PHIPA</a:t>
            </a:r>
          </a:p>
          <a:p>
            <a:pPr lvl="1">
              <a:buFont typeface="Wingdings" pitchFamily="2" charset="2"/>
              <a:buChar char="§"/>
              <a:defRPr/>
            </a:pPr>
            <a:r>
              <a:rPr lang="en-US" sz="2000" dirty="0" smtClean="0"/>
              <a:t>Hooper v. College of Nurses of Ontario + Wyndowe v. Rousseau </a:t>
            </a:r>
          </a:p>
        </p:txBody>
      </p:sp>
    </p:spTree>
    <p:extLst>
      <p:ext uri="{BB962C8B-B14F-4D97-AF65-F5344CB8AC3E}">
        <p14:creationId xmlns:p14="http://schemas.microsoft.com/office/powerpoint/2010/main" val="18180564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7" name="Slide Number Placeholder 5"/>
          <p:cNvSpPr>
            <a:spLocks noGrp="1"/>
          </p:cNvSpPr>
          <p:nvPr>
            <p:ph type="sldNum" sz="quarter" idx="12"/>
          </p:nvPr>
        </p:nvSpPr>
        <p:spPr>
          <a:xfrm>
            <a:off x="6781800" y="6248400"/>
            <a:ext cx="1905000" cy="457200"/>
          </a:xfrm>
          <a:noFill/>
        </p:spPr>
        <p:txBody>
          <a:bodyPr/>
          <a:lstStyle/>
          <a:p>
            <a:fld id="{ACE57C30-330D-4324-A1F5-E817CEA5185A}" type="slidenum">
              <a:rPr lang="en-US" smtClean="0"/>
              <a:pPr/>
              <a:t>51</a:t>
            </a:fld>
            <a:endParaRPr lang="en-US" dirty="0" smtClean="0"/>
          </a:p>
        </p:txBody>
      </p:sp>
      <p:sp>
        <p:nvSpPr>
          <p:cNvPr id="8" name="Rectangle 2"/>
          <p:cNvSpPr>
            <a:spLocks noGrp="1" noChangeArrowheads="1"/>
          </p:cNvSpPr>
          <p:nvPr>
            <p:ph type="title"/>
          </p:nvPr>
        </p:nvSpPr>
        <p:spPr>
          <a:xfrm>
            <a:off x="457200" y="533400"/>
            <a:ext cx="8229600" cy="1143000"/>
          </a:xfrm>
        </p:spPr>
        <p:txBody>
          <a:bodyPr/>
          <a:lstStyle/>
          <a:p>
            <a:pPr eaLnBrk="1" hangingPunct="1"/>
            <a:r>
              <a:rPr lang="en-US" sz="4000" dirty="0" smtClean="0"/>
              <a:t>Real Life Privacy Breaches</a:t>
            </a:r>
          </a:p>
        </p:txBody>
      </p:sp>
      <p:sp>
        <p:nvSpPr>
          <p:cNvPr id="11" name="Rectangle 3"/>
          <p:cNvSpPr txBox="1">
            <a:spLocks noChangeArrowheads="1"/>
          </p:cNvSpPr>
          <p:nvPr/>
        </p:nvSpPr>
        <p:spPr>
          <a:xfrm>
            <a:off x="468313" y="1524001"/>
            <a:ext cx="8351837" cy="38100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3400" b="1" dirty="0" smtClean="0"/>
              <a:t>Decision #17</a:t>
            </a:r>
            <a:r>
              <a:rPr lang="en-US" sz="3400" dirty="0" smtClean="0"/>
              <a:t> </a:t>
            </a:r>
          </a:p>
          <a:p>
            <a:pPr lvl="0"/>
            <a:r>
              <a:rPr lang="en-CA" dirty="0" smtClean="0"/>
              <a:t>FIPPA and PHIPA</a:t>
            </a:r>
          </a:p>
          <a:p>
            <a:pPr lvl="0"/>
            <a:r>
              <a:rPr lang="en-CA" dirty="0" smtClean="0"/>
              <a:t>Mackenzie </a:t>
            </a:r>
            <a:r>
              <a:rPr lang="en-CA" dirty="0"/>
              <a:t>Health (formerly York Central Hospital)</a:t>
            </a:r>
          </a:p>
          <a:p>
            <a:pPr lvl="0"/>
            <a:r>
              <a:rPr lang="en-CA" dirty="0"/>
              <a:t>An infant died shortly after birth – husband/father asked for records</a:t>
            </a:r>
          </a:p>
          <a:p>
            <a:pPr lvl="0"/>
            <a:r>
              <a:rPr lang="en-CA" dirty="0"/>
              <a:t>Raises issues of the interplay between FIPPA and PHIPA</a:t>
            </a:r>
          </a:p>
          <a:p>
            <a:pPr lvl="0"/>
            <a:r>
              <a:rPr lang="en-CA" dirty="0"/>
              <a:t>What is “personal health information”?</a:t>
            </a:r>
          </a:p>
          <a:p>
            <a:pPr lvl="0"/>
            <a:r>
              <a:rPr lang="en-CA" dirty="0"/>
              <a:t>Under what circumstances can organizations not disclose records to a requester?</a:t>
            </a:r>
          </a:p>
          <a:p>
            <a:pPr lvl="1"/>
            <a:r>
              <a:rPr lang="en-CA" dirty="0" smtClean="0"/>
              <a:t>What does it mean if you are subject to FIPPA and PHIPA? (like hospitals)</a:t>
            </a:r>
          </a:p>
          <a:p>
            <a:pPr lvl="1"/>
            <a:r>
              <a:rPr lang="en-CA" dirty="0" smtClean="0"/>
              <a:t>What </a:t>
            </a:r>
            <a:r>
              <a:rPr lang="en-CA" dirty="0"/>
              <a:t>does it mean if you are only subject to PHIPA?</a:t>
            </a:r>
          </a:p>
          <a:p>
            <a:endParaRPr lang="en-CA" dirty="0"/>
          </a:p>
          <a:p>
            <a:pPr lvl="1">
              <a:buFont typeface="Wingdings" pitchFamily="2" charset="2"/>
              <a:buChar char="§"/>
              <a:defRPr/>
            </a:pPr>
            <a:endParaRPr lang="en-US" sz="2000" dirty="0" smtClean="0"/>
          </a:p>
        </p:txBody>
      </p:sp>
    </p:spTree>
    <p:extLst>
      <p:ext uri="{BB962C8B-B14F-4D97-AF65-F5344CB8AC3E}">
        <p14:creationId xmlns:p14="http://schemas.microsoft.com/office/powerpoint/2010/main" val="38900838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7" name="Slide Number Placeholder 5"/>
          <p:cNvSpPr>
            <a:spLocks noGrp="1"/>
          </p:cNvSpPr>
          <p:nvPr>
            <p:ph type="sldNum" sz="quarter" idx="12"/>
          </p:nvPr>
        </p:nvSpPr>
        <p:spPr>
          <a:xfrm>
            <a:off x="6781800" y="6248400"/>
            <a:ext cx="1905000" cy="457200"/>
          </a:xfrm>
          <a:noFill/>
        </p:spPr>
        <p:txBody>
          <a:bodyPr/>
          <a:lstStyle/>
          <a:p>
            <a:fld id="{ACE57C30-330D-4324-A1F5-E817CEA5185A}" type="slidenum">
              <a:rPr lang="en-US" smtClean="0"/>
              <a:pPr/>
              <a:t>52</a:t>
            </a:fld>
            <a:endParaRPr lang="en-US" dirty="0" smtClean="0"/>
          </a:p>
        </p:txBody>
      </p:sp>
      <p:sp>
        <p:nvSpPr>
          <p:cNvPr id="8" name="Rectangle 2"/>
          <p:cNvSpPr>
            <a:spLocks noGrp="1" noChangeArrowheads="1"/>
          </p:cNvSpPr>
          <p:nvPr>
            <p:ph type="title"/>
          </p:nvPr>
        </p:nvSpPr>
        <p:spPr>
          <a:xfrm>
            <a:off x="457200" y="533400"/>
            <a:ext cx="8229600" cy="1143000"/>
          </a:xfrm>
        </p:spPr>
        <p:txBody>
          <a:bodyPr/>
          <a:lstStyle/>
          <a:p>
            <a:pPr eaLnBrk="1" hangingPunct="1"/>
            <a:r>
              <a:rPr lang="en-US" sz="4000" dirty="0" smtClean="0"/>
              <a:t>Real Life Privacy Breaches</a:t>
            </a:r>
          </a:p>
        </p:txBody>
      </p:sp>
      <p:sp>
        <p:nvSpPr>
          <p:cNvPr id="11" name="Rectangle 3"/>
          <p:cNvSpPr txBox="1">
            <a:spLocks noChangeArrowheads="1"/>
          </p:cNvSpPr>
          <p:nvPr/>
        </p:nvSpPr>
        <p:spPr>
          <a:xfrm>
            <a:off x="468313" y="1524001"/>
            <a:ext cx="8351837" cy="3810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2800" b="1" dirty="0" smtClean="0"/>
              <a:t>Decision #18</a:t>
            </a:r>
            <a:endParaRPr lang="en-US" sz="2000" dirty="0" smtClean="0"/>
          </a:p>
          <a:p>
            <a:pPr lvl="0"/>
            <a:r>
              <a:rPr lang="en-CA" dirty="0" smtClean="0"/>
              <a:t>Sensenbrenner Hospital</a:t>
            </a:r>
            <a:endParaRPr lang="en-CA" dirty="0"/>
          </a:p>
          <a:p>
            <a:pPr lvl="0"/>
            <a:r>
              <a:rPr lang="en-CA" dirty="0" smtClean="0"/>
              <a:t>A mother asked for her son’s records after he died in a fatal car accident</a:t>
            </a:r>
          </a:p>
          <a:p>
            <a:pPr lvl="0"/>
            <a:r>
              <a:rPr lang="en-CA" dirty="0" smtClean="0"/>
              <a:t>She believed the hospital should have more records than she was given</a:t>
            </a:r>
            <a:endParaRPr lang="en-CA" dirty="0"/>
          </a:p>
          <a:p>
            <a:pPr lvl="0"/>
            <a:r>
              <a:rPr lang="en-CA" dirty="0" smtClean="0"/>
              <a:t>What constitutes a “reasonable search”?</a:t>
            </a:r>
            <a:endParaRPr lang="en-CA" dirty="0"/>
          </a:p>
          <a:p>
            <a:pPr lvl="0"/>
            <a:r>
              <a:rPr lang="en-CA" dirty="0" smtClean="0"/>
              <a:t>IPC dismissed the complaint and said hospital did a reasonable search </a:t>
            </a:r>
            <a:endParaRPr lang="en-CA" dirty="0"/>
          </a:p>
          <a:p>
            <a:endParaRPr lang="en-CA" dirty="0"/>
          </a:p>
          <a:p>
            <a:pPr lvl="1">
              <a:buFont typeface="Wingdings" pitchFamily="2" charset="2"/>
              <a:buChar char="§"/>
              <a:defRPr/>
            </a:pPr>
            <a:endParaRPr lang="en-US" sz="2000" dirty="0" smtClean="0"/>
          </a:p>
        </p:txBody>
      </p:sp>
    </p:spTree>
    <p:extLst>
      <p:ext uri="{BB962C8B-B14F-4D97-AF65-F5344CB8AC3E}">
        <p14:creationId xmlns:p14="http://schemas.microsoft.com/office/powerpoint/2010/main" val="30218609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685800" y="2130425"/>
            <a:ext cx="7772400" cy="2289175"/>
          </a:xfrm>
        </p:spPr>
        <p:txBody>
          <a:bodyPr>
            <a:normAutofit/>
          </a:bodyPr>
          <a:lstStyle/>
          <a:p>
            <a:pPr eaLnBrk="1" hangingPunct="1"/>
            <a:r>
              <a:rPr lang="en-US" sz="4000" dirty="0" smtClean="0"/>
              <a:t>Disclosure of Deceased Person’s Records to Someone Other than Estate Trustee</a:t>
            </a:r>
          </a:p>
        </p:txBody>
      </p:sp>
      <p:sp>
        <p:nvSpPr>
          <p:cNvPr id="5" name="Content Placeholder 4"/>
          <p:cNvSpPr>
            <a:spLocks noGrp="1"/>
          </p:cNvSpPr>
          <p:nvPr>
            <p:ph type="subTitle" idx="1"/>
          </p:nvPr>
        </p:nvSpPr>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7" name="Slide Number Placeholder 5"/>
          <p:cNvSpPr>
            <a:spLocks noGrp="1"/>
          </p:cNvSpPr>
          <p:nvPr>
            <p:ph type="sldNum" sz="quarter" idx="12"/>
          </p:nvPr>
        </p:nvSpPr>
        <p:spPr>
          <a:noFill/>
        </p:spPr>
        <p:txBody>
          <a:bodyPr/>
          <a:lstStyle/>
          <a:p>
            <a:fld id="{ACE57C30-330D-4324-A1F5-E817CEA5185A}" type="slidenum">
              <a:rPr lang="en-US" smtClean="0"/>
              <a:pPr/>
              <a:t>53</a:t>
            </a:fld>
            <a:endParaRPr lang="en-US" dirty="0" smtClean="0"/>
          </a:p>
        </p:txBody>
      </p:sp>
      <p:sp>
        <p:nvSpPr>
          <p:cNvPr id="10" name="TextBox 9"/>
          <p:cNvSpPr txBox="1"/>
          <p:nvPr/>
        </p:nvSpPr>
        <p:spPr>
          <a:xfrm>
            <a:off x="228600" y="120134"/>
            <a:ext cx="8686800" cy="369332"/>
          </a:xfrm>
          <a:prstGeom prst="rect">
            <a:avLst/>
          </a:prstGeom>
          <a:solidFill>
            <a:srgbClr val="671E84"/>
          </a:solidFill>
        </p:spPr>
        <p:txBody>
          <a:bodyPr wrap="square" rtlCol="0">
            <a:spAutoFit/>
          </a:bodyPr>
          <a:lstStyle/>
          <a:p>
            <a:endParaRPr lang="en-US" dirty="0">
              <a:solidFill>
                <a:srgbClr val="00B050"/>
              </a:solidFill>
            </a:endParaRPr>
          </a:p>
        </p:txBody>
      </p:sp>
      <p:sp>
        <p:nvSpPr>
          <p:cNvPr id="14" name="TextBox 13"/>
          <p:cNvSpPr txBox="1"/>
          <p:nvPr/>
        </p:nvSpPr>
        <p:spPr>
          <a:xfrm>
            <a:off x="228600" y="489466"/>
            <a:ext cx="8686800" cy="369332"/>
          </a:xfrm>
          <a:prstGeom prst="rect">
            <a:avLst/>
          </a:prstGeom>
          <a:solidFill>
            <a:srgbClr val="B9D749"/>
          </a:solidFill>
        </p:spPr>
        <p:txBody>
          <a:bodyPr wrap="square" rtlCol="0">
            <a:spAutoFit/>
          </a:bodyPr>
          <a:lstStyle/>
          <a:p>
            <a:endParaRPr lang="en-US" dirty="0"/>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7800"/>
            <a:ext cx="2465493"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a:xfrm>
            <a:off x="468313" y="1773238"/>
            <a:ext cx="8351837" cy="3976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
              <a:defRPr/>
            </a:pPr>
            <a:endParaRPr lang="en-US" sz="2000" dirty="0" smtClean="0"/>
          </a:p>
        </p:txBody>
      </p:sp>
    </p:spTree>
    <p:extLst>
      <p:ext uri="{BB962C8B-B14F-4D97-AF65-F5344CB8AC3E}">
        <p14:creationId xmlns:p14="http://schemas.microsoft.com/office/powerpoint/2010/main" val="37451843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Real Life Privacy Breaches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4 new decisions released </a:t>
            </a:r>
          </a:p>
          <a:p>
            <a:r>
              <a:rPr lang="en-CA" dirty="0" smtClean="0"/>
              <a:t>Generally about family members who wish to have information about deceased persons (and estate trustees refused to share info)</a:t>
            </a:r>
          </a:p>
          <a:p>
            <a:r>
              <a:rPr lang="en-CA" dirty="0" smtClean="0"/>
              <a:t>HICs must consider whether to exercise their discretion to disclose under s. 38(4)(b) or (c)</a:t>
            </a:r>
          </a:p>
          <a:p>
            <a:r>
              <a:rPr lang="en-CA" dirty="0" smtClean="0"/>
              <a:t>IPC cannot require the disclosure – but can order HICs to consider and ensure HICs only contemplating relevant factors in their decision making</a:t>
            </a:r>
          </a:p>
          <a:p>
            <a:endParaRPr lang="en-CA" dirty="0"/>
          </a:p>
        </p:txBody>
      </p:sp>
    </p:spTree>
    <p:extLst>
      <p:ext uri="{BB962C8B-B14F-4D97-AF65-F5344CB8AC3E}">
        <p14:creationId xmlns:p14="http://schemas.microsoft.com/office/powerpoint/2010/main" val="1523165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Real Life Privacy Breaches</a:t>
            </a:r>
            <a:endParaRPr lang="en-CA" dirty="0"/>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pPr marL="0" indent="0">
              <a:buNone/>
            </a:pPr>
            <a:r>
              <a:rPr lang="en-CA" dirty="0" smtClean="0"/>
              <a:t>s. 38(4) A HIC may disclose PHI about an individual who is deceased, or is reasonably suspected to be deceased:</a:t>
            </a:r>
          </a:p>
          <a:p>
            <a:pPr marL="514350" indent="-514350">
              <a:buAutoNum type="alphaLcParenR"/>
            </a:pPr>
            <a:r>
              <a:rPr lang="en-CA" dirty="0" smtClean="0"/>
              <a:t>For the purpose of identifying the individual</a:t>
            </a:r>
          </a:p>
          <a:p>
            <a:pPr marL="514350" indent="-514350">
              <a:buAutoNum type="alphaLcParenR"/>
            </a:pPr>
            <a:r>
              <a:rPr lang="en-CA" dirty="0" smtClean="0"/>
              <a:t>For the purpose of informing any person whom it is reasonable to inform in the circumstances of:</a:t>
            </a:r>
          </a:p>
          <a:p>
            <a:pPr marL="914400" lvl="1" indent="-514350">
              <a:buAutoNum type="alphaLcParenR"/>
            </a:pPr>
            <a:r>
              <a:rPr lang="en-CA" dirty="0" smtClean="0"/>
              <a:t>The fact that the individual is deceased or suspected to be deceased and</a:t>
            </a:r>
          </a:p>
          <a:p>
            <a:pPr marL="914400" lvl="1" indent="-514350">
              <a:buAutoNum type="alphaLcParenR"/>
            </a:pPr>
            <a:r>
              <a:rPr lang="en-CA" dirty="0" smtClean="0"/>
              <a:t>The circumstances of death where appropriate</a:t>
            </a:r>
          </a:p>
          <a:p>
            <a:pPr marL="514350" indent="-514350">
              <a:buAutoNum type="alphaLcParenR"/>
            </a:pPr>
            <a:r>
              <a:rPr lang="en-CA" dirty="0" smtClean="0"/>
              <a:t>To the spouse, partner, sibling or child of the individual if the recipients of the information reasonably require the information to make decisions about their own health care or their children’s health care</a:t>
            </a:r>
            <a:endParaRPr lang="en-CA" dirty="0"/>
          </a:p>
        </p:txBody>
      </p:sp>
    </p:spTree>
    <p:extLst>
      <p:ext uri="{BB962C8B-B14F-4D97-AF65-F5344CB8AC3E}">
        <p14:creationId xmlns:p14="http://schemas.microsoft.com/office/powerpoint/2010/main" val="22729765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p:txBody>
          <a:bodyPr/>
          <a:lstStyle/>
          <a:p>
            <a:pPr eaLnBrk="1" hangingPunct="1"/>
            <a:r>
              <a:rPr lang="en-US" sz="4000" dirty="0" smtClean="0"/>
              <a:t>Social Media</a:t>
            </a:r>
          </a:p>
        </p:txBody>
      </p:sp>
      <p:sp>
        <p:nvSpPr>
          <p:cNvPr id="5" name="Content Placeholder 4"/>
          <p:cNvSpPr>
            <a:spLocks noGrp="1"/>
          </p:cNvSpPr>
          <p:nvPr>
            <p:ph type="subTitle" idx="1"/>
          </p:nvPr>
        </p:nvSpPr>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7" name="Slide Number Placeholder 5"/>
          <p:cNvSpPr>
            <a:spLocks noGrp="1"/>
          </p:cNvSpPr>
          <p:nvPr>
            <p:ph type="sldNum" sz="quarter" idx="12"/>
          </p:nvPr>
        </p:nvSpPr>
        <p:spPr>
          <a:noFill/>
        </p:spPr>
        <p:txBody>
          <a:bodyPr/>
          <a:lstStyle/>
          <a:p>
            <a:fld id="{ACE57C30-330D-4324-A1F5-E817CEA5185A}" type="slidenum">
              <a:rPr lang="en-US" smtClean="0"/>
              <a:pPr/>
              <a:t>56</a:t>
            </a:fld>
            <a:endParaRPr lang="en-US" dirty="0" smtClean="0"/>
          </a:p>
        </p:txBody>
      </p:sp>
      <p:sp>
        <p:nvSpPr>
          <p:cNvPr id="10" name="TextBox 9"/>
          <p:cNvSpPr txBox="1"/>
          <p:nvPr/>
        </p:nvSpPr>
        <p:spPr>
          <a:xfrm>
            <a:off x="228600" y="120134"/>
            <a:ext cx="8686800" cy="369332"/>
          </a:xfrm>
          <a:prstGeom prst="rect">
            <a:avLst/>
          </a:prstGeom>
          <a:solidFill>
            <a:srgbClr val="671E84"/>
          </a:solidFill>
        </p:spPr>
        <p:txBody>
          <a:bodyPr wrap="square" rtlCol="0">
            <a:spAutoFit/>
          </a:bodyPr>
          <a:lstStyle/>
          <a:p>
            <a:endParaRPr lang="en-US" dirty="0">
              <a:solidFill>
                <a:srgbClr val="00B050"/>
              </a:solidFill>
            </a:endParaRPr>
          </a:p>
        </p:txBody>
      </p:sp>
      <p:sp>
        <p:nvSpPr>
          <p:cNvPr id="14" name="TextBox 13"/>
          <p:cNvSpPr txBox="1"/>
          <p:nvPr/>
        </p:nvSpPr>
        <p:spPr>
          <a:xfrm>
            <a:off x="228600" y="489466"/>
            <a:ext cx="8686800" cy="369332"/>
          </a:xfrm>
          <a:prstGeom prst="rect">
            <a:avLst/>
          </a:prstGeom>
          <a:solidFill>
            <a:srgbClr val="B9D749"/>
          </a:solidFill>
        </p:spPr>
        <p:txBody>
          <a:bodyPr wrap="square" rtlCol="0">
            <a:spAutoFit/>
          </a:bodyPr>
          <a:lstStyle/>
          <a:p>
            <a:endParaRPr lang="en-US" dirty="0"/>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7800"/>
            <a:ext cx="2465493"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a:xfrm>
            <a:off x="468313" y="1773238"/>
            <a:ext cx="8351837" cy="3976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
              <a:defRPr/>
            </a:pPr>
            <a:endParaRPr lang="en-US" sz="2000" dirty="0" smtClean="0"/>
          </a:p>
        </p:txBody>
      </p:sp>
    </p:spTree>
    <p:extLst>
      <p:ext uri="{BB962C8B-B14F-4D97-AF65-F5344CB8AC3E}">
        <p14:creationId xmlns:p14="http://schemas.microsoft.com/office/powerpoint/2010/main" val="27153519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Title 1"/>
          <p:cNvSpPr>
            <a:spLocks noGrp="1"/>
          </p:cNvSpPr>
          <p:nvPr>
            <p:ph type="title"/>
          </p:nvPr>
        </p:nvSpPr>
        <p:spPr>
          <a:xfrm>
            <a:off x="457200" y="533400"/>
            <a:ext cx="8229600" cy="1143000"/>
          </a:xfrm>
        </p:spPr>
        <p:txBody>
          <a:bodyPr/>
          <a:lstStyle/>
          <a:p>
            <a:r>
              <a:rPr lang="en-US" dirty="0" smtClean="0"/>
              <a:t>Real Life Breaches</a:t>
            </a:r>
            <a:endParaRPr lang="en-US" dirty="0"/>
          </a:p>
        </p:txBody>
      </p:sp>
      <p:sp>
        <p:nvSpPr>
          <p:cNvPr id="9" name="Content Placeholder 2"/>
          <p:cNvSpPr txBox="1">
            <a:spLocks/>
          </p:cNvSpPr>
          <p:nvPr/>
        </p:nvSpPr>
        <p:spPr>
          <a:xfrm>
            <a:off x="457200" y="1447800"/>
            <a:ext cx="8229600" cy="4683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t>Ontario arbitration </a:t>
            </a:r>
            <a:r>
              <a:rPr lang="en-US" sz="2400" i="1" dirty="0" smtClean="0"/>
              <a:t>Credit Valley Hospital </a:t>
            </a:r>
            <a:r>
              <a:rPr lang="en-US" sz="2400" dirty="0" smtClean="0"/>
              <a:t>2012 (Brathwaite)</a:t>
            </a:r>
          </a:p>
          <a:p>
            <a:r>
              <a:rPr lang="en-US" sz="2400" dirty="0" smtClean="0"/>
              <a:t>Employee posted pictures on Facebook of a patient who committed suicide in a hospital parking lot (age and location of patient were revealed in the posting)</a:t>
            </a:r>
          </a:p>
          <a:p>
            <a:pPr lvl="1"/>
            <a:r>
              <a:rPr lang="en-US" sz="2000" dirty="0" smtClean="0"/>
              <a:t>Should have known possibility that it was a patient (even though off site)</a:t>
            </a:r>
          </a:p>
          <a:p>
            <a:pPr lvl="1"/>
            <a:r>
              <a:rPr lang="en-US" sz="2000" dirty="0" smtClean="0"/>
              <a:t>Employee was not remorseful</a:t>
            </a:r>
          </a:p>
          <a:p>
            <a:pPr lvl="1"/>
            <a:r>
              <a:rPr lang="en-US" sz="2000" dirty="0" smtClean="0"/>
              <a:t>Not a momentary lapse in judgment - time elapsed between the posting of the two photos, and then the related commentary</a:t>
            </a:r>
          </a:p>
          <a:p>
            <a:pPr lvl="1"/>
            <a:r>
              <a:rPr lang="en-US" sz="2000" dirty="0" smtClean="0"/>
              <a:t>Deterrence message was important</a:t>
            </a:r>
          </a:p>
          <a:p>
            <a:pPr>
              <a:buFont typeface="Arial" panose="020B0604020202020204" pitchFamily="34" charset="0"/>
              <a:buNone/>
            </a:pPr>
            <a:endParaRPr lang="en-US" dirty="0"/>
          </a:p>
        </p:txBody>
      </p:sp>
      <p:sp>
        <p:nvSpPr>
          <p:cNvPr id="11" name="Slide Number Placeholder 3"/>
          <p:cNvSpPr>
            <a:spLocks noGrp="1"/>
          </p:cNvSpPr>
          <p:nvPr>
            <p:ph type="sldNum" sz="quarter" idx="12"/>
          </p:nvPr>
        </p:nvSpPr>
        <p:spPr>
          <a:xfrm>
            <a:off x="6781800" y="6248400"/>
            <a:ext cx="1905000" cy="457200"/>
          </a:xfrm>
        </p:spPr>
        <p:txBody>
          <a:bodyPr/>
          <a:lstStyle/>
          <a:p>
            <a:pPr>
              <a:defRPr/>
            </a:pPr>
            <a:fld id="{71DBCE0F-4D7D-4CA7-A64D-F0EAA17F413B}" type="slidenum">
              <a:rPr lang="en-US" smtClean="0"/>
              <a:pPr>
                <a:defRPr/>
              </a:pPr>
              <a:t>57</a:t>
            </a:fld>
            <a:endParaRPr lang="en-US" dirty="0"/>
          </a:p>
        </p:txBody>
      </p:sp>
    </p:spTree>
    <p:extLst>
      <p:ext uri="{BB962C8B-B14F-4D97-AF65-F5344CB8AC3E}">
        <p14:creationId xmlns:p14="http://schemas.microsoft.com/office/powerpoint/2010/main" val="23972490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Title 1"/>
          <p:cNvSpPr>
            <a:spLocks noGrp="1"/>
          </p:cNvSpPr>
          <p:nvPr>
            <p:ph type="title"/>
          </p:nvPr>
        </p:nvSpPr>
        <p:spPr>
          <a:xfrm>
            <a:off x="457200" y="533400"/>
            <a:ext cx="8229600" cy="1143000"/>
          </a:xfrm>
        </p:spPr>
        <p:txBody>
          <a:bodyPr/>
          <a:lstStyle/>
          <a:p>
            <a:r>
              <a:rPr lang="en-US" dirty="0" smtClean="0"/>
              <a:t>Real Life Breaches</a:t>
            </a:r>
            <a:endParaRPr lang="en-US" dirty="0"/>
          </a:p>
        </p:txBody>
      </p:sp>
      <p:sp>
        <p:nvSpPr>
          <p:cNvPr id="9" name="Content Placeholder 2"/>
          <p:cNvSpPr txBox="1">
            <a:spLocks/>
          </p:cNvSpPr>
          <p:nvPr/>
        </p:nvSpPr>
        <p:spPr>
          <a:xfrm>
            <a:off x="228600" y="1447800"/>
            <a:ext cx="8686800" cy="4683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i="1" dirty="0" smtClean="0"/>
              <a:t>Chatham-Kent v. CAW </a:t>
            </a:r>
            <a:r>
              <a:rPr lang="en-US" sz="2400" dirty="0" smtClean="0"/>
              <a:t>2007</a:t>
            </a:r>
          </a:p>
          <a:p>
            <a:r>
              <a:rPr lang="en-US" sz="2400" dirty="0" smtClean="0"/>
              <a:t>Employee blogged about nursing home residents and co-workers</a:t>
            </a:r>
          </a:p>
          <a:p>
            <a:r>
              <a:rPr lang="en-US" sz="2400" dirty="0" smtClean="0"/>
              <a:t>Only used first names but pictures of staff and residents were uploaded</a:t>
            </a:r>
          </a:p>
          <a:p>
            <a:r>
              <a:rPr lang="en-US" sz="2400" dirty="0" smtClean="0"/>
              <a:t>Employee worked at the facility for 8 years, she apologized but she was terminated and that decision was upheld by an arbitrator</a:t>
            </a:r>
          </a:p>
          <a:p>
            <a:r>
              <a:rPr lang="en-US" sz="2400" dirty="0" smtClean="0"/>
              <a:t>The arbitrator found that the postings amounted to insolence and a grave breach of confidentiality  </a:t>
            </a:r>
          </a:p>
          <a:p>
            <a:pPr>
              <a:buFont typeface="Arial" panose="020B0604020202020204" pitchFamily="34" charset="0"/>
              <a:buNone/>
            </a:pPr>
            <a:endParaRPr lang="en-US" dirty="0"/>
          </a:p>
        </p:txBody>
      </p:sp>
      <p:sp>
        <p:nvSpPr>
          <p:cNvPr id="11" name="Slide Number Placeholder 3"/>
          <p:cNvSpPr>
            <a:spLocks noGrp="1"/>
          </p:cNvSpPr>
          <p:nvPr>
            <p:ph type="sldNum" sz="quarter" idx="12"/>
          </p:nvPr>
        </p:nvSpPr>
        <p:spPr>
          <a:xfrm>
            <a:off x="6781800" y="6248400"/>
            <a:ext cx="1905000" cy="457200"/>
          </a:xfrm>
        </p:spPr>
        <p:txBody>
          <a:bodyPr/>
          <a:lstStyle/>
          <a:p>
            <a:pPr>
              <a:defRPr/>
            </a:pPr>
            <a:fld id="{71DBCE0F-4D7D-4CA7-A64D-F0EAA17F413B}" type="slidenum">
              <a:rPr lang="en-US" smtClean="0"/>
              <a:pPr>
                <a:defRPr/>
              </a:pPr>
              <a:t>58</a:t>
            </a:fld>
            <a:endParaRPr lang="en-US" dirty="0"/>
          </a:p>
        </p:txBody>
      </p:sp>
    </p:spTree>
    <p:extLst>
      <p:ext uri="{BB962C8B-B14F-4D97-AF65-F5344CB8AC3E}">
        <p14:creationId xmlns:p14="http://schemas.microsoft.com/office/powerpoint/2010/main" val="4757934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Title 1"/>
          <p:cNvSpPr>
            <a:spLocks noGrp="1"/>
          </p:cNvSpPr>
          <p:nvPr>
            <p:ph type="title"/>
          </p:nvPr>
        </p:nvSpPr>
        <p:spPr>
          <a:xfrm>
            <a:off x="457200" y="533400"/>
            <a:ext cx="8229600" cy="1143000"/>
          </a:xfrm>
        </p:spPr>
        <p:txBody>
          <a:bodyPr/>
          <a:lstStyle/>
          <a:p>
            <a:r>
              <a:rPr lang="en-US" dirty="0" smtClean="0"/>
              <a:t>Privacy Training for Staff</a:t>
            </a:r>
            <a:endParaRPr lang="en-US" dirty="0"/>
          </a:p>
        </p:txBody>
      </p:sp>
      <p:sp>
        <p:nvSpPr>
          <p:cNvPr id="9" name="Content Placeholder 2"/>
          <p:cNvSpPr txBox="1">
            <a:spLocks/>
          </p:cNvSpPr>
          <p:nvPr/>
        </p:nvSpPr>
        <p:spPr>
          <a:xfrm>
            <a:off x="251520" y="1447800"/>
            <a:ext cx="8712968" cy="4683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t>Am I allowed to leave a voice message for patients with health information?</a:t>
            </a:r>
          </a:p>
          <a:p>
            <a:pPr marL="514350" indent="-514350">
              <a:buFont typeface="+mj-lt"/>
              <a:buAutoNum type="arabicPeriod"/>
            </a:pPr>
            <a:r>
              <a:rPr lang="en-US" sz="2400" dirty="0" smtClean="0"/>
              <a:t>Can a patient’s spouse make an appointment over the phone? </a:t>
            </a:r>
          </a:p>
          <a:p>
            <a:pPr marL="514350" indent="-514350">
              <a:buFont typeface="+mj-lt"/>
              <a:buAutoNum type="arabicPeriod"/>
            </a:pPr>
            <a:r>
              <a:rPr lang="en-US" sz="2400" dirty="0" smtClean="0"/>
              <a:t>Do I have to share information with a teenager’s parents? Am I allowed? What age can kids make their own decisions about their information?</a:t>
            </a:r>
          </a:p>
          <a:p>
            <a:pPr marL="514350" indent="-514350">
              <a:buFont typeface="+mj-lt"/>
              <a:buAutoNum type="arabicPeriod"/>
            </a:pPr>
            <a:r>
              <a:rPr lang="en-US" sz="2400" dirty="0" smtClean="0"/>
              <a:t>What do we do when staff are patients here?</a:t>
            </a:r>
          </a:p>
          <a:p>
            <a:pPr marL="514350" indent="-514350">
              <a:buFont typeface="+mj-lt"/>
              <a:buAutoNum type="arabicPeriod"/>
            </a:pPr>
            <a:r>
              <a:rPr lang="en-US" sz="2400" dirty="0" smtClean="0"/>
              <a:t>Are we allowed to look at our own health records? What about our children’s health records?</a:t>
            </a:r>
          </a:p>
          <a:p>
            <a:pPr marL="514350" indent="-514350">
              <a:buFont typeface="+mj-lt"/>
              <a:buAutoNum type="arabicPeriod"/>
            </a:pPr>
            <a:endParaRPr lang="en-US" dirty="0"/>
          </a:p>
        </p:txBody>
      </p:sp>
      <p:sp>
        <p:nvSpPr>
          <p:cNvPr id="11" name="Slide Number Placeholder 3"/>
          <p:cNvSpPr>
            <a:spLocks noGrp="1"/>
          </p:cNvSpPr>
          <p:nvPr>
            <p:ph type="sldNum" sz="quarter" idx="12"/>
          </p:nvPr>
        </p:nvSpPr>
        <p:spPr>
          <a:xfrm>
            <a:off x="6781800" y="6248400"/>
            <a:ext cx="1905000" cy="457200"/>
          </a:xfrm>
        </p:spPr>
        <p:txBody>
          <a:bodyPr/>
          <a:lstStyle/>
          <a:p>
            <a:pPr>
              <a:defRPr/>
            </a:pPr>
            <a:fld id="{71DBCE0F-4D7D-4CA7-A64D-F0EAA17F413B}" type="slidenum">
              <a:rPr lang="en-US" smtClean="0"/>
              <a:pPr>
                <a:defRPr/>
              </a:pPr>
              <a:t>59</a:t>
            </a:fld>
            <a:endParaRPr lang="en-US" dirty="0"/>
          </a:p>
        </p:txBody>
      </p:sp>
    </p:spTree>
    <p:extLst>
      <p:ext uri="{BB962C8B-B14F-4D97-AF65-F5344CB8AC3E}">
        <p14:creationId xmlns:p14="http://schemas.microsoft.com/office/powerpoint/2010/main" val="1436649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10" name="TextBox 9"/>
          <p:cNvSpPr txBox="1"/>
          <p:nvPr/>
        </p:nvSpPr>
        <p:spPr>
          <a:xfrm>
            <a:off x="228600" y="120134"/>
            <a:ext cx="8686800" cy="369332"/>
          </a:xfrm>
          <a:prstGeom prst="rect">
            <a:avLst/>
          </a:prstGeom>
          <a:solidFill>
            <a:srgbClr val="671E84"/>
          </a:solidFill>
        </p:spPr>
        <p:txBody>
          <a:bodyPr wrap="square" rtlCol="0">
            <a:spAutoFit/>
          </a:bodyPr>
          <a:lstStyle/>
          <a:p>
            <a:endParaRPr lang="en-US" dirty="0">
              <a:solidFill>
                <a:srgbClr val="00B050"/>
              </a:solidFill>
            </a:endParaRPr>
          </a:p>
        </p:txBody>
      </p:sp>
      <p:sp>
        <p:nvSpPr>
          <p:cNvPr id="14" name="TextBox 13"/>
          <p:cNvSpPr txBox="1"/>
          <p:nvPr/>
        </p:nvSpPr>
        <p:spPr>
          <a:xfrm>
            <a:off x="228600" y="489466"/>
            <a:ext cx="8686800" cy="369332"/>
          </a:xfrm>
          <a:prstGeom prst="rect">
            <a:avLst/>
          </a:prstGeom>
          <a:solidFill>
            <a:srgbClr val="B9D749"/>
          </a:solidFill>
        </p:spPr>
        <p:txBody>
          <a:bodyPr wrap="square" rtlCol="0">
            <a:spAutoFit/>
          </a:bodyPr>
          <a:lstStyle/>
          <a:p>
            <a:endParaRPr lang="en-US" dirty="0"/>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7800"/>
            <a:ext cx="2465493"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4"/>
          <p:cNvSpPr txBox="1">
            <a:spLocks/>
          </p:cNvSpPr>
          <p:nvPr/>
        </p:nvSpPr>
        <p:spPr>
          <a:xfrm>
            <a:off x="685800" y="2130425"/>
            <a:ext cx="7772400" cy="794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Question 2</a:t>
            </a:r>
            <a:endParaRPr lang="en-US" dirty="0"/>
          </a:p>
        </p:txBody>
      </p:sp>
      <p:sp>
        <p:nvSpPr>
          <p:cNvPr id="9" name="Subtitle 5"/>
          <p:cNvSpPr txBox="1">
            <a:spLocks/>
          </p:cNvSpPr>
          <p:nvPr/>
        </p:nvSpPr>
        <p:spPr>
          <a:xfrm>
            <a:off x="914400" y="3140968"/>
            <a:ext cx="7315200" cy="24978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000" dirty="0" smtClean="0"/>
              <a:t>What do HICs have to do?</a:t>
            </a:r>
          </a:p>
        </p:txBody>
      </p:sp>
      <p:sp>
        <p:nvSpPr>
          <p:cNvPr id="11" name="Slide Number Placeholder 3"/>
          <p:cNvSpPr>
            <a:spLocks noGrp="1"/>
          </p:cNvSpPr>
          <p:nvPr>
            <p:ph type="sldNum" sz="quarter" idx="12"/>
          </p:nvPr>
        </p:nvSpPr>
        <p:spPr>
          <a:xfrm>
            <a:off x="6781800" y="6248400"/>
            <a:ext cx="1905000" cy="457200"/>
          </a:xfrm>
        </p:spPr>
        <p:txBody>
          <a:bodyPr/>
          <a:lstStyle/>
          <a:p>
            <a:pPr>
              <a:defRPr/>
            </a:pPr>
            <a:fld id="{71DBCE0F-4D7D-4CA7-A64D-F0EAA17F413B}" type="slidenum">
              <a:rPr lang="en-US" smtClean="0"/>
              <a:pPr>
                <a:defRPr/>
              </a:pPr>
              <a:t>6</a:t>
            </a:fld>
            <a:endParaRPr lang="en-US" dirty="0"/>
          </a:p>
        </p:txBody>
      </p:sp>
    </p:spTree>
    <p:extLst>
      <p:ext uri="{BB962C8B-B14F-4D97-AF65-F5344CB8AC3E}">
        <p14:creationId xmlns:p14="http://schemas.microsoft.com/office/powerpoint/2010/main" val="10640147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Title 1"/>
          <p:cNvSpPr>
            <a:spLocks noGrp="1"/>
          </p:cNvSpPr>
          <p:nvPr>
            <p:ph type="title"/>
          </p:nvPr>
        </p:nvSpPr>
        <p:spPr>
          <a:xfrm>
            <a:off x="457200" y="533400"/>
            <a:ext cx="8229600" cy="1143000"/>
          </a:xfrm>
        </p:spPr>
        <p:txBody>
          <a:bodyPr/>
          <a:lstStyle/>
          <a:p>
            <a:r>
              <a:rPr lang="en-US" dirty="0" smtClean="0"/>
              <a:t>Privacy Training for Staff</a:t>
            </a:r>
            <a:endParaRPr lang="en-US" dirty="0"/>
          </a:p>
        </p:txBody>
      </p:sp>
      <p:sp>
        <p:nvSpPr>
          <p:cNvPr id="9" name="Content Placeholder 2"/>
          <p:cNvSpPr txBox="1">
            <a:spLocks/>
          </p:cNvSpPr>
          <p:nvPr/>
        </p:nvSpPr>
        <p:spPr>
          <a:xfrm>
            <a:off x="228600" y="1371600"/>
            <a:ext cx="8686800" cy="4759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startAt="6"/>
            </a:pPr>
            <a:r>
              <a:rPr lang="en-US" sz="2400" dirty="0" smtClean="0"/>
              <a:t>What do I do when a patient of the FHT comes up to me at the grocery store?</a:t>
            </a:r>
          </a:p>
          <a:p>
            <a:pPr marL="514350" indent="-514350">
              <a:buFont typeface="+mj-lt"/>
              <a:buAutoNum type="arabicPeriod" startAt="6"/>
            </a:pPr>
            <a:r>
              <a:rPr lang="en-US" sz="2400" dirty="0" smtClean="0"/>
              <a:t>Can I give specialists and diagnostic services appointment information?</a:t>
            </a:r>
          </a:p>
          <a:p>
            <a:pPr marL="514350" indent="-514350">
              <a:buFont typeface="+mj-lt"/>
              <a:buAutoNum type="arabicPeriod" startAt="6"/>
            </a:pPr>
            <a:r>
              <a:rPr lang="en-US" sz="2400" dirty="0" smtClean="0"/>
              <a:t>Can I give PHI in response to letters from lawyers, criminal investigations, insurance companies?</a:t>
            </a:r>
          </a:p>
          <a:p>
            <a:pPr marL="514350" indent="-514350">
              <a:buFont typeface="+mj-lt"/>
              <a:buAutoNum type="arabicPeriod" startAt="6"/>
            </a:pPr>
            <a:r>
              <a:rPr lang="en-US" sz="2400" dirty="0" smtClean="0"/>
              <a:t>Do I have to give copies of tests and results and consult notes to patients at the end of their appointment?</a:t>
            </a:r>
          </a:p>
          <a:p>
            <a:pPr marL="514350" indent="-514350">
              <a:buFont typeface="+mj-lt"/>
              <a:buAutoNum type="arabicPeriod" startAt="6"/>
            </a:pPr>
            <a:r>
              <a:rPr lang="en-US" sz="2400" dirty="0" smtClean="0"/>
              <a:t>What is the circle of care? Are we allowed to share information with the hospital? School? CAS? Police? </a:t>
            </a:r>
            <a:r>
              <a:rPr lang="en-US" sz="2400" dirty="0" err="1" smtClean="0"/>
              <a:t>HealthLinks</a:t>
            </a:r>
            <a:r>
              <a:rPr lang="en-US" sz="2400" dirty="0" smtClean="0"/>
              <a:t>?</a:t>
            </a:r>
          </a:p>
          <a:p>
            <a:pPr marL="514350" indent="-514350">
              <a:buFont typeface="+mj-lt"/>
              <a:buAutoNum type="arabicPeriod" startAt="6"/>
            </a:pPr>
            <a:endParaRPr lang="en-US" sz="2400" dirty="0" smtClean="0"/>
          </a:p>
        </p:txBody>
      </p:sp>
      <p:sp>
        <p:nvSpPr>
          <p:cNvPr id="11" name="Slide Number Placeholder 3"/>
          <p:cNvSpPr>
            <a:spLocks noGrp="1"/>
          </p:cNvSpPr>
          <p:nvPr>
            <p:ph type="sldNum" sz="quarter" idx="12"/>
          </p:nvPr>
        </p:nvSpPr>
        <p:spPr>
          <a:xfrm>
            <a:off x="6781800" y="6248400"/>
            <a:ext cx="1905000" cy="457200"/>
          </a:xfrm>
        </p:spPr>
        <p:txBody>
          <a:bodyPr/>
          <a:lstStyle/>
          <a:p>
            <a:pPr>
              <a:defRPr/>
            </a:pPr>
            <a:fld id="{71DBCE0F-4D7D-4CA7-A64D-F0EAA17F413B}" type="slidenum">
              <a:rPr lang="en-US" smtClean="0"/>
              <a:pPr>
                <a:defRPr/>
              </a:pPr>
              <a:t>60</a:t>
            </a:fld>
            <a:endParaRPr lang="en-US" dirty="0"/>
          </a:p>
        </p:txBody>
      </p:sp>
    </p:spTree>
    <p:extLst>
      <p:ext uri="{BB962C8B-B14F-4D97-AF65-F5344CB8AC3E}">
        <p14:creationId xmlns:p14="http://schemas.microsoft.com/office/powerpoint/2010/main" val="9318149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Title 1"/>
          <p:cNvSpPr>
            <a:spLocks noGrp="1"/>
          </p:cNvSpPr>
          <p:nvPr>
            <p:ph type="title"/>
          </p:nvPr>
        </p:nvSpPr>
        <p:spPr>
          <a:xfrm>
            <a:off x="457200" y="533400"/>
            <a:ext cx="8229600" cy="1143000"/>
          </a:xfrm>
        </p:spPr>
        <p:txBody>
          <a:bodyPr/>
          <a:lstStyle/>
          <a:p>
            <a:r>
              <a:rPr lang="en-US" dirty="0" smtClean="0"/>
              <a:t>Privacy Training for Staff</a:t>
            </a:r>
            <a:endParaRPr lang="en-US" dirty="0"/>
          </a:p>
        </p:txBody>
      </p:sp>
      <p:sp>
        <p:nvSpPr>
          <p:cNvPr id="9" name="Content Placeholder 2"/>
          <p:cNvSpPr txBox="1">
            <a:spLocks/>
          </p:cNvSpPr>
          <p:nvPr/>
        </p:nvSpPr>
        <p:spPr>
          <a:xfrm>
            <a:off x="251520" y="1447800"/>
            <a:ext cx="8712968" cy="4683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startAt="11"/>
            </a:pPr>
            <a:r>
              <a:rPr lang="en-US" sz="2400" dirty="0"/>
              <a:t>Is it a breach if someone overhears another person’s health information (like diagnosis)?</a:t>
            </a:r>
          </a:p>
          <a:p>
            <a:pPr marL="514350" indent="-514350">
              <a:buFont typeface="+mj-lt"/>
              <a:buAutoNum type="arabicPeriod" startAt="11"/>
            </a:pPr>
            <a:r>
              <a:rPr lang="en-US" sz="2400" dirty="0"/>
              <a:t>Should we have privacy windows that slide in reception?</a:t>
            </a:r>
          </a:p>
          <a:p>
            <a:pPr marL="514350" indent="-514350">
              <a:buFont typeface="+mj-lt"/>
              <a:buAutoNum type="arabicPeriod" startAt="11"/>
            </a:pPr>
            <a:r>
              <a:rPr lang="en-US" sz="2400" dirty="0"/>
              <a:t>Should staff use patient numbers instead of patient names when calling into a room?</a:t>
            </a:r>
          </a:p>
          <a:p>
            <a:pPr marL="514350" indent="-514350">
              <a:buFont typeface="+mj-lt"/>
              <a:buAutoNum type="arabicPeriod" startAt="11"/>
            </a:pPr>
            <a:r>
              <a:rPr lang="en-US" sz="2400" dirty="0" smtClean="0"/>
              <a:t>Can </a:t>
            </a:r>
            <a:r>
              <a:rPr lang="en-US" sz="2400" dirty="0"/>
              <a:t>support staff scan reports for urgent results?</a:t>
            </a:r>
          </a:p>
          <a:p>
            <a:pPr marL="514350" indent="-514350">
              <a:buFont typeface="+mj-lt"/>
              <a:buAutoNum type="arabicPeriod" startAt="11"/>
            </a:pPr>
            <a:r>
              <a:rPr lang="en-US" sz="2400" dirty="0" smtClean="0"/>
              <a:t>Can we use email to communicate with patients/other health care providers? (text message?)</a:t>
            </a:r>
          </a:p>
          <a:p>
            <a:pPr marL="0" indent="0">
              <a:buNone/>
            </a:pPr>
            <a:endParaRPr lang="en-US" dirty="0"/>
          </a:p>
        </p:txBody>
      </p:sp>
      <p:sp>
        <p:nvSpPr>
          <p:cNvPr id="11" name="Slide Number Placeholder 3"/>
          <p:cNvSpPr>
            <a:spLocks noGrp="1"/>
          </p:cNvSpPr>
          <p:nvPr>
            <p:ph type="sldNum" sz="quarter" idx="12"/>
          </p:nvPr>
        </p:nvSpPr>
        <p:spPr>
          <a:xfrm>
            <a:off x="6781800" y="6248400"/>
            <a:ext cx="1905000" cy="457200"/>
          </a:xfrm>
        </p:spPr>
        <p:txBody>
          <a:bodyPr/>
          <a:lstStyle/>
          <a:p>
            <a:pPr>
              <a:defRPr/>
            </a:pPr>
            <a:fld id="{71DBCE0F-4D7D-4CA7-A64D-F0EAA17F413B}" type="slidenum">
              <a:rPr lang="en-US" smtClean="0"/>
              <a:pPr>
                <a:defRPr/>
              </a:pPr>
              <a:t>61</a:t>
            </a:fld>
            <a:endParaRPr lang="en-US" dirty="0"/>
          </a:p>
        </p:txBody>
      </p:sp>
    </p:spTree>
    <p:extLst>
      <p:ext uri="{BB962C8B-B14F-4D97-AF65-F5344CB8AC3E}">
        <p14:creationId xmlns:p14="http://schemas.microsoft.com/office/powerpoint/2010/main" val="15167383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Privacy Resources</a:t>
            </a:r>
            <a:endParaRPr lang="en-CA" dirty="0"/>
          </a:p>
        </p:txBody>
      </p:sp>
      <p:sp>
        <p:nvSpPr>
          <p:cNvPr id="3" name="Content Placeholder 2"/>
          <p:cNvSpPr>
            <a:spLocks noGrp="1"/>
          </p:cNvSpPr>
          <p:nvPr>
            <p:ph idx="1"/>
          </p:nvPr>
        </p:nvSpPr>
        <p:spPr/>
        <p:txBody>
          <a:bodyPr/>
          <a:lstStyle/>
          <a:p>
            <a:r>
              <a:rPr lang="en-CA" dirty="0"/>
              <a:t>Association of Family Health Teams of Ontario</a:t>
            </a:r>
          </a:p>
          <a:p>
            <a:pPr lvl="1"/>
            <a:r>
              <a:rPr lang="en-CA" u="sng" dirty="0">
                <a:hlinkClick r:id="rId2"/>
              </a:rPr>
              <a:t>Privacy Toolkit for the Quality Improvement Decision Support Program in Family Health Teams</a:t>
            </a:r>
            <a:r>
              <a:rPr lang="en-CA" dirty="0"/>
              <a:t> </a:t>
            </a:r>
          </a:p>
          <a:p>
            <a:pPr lvl="1"/>
            <a:r>
              <a:rPr lang="en-CA" u="sng" dirty="0">
                <a:hlinkClick r:id="rId3"/>
              </a:rPr>
              <a:t>Statutory Compliance Toolkit for Boards of Family Health Teams and Nurse Practitioner-Led Clinics</a:t>
            </a:r>
            <a:r>
              <a:rPr lang="en-CA" dirty="0"/>
              <a:t> </a:t>
            </a:r>
            <a:endParaRPr lang="en-CA" dirty="0" smtClean="0"/>
          </a:p>
          <a:p>
            <a:pPr lvl="1"/>
            <a:r>
              <a:rPr lang="en-CA" dirty="0" smtClean="0"/>
              <a:t>Top 5 Privacy Questions Answered with 5 Privacy Tools</a:t>
            </a:r>
            <a:endParaRPr lang="en-CA" dirty="0"/>
          </a:p>
          <a:p>
            <a:endParaRPr lang="en-CA" dirty="0"/>
          </a:p>
        </p:txBody>
      </p:sp>
    </p:spTree>
    <p:extLst>
      <p:ext uri="{BB962C8B-B14F-4D97-AF65-F5344CB8AC3E}">
        <p14:creationId xmlns:p14="http://schemas.microsoft.com/office/powerpoint/2010/main" val="3509647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CA" dirty="0" smtClean="0"/>
              <a:t>Privacy Resources</a:t>
            </a:r>
            <a:endParaRPr lang="en-CA" dirty="0"/>
          </a:p>
        </p:txBody>
      </p:sp>
      <p:sp>
        <p:nvSpPr>
          <p:cNvPr id="3" name="Content Placeholder 2"/>
          <p:cNvSpPr>
            <a:spLocks noGrp="1"/>
          </p:cNvSpPr>
          <p:nvPr>
            <p:ph idx="1"/>
          </p:nvPr>
        </p:nvSpPr>
        <p:spPr>
          <a:xfrm>
            <a:off x="457200" y="1066800"/>
            <a:ext cx="8229600" cy="5486400"/>
          </a:xfrm>
        </p:spPr>
        <p:txBody>
          <a:bodyPr>
            <a:normAutofit fontScale="92500" lnSpcReduction="20000"/>
          </a:bodyPr>
          <a:lstStyle/>
          <a:p>
            <a:r>
              <a:rPr lang="en-CA" dirty="0" smtClean="0"/>
              <a:t>Information </a:t>
            </a:r>
            <a:r>
              <a:rPr lang="en-CA" dirty="0"/>
              <a:t>and Privacy Commissioner of Ontario </a:t>
            </a:r>
          </a:p>
          <a:p>
            <a:pPr lvl="1"/>
            <a:r>
              <a:rPr lang="en-CA" u="sng" dirty="0">
                <a:hlinkClick r:id="rId2"/>
              </a:rPr>
              <a:t>45 Minute PHIPA Training Video</a:t>
            </a:r>
            <a:r>
              <a:rPr lang="en-CA" dirty="0"/>
              <a:t> for all health sector staff</a:t>
            </a:r>
          </a:p>
          <a:p>
            <a:pPr lvl="1"/>
            <a:r>
              <a:rPr lang="en-CA" u="sng" dirty="0">
                <a:hlinkClick r:id="rId3"/>
              </a:rPr>
              <a:t>PHIPA Fact Sheets</a:t>
            </a:r>
            <a:endParaRPr lang="en-CA" dirty="0"/>
          </a:p>
          <a:p>
            <a:pPr lvl="1"/>
            <a:r>
              <a:rPr lang="en-CA" u="sng" dirty="0">
                <a:hlinkClick r:id="rId4"/>
              </a:rPr>
              <a:t>PHIPA Orders</a:t>
            </a:r>
            <a:endParaRPr lang="en-CA" dirty="0"/>
          </a:p>
          <a:p>
            <a:r>
              <a:rPr lang="en-CA" dirty="0"/>
              <a:t>College of Physicians and Surgeons of Ontario</a:t>
            </a:r>
          </a:p>
          <a:p>
            <a:pPr lvl="1"/>
            <a:r>
              <a:rPr lang="en-CA" u="sng" dirty="0">
                <a:hlinkClick r:id="rId5"/>
              </a:rPr>
              <a:t>Confidentiality of Personal Health Information</a:t>
            </a:r>
            <a:endParaRPr lang="en-CA" dirty="0"/>
          </a:p>
          <a:p>
            <a:pPr lvl="1"/>
            <a:r>
              <a:rPr lang="en-CA" u="sng" dirty="0">
                <a:hlinkClick r:id="rId6"/>
              </a:rPr>
              <a:t>Medical Records</a:t>
            </a:r>
            <a:endParaRPr lang="en-CA" dirty="0"/>
          </a:p>
          <a:p>
            <a:pPr lvl="1"/>
            <a:r>
              <a:rPr lang="en-CA" u="sng" dirty="0">
                <a:hlinkClick r:id="rId7"/>
              </a:rPr>
              <a:t>Appropriate Use of Social Media by Physicians</a:t>
            </a:r>
            <a:r>
              <a:rPr lang="en-CA" dirty="0"/>
              <a:t> </a:t>
            </a:r>
          </a:p>
          <a:p>
            <a:r>
              <a:rPr lang="en-CA" dirty="0"/>
              <a:t>College of Nurses of Ontario</a:t>
            </a:r>
          </a:p>
          <a:p>
            <a:pPr lvl="1"/>
            <a:r>
              <a:rPr lang="en-CA" u="sng" dirty="0">
                <a:hlinkClick r:id="rId8"/>
              </a:rPr>
              <a:t>Confidentiality and Privacy – Personal Health Information</a:t>
            </a:r>
            <a:endParaRPr lang="en-CA" dirty="0"/>
          </a:p>
          <a:p>
            <a:pPr lvl="1"/>
            <a:r>
              <a:rPr lang="en-CA" u="sng" dirty="0">
                <a:hlinkClick r:id="rId9"/>
              </a:rPr>
              <a:t>Social Media</a:t>
            </a:r>
            <a:endParaRPr lang="en-CA" dirty="0"/>
          </a:p>
          <a:p>
            <a:endParaRPr lang="en-CA" dirty="0"/>
          </a:p>
        </p:txBody>
      </p:sp>
    </p:spTree>
    <p:extLst>
      <p:ext uri="{BB962C8B-B14F-4D97-AF65-F5344CB8AC3E}">
        <p14:creationId xmlns:p14="http://schemas.microsoft.com/office/powerpoint/2010/main" val="11145771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CA" dirty="0" smtClean="0"/>
              <a:t>Privacy Resources</a:t>
            </a:r>
            <a:endParaRPr lang="en-CA" dirty="0"/>
          </a:p>
        </p:txBody>
      </p:sp>
      <p:sp>
        <p:nvSpPr>
          <p:cNvPr id="3" name="Content Placeholder 2"/>
          <p:cNvSpPr>
            <a:spLocks noGrp="1"/>
          </p:cNvSpPr>
          <p:nvPr>
            <p:ph idx="1"/>
          </p:nvPr>
        </p:nvSpPr>
        <p:spPr>
          <a:xfrm>
            <a:off x="457200" y="1219200"/>
            <a:ext cx="8229600" cy="5257800"/>
          </a:xfrm>
        </p:spPr>
        <p:txBody>
          <a:bodyPr>
            <a:normAutofit fontScale="77500" lnSpcReduction="20000"/>
          </a:bodyPr>
          <a:lstStyle/>
          <a:p>
            <a:r>
              <a:rPr lang="en-CA" dirty="0"/>
              <a:t>Canadian Medical Protective Association</a:t>
            </a:r>
          </a:p>
          <a:p>
            <a:pPr lvl="1"/>
            <a:r>
              <a:rPr lang="en-CA" u="sng" dirty="0">
                <a:hlinkClick r:id="rId2"/>
              </a:rPr>
              <a:t>Privacy and Confidentiality</a:t>
            </a:r>
            <a:r>
              <a:rPr lang="en-CA" dirty="0"/>
              <a:t> </a:t>
            </a:r>
          </a:p>
          <a:p>
            <a:pPr lvl="1"/>
            <a:r>
              <a:rPr lang="en-CA" u="sng" dirty="0">
                <a:hlinkClick r:id="rId3"/>
              </a:rPr>
              <a:t>Documentation</a:t>
            </a:r>
            <a:endParaRPr lang="en-CA" dirty="0"/>
          </a:p>
          <a:p>
            <a:r>
              <a:rPr lang="en-CA" dirty="0"/>
              <a:t>Ontario Hospital Association and Ontario Medical Association</a:t>
            </a:r>
          </a:p>
          <a:p>
            <a:pPr lvl="1"/>
            <a:r>
              <a:rPr lang="en-CA" u="sng" dirty="0">
                <a:hlinkClick r:id="rId4"/>
              </a:rPr>
              <a:t>Hospital Privacy Toolkit</a:t>
            </a:r>
            <a:r>
              <a:rPr lang="en-CA" dirty="0"/>
              <a:t> </a:t>
            </a:r>
          </a:p>
          <a:p>
            <a:r>
              <a:rPr lang="en-CA" dirty="0"/>
              <a:t>OntarioMD</a:t>
            </a:r>
          </a:p>
          <a:p>
            <a:pPr lvl="1"/>
            <a:r>
              <a:rPr lang="en-CA" u="sng" dirty="0">
                <a:hlinkClick r:id="rId5"/>
              </a:rPr>
              <a:t>Privacy &amp; Encryption Online Tutorial</a:t>
            </a:r>
            <a:endParaRPr lang="en-CA" dirty="0"/>
          </a:p>
          <a:p>
            <a:r>
              <a:rPr lang="en-CA" dirty="0"/>
              <a:t>DDO Health Law </a:t>
            </a:r>
          </a:p>
          <a:p>
            <a:pPr lvl="1"/>
            <a:r>
              <a:rPr lang="en-CA" u="sng" dirty="0">
                <a:hlinkClick r:id="rId6"/>
              </a:rPr>
              <a:t>3 day Privacy Officer Training for the Health Sector</a:t>
            </a:r>
            <a:r>
              <a:rPr lang="en-CA" dirty="0"/>
              <a:t> </a:t>
            </a:r>
          </a:p>
          <a:p>
            <a:pPr lvl="1"/>
            <a:r>
              <a:rPr lang="en-CA" u="sng" dirty="0">
                <a:hlinkClick r:id="rId7"/>
              </a:rPr>
              <a:t>3 hour Privacy Training for Family Health Teams</a:t>
            </a:r>
            <a:r>
              <a:rPr lang="en-CA" dirty="0"/>
              <a:t> </a:t>
            </a:r>
          </a:p>
          <a:p>
            <a:pPr lvl="1"/>
            <a:r>
              <a:rPr lang="en-CA" dirty="0"/>
              <a:t>1 hour Privacy Training for the Health Sector (online streaming video) – Coming March 2016 </a:t>
            </a:r>
          </a:p>
          <a:p>
            <a:pPr lvl="1"/>
            <a:r>
              <a:rPr lang="en-CA" u="sng" dirty="0">
                <a:hlinkClick r:id="rId8"/>
              </a:rPr>
              <a:t>Legal Issues for Family Health Teams Monthly Teleconference</a:t>
            </a:r>
            <a:r>
              <a:rPr lang="en-CA" dirty="0"/>
              <a:t> </a:t>
            </a:r>
          </a:p>
        </p:txBody>
      </p:sp>
    </p:spTree>
    <p:extLst>
      <p:ext uri="{BB962C8B-B14F-4D97-AF65-F5344CB8AC3E}">
        <p14:creationId xmlns:p14="http://schemas.microsoft.com/office/powerpoint/2010/main" val="10441833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9863" y="1813932"/>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10" name="TextBox 9"/>
          <p:cNvSpPr txBox="1"/>
          <p:nvPr/>
        </p:nvSpPr>
        <p:spPr>
          <a:xfrm>
            <a:off x="228600" y="120134"/>
            <a:ext cx="8686800" cy="369332"/>
          </a:xfrm>
          <a:prstGeom prst="rect">
            <a:avLst/>
          </a:prstGeom>
          <a:solidFill>
            <a:srgbClr val="671E84"/>
          </a:solidFill>
        </p:spPr>
        <p:txBody>
          <a:bodyPr wrap="square" rtlCol="0">
            <a:spAutoFit/>
          </a:bodyPr>
          <a:lstStyle/>
          <a:p>
            <a:endParaRPr lang="en-US" dirty="0">
              <a:solidFill>
                <a:srgbClr val="00B050"/>
              </a:solidFill>
            </a:endParaRPr>
          </a:p>
        </p:txBody>
      </p:sp>
      <p:sp>
        <p:nvSpPr>
          <p:cNvPr id="14" name="TextBox 13"/>
          <p:cNvSpPr txBox="1"/>
          <p:nvPr/>
        </p:nvSpPr>
        <p:spPr>
          <a:xfrm>
            <a:off x="228600" y="489466"/>
            <a:ext cx="8686800" cy="369332"/>
          </a:xfrm>
          <a:prstGeom prst="rect">
            <a:avLst/>
          </a:prstGeom>
          <a:solidFill>
            <a:srgbClr val="B9D749"/>
          </a:solidFill>
        </p:spPr>
        <p:txBody>
          <a:bodyPr wrap="square" rtlCol="0">
            <a:spAutoFit/>
          </a:bodyPr>
          <a:lstStyle/>
          <a:p>
            <a:endParaRPr lang="en-US" dirty="0"/>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5597824"/>
            <a:ext cx="1957388" cy="101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4"/>
          <p:cNvSpPr txBox="1">
            <a:spLocks/>
          </p:cNvSpPr>
          <p:nvPr/>
        </p:nvSpPr>
        <p:spPr>
          <a:xfrm>
            <a:off x="685800" y="858798"/>
            <a:ext cx="7772400" cy="12353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Privacy Training for FHT Boards</a:t>
            </a:r>
          </a:p>
        </p:txBody>
      </p:sp>
      <p:sp>
        <p:nvSpPr>
          <p:cNvPr id="9" name="Subtitle 5"/>
          <p:cNvSpPr txBox="1">
            <a:spLocks/>
          </p:cNvSpPr>
          <p:nvPr/>
        </p:nvSpPr>
        <p:spPr>
          <a:xfrm>
            <a:off x="611560" y="2094131"/>
            <a:ext cx="7920880" cy="35446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smtClean="0"/>
              <a:t>Kate Dewhirst</a:t>
            </a:r>
          </a:p>
          <a:p>
            <a:pPr marL="0" indent="0" algn="ctr">
              <a:buNone/>
            </a:pPr>
            <a:r>
              <a:rPr lang="en-US" sz="2800" dirty="0" smtClean="0">
                <a:hlinkClick r:id="rId4"/>
              </a:rPr>
              <a:t>kdewhirst@ddohealthlaw.com</a:t>
            </a:r>
            <a:r>
              <a:rPr lang="en-US" sz="2800" dirty="0" smtClean="0"/>
              <a:t> </a:t>
            </a:r>
          </a:p>
          <a:p>
            <a:pPr marL="0" indent="0" algn="ctr">
              <a:buNone/>
            </a:pPr>
            <a:r>
              <a:rPr lang="en-US" sz="2800" dirty="0" smtClean="0"/>
              <a:t>Follow me on Twitter: @katedewhirst </a:t>
            </a:r>
          </a:p>
          <a:p>
            <a:pPr marL="0" indent="0" algn="ctr">
              <a:buNone/>
            </a:pPr>
            <a:r>
              <a:rPr lang="en-US" sz="2800" dirty="0" smtClean="0"/>
              <a:t>Check out our website and blog: </a:t>
            </a:r>
            <a:r>
              <a:rPr lang="en-US" sz="2800" dirty="0" smtClean="0">
                <a:hlinkClick r:id="rId5"/>
              </a:rPr>
              <a:t>www.ddohealthlaw.com</a:t>
            </a:r>
            <a:r>
              <a:rPr lang="en-US" sz="2800" dirty="0" smtClean="0"/>
              <a:t> </a:t>
            </a:r>
          </a:p>
          <a:p>
            <a:pPr marL="0" indent="0" algn="ctr">
              <a:buNone/>
            </a:pPr>
            <a:r>
              <a:rPr lang="en-US" sz="2800" dirty="0" smtClean="0"/>
              <a:t>Coming soon (March 2016): </a:t>
            </a:r>
          </a:p>
          <a:p>
            <a:pPr marL="0" indent="0" algn="ctr">
              <a:buNone/>
            </a:pPr>
            <a:r>
              <a:rPr lang="en-US" sz="2800" dirty="0" smtClean="0">
                <a:hlinkClick r:id="rId6"/>
              </a:rPr>
              <a:t>www.thehuddleseries.com</a:t>
            </a:r>
            <a:r>
              <a:rPr lang="en-US" sz="2800" dirty="0" smtClean="0"/>
              <a:t> online videos</a:t>
            </a:r>
          </a:p>
        </p:txBody>
      </p:sp>
      <p:sp>
        <p:nvSpPr>
          <p:cNvPr id="11" name="Slide Number Placeholder 3"/>
          <p:cNvSpPr>
            <a:spLocks noGrp="1"/>
          </p:cNvSpPr>
          <p:nvPr>
            <p:ph type="sldNum" sz="quarter" idx="12"/>
          </p:nvPr>
        </p:nvSpPr>
        <p:spPr>
          <a:xfrm>
            <a:off x="6781800" y="6248400"/>
            <a:ext cx="1905000" cy="457200"/>
          </a:xfrm>
          <a:noFill/>
        </p:spPr>
        <p:txBody>
          <a:bodyPr/>
          <a:lstStyle/>
          <a:p>
            <a:fld id="{2A61AC23-959C-492F-B018-947469A2AEC8}" type="slidenum">
              <a:rPr lang="en-US" smtClean="0"/>
              <a:pPr/>
              <a:t>65</a:t>
            </a:fld>
            <a:endParaRPr lang="en-US" dirty="0" smtClean="0"/>
          </a:p>
        </p:txBody>
      </p:sp>
    </p:spTree>
    <p:extLst>
      <p:ext uri="{BB962C8B-B14F-4D97-AF65-F5344CB8AC3E}">
        <p14:creationId xmlns:p14="http://schemas.microsoft.com/office/powerpoint/2010/main" val="4271545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Slide Number Placeholder 5"/>
          <p:cNvSpPr>
            <a:spLocks noGrp="1"/>
          </p:cNvSpPr>
          <p:nvPr>
            <p:ph type="sldNum" sz="quarter" idx="12"/>
          </p:nvPr>
        </p:nvSpPr>
        <p:spPr>
          <a:xfrm>
            <a:off x="6781800" y="6248400"/>
            <a:ext cx="1905000" cy="457200"/>
          </a:xfrm>
          <a:noFill/>
        </p:spPr>
        <p:txBody>
          <a:bodyPr/>
          <a:lstStyle/>
          <a:p>
            <a:fld id="{7B25D08F-6AED-47CB-85FF-DB0C1F3D1FAE}" type="slidenum">
              <a:rPr lang="en-CA" smtClean="0"/>
              <a:pPr/>
              <a:t>7</a:t>
            </a:fld>
            <a:endParaRPr lang="en-CA" dirty="0" smtClean="0"/>
          </a:p>
        </p:txBody>
      </p:sp>
      <p:sp>
        <p:nvSpPr>
          <p:cNvPr id="9" name="Rectangle 2"/>
          <p:cNvSpPr>
            <a:spLocks noGrp="1" noChangeArrowheads="1"/>
          </p:cNvSpPr>
          <p:nvPr>
            <p:ph type="title"/>
          </p:nvPr>
        </p:nvSpPr>
        <p:spPr>
          <a:xfrm>
            <a:off x="457200" y="533400"/>
            <a:ext cx="8229600" cy="1143000"/>
          </a:xfrm>
        </p:spPr>
        <p:txBody>
          <a:bodyPr/>
          <a:lstStyle/>
          <a:p>
            <a:r>
              <a:rPr lang="en-US" dirty="0" smtClean="0"/>
              <a:t>AFHTO Statutory Compliance</a:t>
            </a:r>
            <a:endParaRPr lang="en-CA" dirty="0" smtClean="0"/>
          </a:p>
        </p:txBody>
      </p:sp>
      <p:sp>
        <p:nvSpPr>
          <p:cNvPr id="11" name="Rectangle 3"/>
          <p:cNvSpPr txBox="1">
            <a:spLocks noChangeArrowheads="1"/>
          </p:cNvSpPr>
          <p:nvPr/>
        </p:nvSpPr>
        <p:spPr>
          <a:xfrm>
            <a:off x="457200" y="1828800"/>
            <a:ext cx="8229600" cy="4302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2800" dirty="0" smtClean="0"/>
              <a:t>Duty: As a health information custodian (or agent), every FHT has a duty to protect personal health information</a:t>
            </a:r>
          </a:p>
          <a:p>
            <a:pPr>
              <a:lnSpc>
                <a:spcPct val="90000"/>
              </a:lnSpc>
            </a:pPr>
            <a:r>
              <a:rPr lang="en-US" sz="2800" dirty="0" smtClean="0"/>
              <a:t>Questions the Board should ask:</a:t>
            </a:r>
          </a:p>
          <a:p>
            <a:pPr lvl="1">
              <a:lnSpc>
                <a:spcPct val="90000"/>
              </a:lnSpc>
            </a:pPr>
            <a:r>
              <a:rPr lang="en-US" sz="2400" dirty="0" smtClean="0"/>
              <a:t>Are we a HIC? Or are we an agent of a HIC (being the FHO* or our affiliated physicians)?</a:t>
            </a:r>
          </a:p>
          <a:p>
            <a:pPr lvl="1">
              <a:lnSpc>
                <a:spcPct val="90000"/>
              </a:lnSpc>
            </a:pPr>
            <a:r>
              <a:rPr lang="en-US" sz="2400" dirty="0" smtClean="0"/>
              <a:t>Does the FHT have a Privacy Officer?</a:t>
            </a:r>
          </a:p>
          <a:p>
            <a:pPr lvl="1">
              <a:lnSpc>
                <a:spcPct val="90000"/>
              </a:lnSpc>
            </a:pPr>
            <a:r>
              <a:rPr lang="en-US" sz="2400" dirty="0" smtClean="0"/>
              <a:t>What steps has the FHT taken to ensure that it is PHIPA compliant?</a:t>
            </a:r>
          </a:p>
        </p:txBody>
      </p:sp>
    </p:spTree>
    <p:extLst>
      <p:ext uri="{BB962C8B-B14F-4D97-AF65-F5344CB8AC3E}">
        <p14:creationId xmlns:p14="http://schemas.microsoft.com/office/powerpoint/2010/main" val="1091890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Slide Number Placeholder 5"/>
          <p:cNvSpPr>
            <a:spLocks noGrp="1"/>
          </p:cNvSpPr>
          <p:nvPr>
            <p:ph type="sldNum" sz="quarter" idx="12"/>
          </p:nvPr>
        </p:nvSpPr>
        <p:spPr>
          <a:xfrm>
            <a:off x="6781800" y="6248400"/>
            <a:ext cx="1905000" cy="457200"/>
          </a:xfrm>
          <a:noFill/>
        </p:spPr>
        <p:txBody>
          <a:bodyPr/>
          <a:lstStyle/>
          <a:p>
            <a:fld id="{7B25D08F-6AED-47CB-85FF-DB0C1F3D1FAE}" type="slidenum">
              <a:rPr lang="en-CA" smtClean="0"/>
              <a:pPr/>
              <a:t>8</a:t>
            </a:fld>
            <a:endParaRPr lang="en-CA" dirty="0" smtClean="0"/>
          </a:p>
        </p:txBody>
      </p:sp>
      <p:sp>
        <p:nvSpPr>
          <p:cNvPr id="9" name="Rectangle 2"/>
          <p:cNvSpPr>
            <a:spLocks noGrp="1" noChangeArrowheads="1"/>
          </p:cNvSpPr>
          <p:nvPr>
            <p:ph type="title"/>
          </p:nvPr>
        </p:nvSpPr>
        <p:spPr>
          <a:xfrm>
            <a:off x="457200" y="533400"/>
            <a:ext cx="8229600" cy="1143000"/>
          </a:xfrm>
        </p:spPr>
        <p:txBody>
          <a:bodyPr/>
          <a:lstStyle/>
          <a:p>
            <a:r>
              <a:rPr lang="en-US" dirty="0" smtClean="0"/>
              <a:t>AFHTO Statutory Compliance</a:t>
            </a:r>
            <a:endParaRPr lang="en-CA" dirty="0" smtClean="0"/>
          </a:p>
        </p:txBody>
      </p:sp>
      <p:sp>
        <p:nvSpPr>
          <p:cNvPr id="11" name="Rectangle 3"/>
          <p:cNvSpPr txBox="1">
            <a:spLocks noChangeArrowheads="1"/>
          </p:cNvSpPr>
          <p:nvPr/>
        </p:nvSpPr>
        <p:spPr>
          <a:xfrm>
            <a:off x="457200" y="1828800"/>
            <a:ext cx="8229600" cy="43021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2400" dirty="0" smtClean="0"/>
              <a:t>How does the FHT ensure and monitor third party access to personal health information?</a:t>
            </a:r>
          </a:p>
          <a:p>
            <a:pPr>
              <a:lnSpc>
                <a:spcPct val="90000"/>
              </a:lnSpc>
            </a:pPr>
            <a:r>
              <a:rPr lang="en-US" sz="2400" dirty="0" smtClean="0"/>
              <a:t>When was the last review/audit of the FHT’s privacy policy and/or procedures?</a:t>
            </a:r>
          </a:p>
          <a:p>
            <a:pPr>
              <a:lnSpc>
                <a:spcPct val="90000"/>
              </a:lnSpc>
            </a:pPr>
            <a:r>
              <a:rPr lang="en-US" sz="2400" dirty="0" smtClean="0"/>
              <a:t>When did the FHT last train the staff on privacy issues?</a:t>
            </a:r>
          </a:p>
          <a:p>
            <a:pPr>
              <a:lnSpc>
                <a:spcPct val="90000"/>
              </a:lnSpc>
            </a:pPr>
            <a:r>
              <a:rPr lang="en-US" sz="2400" dirty="0" smtClean="0"/>
              <a:t>Has the FHT had any privacy breaches? If so, what steps have been taken to prevent </a:t>
            </a:r>
            <a:r>
              <a:rPr lang="en-US" sz="2400" dirty="0" smtClean="0"/>
              <a:t>recurrence? </a:t>
            </a:r>
            <a:endParaRPr lang="en-US" sz="2400" dirty="0" smtClean="0"/>
          </a:p>
        </p:txBody>
      </p:sp>
    </p:spTree>
    <p:extLst>
      <p:ext uri="{BB962C8B-B14F-4D97-AF65-F5344CB8AC3E}">
        <p14:creationId xmlns:p14="http://schemas.microsoft.com/office/powerpoint/2010/main" val="1091890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p:spPr>
        <p:txBody>
          <a:bodyPr/>
          <a:lstStyle/>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a:p>
            <a:pPr marL="0" indent="0" algn="ctr">
              <a:buNone/>
            </a:pPr>
            <a:endParaRPr lang="en-US" u="sng" dirty="0">
              <a:uFill>
                <a:solidFill>
                  <a:srgbClr val="671E84"/>
                </a:solidFill>
              </a:uFill>
            </a:endParaRPr>
          </a:p>
          <a:p>
            <a:pPr marL="0" indent="0" algn="ctr">
              <a:buNone/>
            </a:pPr>
            <a:endParaRPr lang="en-US" u="sng" dirty="0" smtClean="0">
              <a:uFill>
                <a:solidFill>
                  <a:srgbClr val="671E84"/>
                </a:solidFill>
              </a:uFill>
            </a:endParaRPr>
          </a:p>
        </p:txBody>
      </p:sp>
      <p:sp>
        <p:nvSpPr>
          <p:cNvPr id="3" name="TextBox 2"/>
          <p:cNvSpPr txBox="1"/>
          <p:nvPr/>
        </p:nvSpPr>
        <p:spPr>
          <a:xfrm>
            <a:off x="609600" y="1447800"/>
            <a:ext cx="8001000" cy="646331"/>
          </a:xfrm>
          <a:prstGeom prst="rect">
            <a:avLst/>
          </a:prstGeom>
          <a:noFill/>
        </p:spPr>
        <p:txBody>
          <a:bodyPr wrap="square" rtlCol="0">
            <a:spAutoFit/>
          </a:bodyPr>
          <a:lstStyle/>
          <a:p>
            <a:endParaRPr lang="en-US" dirty="0" smtClean="0"/>
          </a:p>
          <a:p>
            <a:endParaRPr lang="en-US" dirty="0"/>
          </a:p>
        </p:txBody>
      </p:sp>
      <p:sp>
        <p:nvSpPr>
          <p:cNvPr id="8" name="Slide Number Placeholder 6"/>
          <p:cNvSpPr>
            <a:spLocks noGrp="1"/>
          </p:cNvSpPr>
          <p:nvPr>
            <p:ph type="sldNum" sz="quarter" idx="12"/>
          </p:nvPr>
        </p:nvSpPr>
        <p:spPr>
          <a:xfrm>
            <a:off x="6781800" y="6248400"/>
            <a:ext cx="1905000" cy="457200"/>
          </a:xfrm>
          <a:noFill/>
        </p:spPr>
        <p:txBody>
          <a:bodyPr/>
          <a:lstStyle/>
          <a:p>
            <a:fld id="{0AC906EC-05C2-4B5E-BAC4-97C67A133A45}" type="slidenum">
              <a:rPr lang="en-CA" smtClean="0"/>
              <a:pPr/>
              <a:t>9</a:t>
            </a:fld>
            <a:endParaRPr lang="en-CA" dirty="0" smtClean="0"/>
          </a:p>
        </p:txBody>
      </p:sp>
      <p:sp>
        <p:nvSpPr>
          <p:cNvPr id="9" name="Rectangle 2"/>
          <p:cNvSpPr>
            <a:spLocks noGrp="1" noChangeArrowheads="1"/>
          </p:cNvSpPr>
          <p:nvPr>
            <p:ph type="title"/>
          </p:nvPr>
        </p:nvSpPr>
        <p:spPr>
          <a:xfrm>
            <a:off x="457200" y="533400"/>
            <a:ext cx="8229600" cy="1143000"/>
          </a:xfrm>
        </p:spPr>
        <p:txBody>
          <a:bodyPr/>
          <a:lstStyle/>
          <a:p>
            <a:r>
              <a:rPr lang="en-US" dirty="0" smtClean="0">
                <a:latin typeface="+mn-lt"/>
              </a:rPr>
              <a:t>Privacy Compliance Elements</a:t>
            </a:r>
            <a:endParaRPr lang="en-CA" dirty="0" smtClean="0">
              <a:latin typeface="+mn-lt"/>
            </a:endParaRPr>
          </a:p>
        </p:txBody>
      </p:sp>
      <p:sp>
        <p:nvSpPr>
          <p:cNvPr id="11" name="Rectangle 3"/>
          <p:cNvSpPr txBox="1">
            <a:spLocks noChangeArrowheads="1"/>
          </p:cNvSpPr>
          <p:nvPr/>
        </p:nvSpPr>
        <p:spPr>
          <a:xfrm>
            <a:off x="395537" y="1600200"/>
            <a:ext cx="4248472"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90000"/>
              </a:lnSpc>
              <a:buFont typeface="+mj-lt"/>
              <a:buAutoNum type="arabicPeriod"/>
            </a:pPr>
            <a:r>
              <a:rPr lang="en-US" sz="2000" dirty="0" smtClean="0"/>
              <a:t>Appoint a privacy officer</a:t>
            </a:r>
          </a:p>
          <a:p>
            <a:pPr marL="457200" indent="-457200">
              <a:lnSpc>
                <a:spcPct val="90000"/>
              </a:lnSpc>
              <a:buFont typeface="+mj-lt"/>
              <a:buAutoNum type="arabicPeriod"/>
            </a:pPr>
            <a:r>
              <a:rPr lang="en-US" sz="2000" dirty="0" smtClean="0"/>
              <a:t>Post information management practices (staff/patients/public)</a:t>
            </a:r>
          </a:p>
          <a:p>
            <a:pPr marL="457200" indent="-457200">
              <a:lnSpc>
                <a:spcPct val="90000"/>
              </a:lnSpc>
              <a:buFont typeface="+mj-lt"/>
              <a:buAutoNum type="arabicPeriod"/>
            </a:pPr>
            <a:r>
              <a:rPr lang="en-US" sz="2000" dirty="0" smtClean="0"/>
              <a:t>Have clear rules about privacy (usually in policy)</a:t>
            </a:r>
          </a:p>
          <a:p>
            <a:pPr marL="457200" indent="-457200">
              <a:lnSpc>
                <a:spcPct val="90000"/>
              </a:lnSpc>
              <a:buFont typeface="+mj-lt"/>
              <a:buAutoNum type="arabicPeriod"/>
            </a:pPr>
            <a:r>
              <a:rPr lang="en-US" sz="2000" dirty="0" smtClean="0"/>
              <a:t>Ensure agents are informed about their duties under PHIPA (training)</a:t>
            </a:r>
          </a:p>
          <a:p>
            <a:pPr marL="457200" indent="-457200">
              <a:lnSpc>
                <a:spcPct val="90000"/>
              </a:lnSpc>
              <a:buFont typeface="+mj-lt"/>
              <a:buAutoNum type="arabicPeriod"/>
            </a:pPr>
            <a:r>
              <a:rPr lang="en-US" sz="2000" dirty="0" smtClean="0"/>
              <a:t>Respond to public inquiries</a:t>
            </a:r>
          </a:p>
          <a:p>
            <a:pPr marL="457200" indent="-457200">
              <a:lnSpc>
                <a:spcPct val="90000"/>
              </a:lnSpc>
              <a:buFont typeface="+mj-lt"/>
              <a:buAutoNum type="arabicPeriod"/>
            </a:pPr>
            <a:r>
              <a:rPr lang="en-US" sz="2000" dirty="0" smtClean="0"/>
              <a:t>Respond to requests for access/correction to a record of PHI</a:t>
            </a:r>
          </a:p>
          <a:p>
            <a:pPr>
              <a:lnSpc>
                <a:spcPct val="90000"/>
              </a:lnSpc>
            </a:pPr>
            <a:endParaRPr lang="en-US" sz="2000" dirty="0" smtClean="0"/>
          </a:p>
        </p:txBody>
      </p:sp>
      <p:sp>
        <p:nvSpPr>
          <p:cNvPr id="12" name="Rectangle 4"/>
          <p:cNvSpPr txBox="1">
            <a:spLocks noChangeArrowheads="1"/>
          </p:cNvSpPr>
          <p:nvPr/>
        </p:nvSpPr>
        <p:spPr>
          <a:xfrm>
            <a:off x="4644008" y="1600200"/>
            <a:ext cx="4301555" cy="4495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90000"/>
              </a:lnSpc>
              <a:buFont typeface="+mj-lt"/>
              <a:buAutoNum type="arabicPeriod" startAt="7"/>
            </a:pPr>
            <a:r>
              <a:rPr lang="en-US" sz="2000" dirty="0" smtClean="0"/>
              <a:t>Perform Privacy Impact Assessments for new technology</a:t>
            </a:r>
          </a:p>
          <a:p>
            <a:pPr marL="457200" indent="-457200">
              <a:lnSpc>
                <a:spcPct val="90000"/>
              </a:lnSpc>
              <a:buFont typeface="+mj-lt"/>
              <a:buAutoNum type="arabicPeriod" startAt="7"/>
            </a:pPr>
            <a:r>
              <a:rPr lang="en-US" sz="2000" dirty="0" smtClean="0"/>
              <a:t>Audit for compliance </a:t>
            </a:r>
          </a:p>
          <a:p>
            <a:pPr marL="457200" indent="-457200">
              <a:lnSpc>
                <a:spcPct val="90000"/>
              </a:lnSpc>
              <a:buFont typeface="+mj-lt"/>
              <a:buAutoNum type="arabicPeriod" startAt="7"/>
            </a:pPr>
            <a:r>
              <a:rPr lang="en-US" sz="2000" dirty="0" smtClean="0"/>
              <a:t>Receive and respond to complaints</a:t>
            </a:r>
            <a:endParaRPr lang="en-CA" sz="2000" dirty="0" smtClean="0"/>
          </a:p>
          <a:p>
            <a:pPr marL="457200" indent="-457200">
              <a:lnSpc>
                <a:spcPct val="90000"/>
              </a:lnSpc>
              <a:buFont typeface="+mj-lt"/>
              <a:buAutoNum type="arabicPeriod" startAt="7"/>
            </a:pPr>
            <a:r>
              <a:rPr lang="en-US" sz="2000" dirty="0" smtClean="0"/>
              <a:t>Take reasonable steps to ensure accuracy of PHI</a:t>
            </a:r>
          </a:p>
          <a:p>
            <a:pPr marL="457200" indent="-457200">
              <a:lnSpc>
                <a:spcPct val="90000"/>
              </a:lnSpc>
              <a:buFont typeface="+mj-lt"/>
              <a:buAutoNum type="arabicPeriod" startAt="7"/>
            </a:pPr>
            <a:r>
              <a:rPr lang="en-US" sz="2000" dirty="0" smtClean="0"/>
              <a:t>Ensure protection of PHI against loss, theft, unauthorized access, use or disclosure, copying, modification, disposal (and notify affected individuals if there has been a privacy breach)</a:t>
            </a:r>
          </a:p>
          <a:p>
            <a:pPr marL="457200" indent="-457200">
              <a:lnSpc>
                <a:spcPct val="90000"/>
              </a:lnSpc>
              <a:buFont typeface="+mj-lt"/>
              <a:buAutoNum type="arabicPeriod" startAt="7"/>
            </a:pPr>
            <a:r>
              <a:rPr lang="en-US" sz="2000" dirty="0" smtClean="0"/>
              <a:t>Ensure that records of PHI are retained, transferred and disposed of in a secure manner</a:t>
            </a:r>
          </a:p>
          <a:p>
            <a:pPr>
              <a:lnSpc>
                <a:spcPct val="90000"/>
              </a:lnSpc>
              <a:buFont typeface="Wingdings" pitchFamily="2" charset="2"/>
              <a:buNone/>
            </a:pPr>
            <a:endParaRPr lang="en-CA" sz="2000" dirty="0" smtClean="0"/>
          </a:p>
          <a:p>
            <a:pPr>
              <a:lnSpc>
                <a:spcPct val="90000"/>
              </a:lnSpc>
              <a:buFont typeface="Wingdings" pitchFamily="2" charset="2"/>
              <a:buNone/>
            </a:pPr>
            <a:endParaRPr lang="en-CA" sz="2000" dirty="0" smtClean="0"/>
          </a:p>
        </p:txBody>
      </p:sp>
    </p:spTree>
    <p:extLst>
      <p:ext uri="{BB962C8B-B14F-4D97-AF65-F5344CB8AC3E}">
        <p14:creationId xmlns:p14="http://schemas.microsoft.com/office/powerpoint/2010/main" val="3393485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2127</TotalTime>
  <Words>3434</Words>
  <Application>Microsoft Office PowerPoint</Application>
  <PresentationFormat>On-screen Show (4:3)</PresentationFormat>
  <Paragraphs>677</Paragraphs>
  <Slides>65</Slides>
  <Notes>56</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PowerPoint Presentation</vt:lpstr>
      <vt:lpstr>PowerPoint Presentation</vt:lpstr>
      <vt:lpstr>PHIPA Applies to:</vt:lpstr>
      <vt:lpstr>Who are Health Information Custodians? </vt:lpstr>
      <vt:lpstr>HICs</vt:lpstr>
      <vt:lpstr>PowerPoint Presentation</vt:lpstr>
      <vt:lpstr>AFHTO Statutory Compliance</vt:lpstr>
      <vt:lpstr>AFHTO Statutory Compliance</vt:lpstr>
      <vt:lpstr>Privacy Compliance Elements</vt:lpstr>
      <vt:lpstr>Privacy Compliance Status</vt:lpstr>
      <vt:lpstr>Privacy Compliance Status</vt:lpstr>
      <vt:lpstr>PowerPoint Presentation</vt:lpstr>
      <vt:lpstr>Privacy Rules for FHTs</vt:lpstr>
      <vt:lpstr>PowerPoint Presentation</vt:lpstr>
      <vt:lpstr>Consequences for Breach of Privacy</vt:lpstr>
      <vt:lpstr>PowerPoint Presentation</vt:lpstr>
      <vt:lpstr>Individual Rights under PHIPA</vt:lpstr>
      <vt:lpstr>PowerPoint Presentation</vt:lpstr>
      <vt:lpstr>Lost, Stolen or Unauthorized  Uses and Disclosures</vt:lpstr>
      <vt:lpstr>Security is a HUGE issue</vt:lpstr>
      <vt:lpstr> </vt:lpstr>
      <vt:lpstr>PowerPoint Presentation</vt:lpstr>
      <vt:lpstr>IPC Orders and Decisions</vt:lpstr>
      <vt:lpstr>IPC Orders Themes</vt:lpstr>
      <vt:lpstr>Dealing with Vendors</vt:lpstr>
      <vt:lpstr>Real Life Privacy Breaches</vt:lpstr>
      <vt:lpstr>  Real Life Privacy Breaches</vt:lpstr>
      <vt:lpstr>Closing a Practice</vt:lpstr>
      <vt:lpstr>Real Life Privacy Breaches</vt:lpstr>
      <vt:lpstr>Snooping</vt:lpstr>
      <vt:lpstr>Real Life Privacy Breaches</vt:lpstr>
      <vt:lpstr>Real Life Privacy Breaches</vt:lpstr>
      <vt:lpstr>Recent Recommendations from IPC/O</vt:lpstr>
      <vt:lpstr>Real Life Privacy Breaches</vt:lpstr>
      <vt:lpstr>Jones, cont’d</vt:lpstr>
      <vt:lpstr>Hopkins v. Kay 2015</vt:lpstr>
      <vt:lpstr>Real Life Privacy Breaches</vt:lpstr>
      <vt:lpstr>Snooping Prosecutions</vt:lpstr>
      <vt:lpstr>Arbitration case</vt:lpstr>
      <vt:lpstr>Snooping Video</vt:lpstr>
      <vt:lpstr>Portable Devices and Technology</vt:lpstr>
      <vt:lpstr>Real Life Privacy Breaches</vt:lpstr>
      <vt:lpstr>Real Life Privacy Breaches</vt:lpstr>
      <vt:lpstr>Real Life Privacy Breaches</vt:lpstr>
      <vt:lpstr> Real Life Privacy Breaches</vt:lpstr>
      <vt:lpstr>Access and Correction</vt:lpstr>
      <vt:lpstr>Real Life Privacy Breaches</vt:lpstr>
      <vt:lpstr>Real Life Privacy Breaches</vt:lpstr>
      <vt:lpstr>Real Life Privacy Breaches</vt:lpstr>
      <vt:lpstr>Real Life Privacy Breaches</vt:lpstr>
      <vt:lpstr>Real Life Privacy Breaches</vt:lpstr>
      <vt:lpstr>Real Life Privacy Breaches</vt:lpstr>
      <vt:lpstr>Disclosure of Deceased Person’s Records to Someone Other than Estate Trustee</vt:lpstr>
      <vt:lpstr>Real Life Privacy Breaches</vt:lpstr>
      <vt:lpstr>Real Life Privacy Breaches</vt:lpstr>
      <vt:lpstr>Social Media</vt:lpstr>
      <vt:lpstr>Real Life Breaches</vt:lpstr>
      <vt:lpstr>Real Life Breaches</vt:lpstr>
      <vt:lpstr>Privacy Training for Staff</vt:lpstr>
      <vt:lpstr>Privacy Training for Staff</vt:lpstr>
      <vt:lpstr>Privacy Training for Staff</vt:lpstr>
      <vt:lpstr>Privacy Resources</vt:lpstr>
      <vt:lpstr>Privacy Resources</vt:lpstr>
      <vt:lpstr>Privacy Resources</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Dewhirst</dc:creator>
  <cp:lastModifiedBy>Kate Dewhirst</cp:lastModifiedBy>
  <cp:revision>70</cp:revision>
  <dcterms:created xsi:type="dcterms:W3CDTF">2014-09-16T13:42:40Z</dcterms:created>
  <dcterms:modified xsi:type="dcterms:W3CDTF">2016-01-29T18:04:59Z</dcterms:modified>
</cp:coreProperties>
</file>