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sldIdLst>
    <p:sldId id="256" r:id="rId5"/>
    <p:sldId id="282" r:id="rId6"/>
    <p:sldId id="307" r:id="rId7"/>
    <p:sldId id="257" r:id="rId8"/>
    <p:sldId id="264" r:id="rId9"/>
    <p:sldId id="265" r:id="rId10"/>
    <p:sldId id="279" r:id="rId11"/>
    <p:sldId id="308" r:id="rId12"/>
    <p:sldId id="267" r:id="rId13"/>
    <p:sldId id="263" r:id="rId14"/>
    <p:sldId id="304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CAB0A21-5CE4-42E9-BE2F-B3D92F6A5B26}">
          <p14:sldIdLst>
            <p14:sldId id="256"/>
            <p14:sldId id="282"/>
            <p14:sldId id="307"/>
            <p14:sldId id="257"/>
            <p14:sldId id="264"/>
            <p14:sldId id="265"/>
            <p14:sldId id="279"/>
            <p14:sldId id="308"/>
            <p14:sldId id="267"/>
            <p14:sldId id="263"/>
            <p14:sldId id="304"/>
          </p14:sldIdLst>
        </p14:section>
        <p14:section name="Untitled Section" id="{02D3BD20-F20E-4B87-B009-C33464EFEEF2}">
          <p14:sldIdLst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4" autoAdjust="0"/>
    <p:restoredTop sz="64727" autoAdjust="0"/>
  </p:normalViewPr>
  <p:slideViewPr>
    <p:cSldViewPr snapToGrid="0">
      <p:cViewPr varScale="1">
        <p:scale>
          <a:sx n="48" d="100"/>
          <a:sy n="48" d="100"/>
        </p:scale>
        <p:origin x="14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CCDFF-BF21-482C-AAA7-E2CC30265FBA}" type="datetimeFigureOut">
              <a:rPr lang="en-CA" smtClean="0"/>
              <a:t>20/06/2014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BF280-4A3C-4F81-8EC8-D5A60D9C932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0749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BF280-4A3C-4F81-8EC8-D5A60D9C932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12131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BF280-4A3C-4F81-8EC8-D5A60D9C932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0300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3AF71CD-4D02-4C02-95D2-58CA29FBCEF8}" type="slidenum">
              <a:rPr lang="en-CA" altLang="en-US" sz="1200"/>
              <a:pPr eaLnBrk="1" hangingPunct="1"/>
              <a:t>2</a:t>
            </a:fld>
            <a:endParaRPr lang="en-CA" altLang="en-US" sz="1200"/>
          </a:p>
        </p:txBody>
      </p:sp>
    </p:spTree>
    <p:extLst>
      <p:ext uri="{BB962C8B-B14F-4D97-AF65-F5344CB8AC3E}">
        <p14:creationId xmlns:p14="http://schemas.microsoft.com/office/powerpoint/2010/main" val="3679118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BF280-4A3C-4F81-8EC8-D5A60D9C932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9426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BF280-4A3C-4F81-8EC8-D5A60D9C932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260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BF280-4A3C-4F81-8EC8-D5A60D9C932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2601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BF280-4A3C-4F81-8EC8-D5A60D9C932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1492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carol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BF280-4A3C-4F81-8EC8-D5A60D9C932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8482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BF280-4A3C-4F81-8EC8-D5A60D9C932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7474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		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BF280-4A3C-4F81-8EC8-D5A60D9C932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301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529D-7412-4A78-BF43-06A88CF5DA61}" type="datetime1">
              <a:rPr lang="en-CA" smtClean="0"/>
              <a:t>20/06/2014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406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21D3-0AAF-47D3-AC70-245D6C1AC79F}" type="datetime1">
              <a:rPr lang="en-CA" smtClean="0"/>
              <a:t>20/06/2014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704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8EAF-FC3A-42DE-B2A5-9DDA2234A113}" type="datetime1">
              <a:rPr lang="en-CA" smtClean="0"/>
              <a:t>20/06/2014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999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CEB5-4FBF-410A-8B32-DF523FDD8E26}" type="datetime1">
              <a:rPr lang="en-CA" smtClean="0"/>
              <a:t>20/06/2014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314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145D-5DEA-4908-AA6D-FE894427BB30}" type="datetime1">
              <a:rPr lang="en-CA" smtClean="0"/>
              <a:t>20/06/2014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579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F94F-3A27-4D84-8B0B-590C58B5F32C}" type="datetime1">
              <a:rPr lang="en-CA" smtClean="0"/>
              <a:t>20/06/2014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898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24F4-A03B-4FF0-AA79-86D4534DC1C8}" type="datetime1">
              <a:rPr lang="en-CA" smtClean="0"/>
              <a:t>20/06/2014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221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C37C-D1D3-4A50-A174-3097DB9ACE60}" type="datetime1">
              <a:rPr lang="en-CA" smtClean="0"/>
              <a:t>20/06/2014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015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6777-F5BA-49AF-B510-55D34BAD1827}" type="datetime1">
              <a:rPr lang="en-CA" smtClean="0"/>
              <a:t>20/06/2014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265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42BB-5877-4A9E-9D83-E20361D9C995}" type="datetime1">
              <a:rPr lang="en-CA" smtClean="0"/>
              <a:t>20/06/2014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95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C0F8-D78A-40C2-82D9-981246ADF1F7}" type="datetime1">
              <a:rPr lang="en-CA" smtClean="0"/>
              <a:t>20/06/2014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294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76D2E-C8EB-4EB7-B8A8-B6211584A883}" type="datetime1">
              <a:rPr lang="en-CA" smtClean="0"/>
              <a:t>20/06/2014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4D94-6096-4996-9BDE-79E85D95D2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399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hto.ca/wp-content/uploads/Frequently-Asked-Questions-about-D2D-1-0-Advancing-primary-care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carol.mulder@afhto.ca" TargetMode="External"/><Relationship Id="rId4" Type="http://schemas.openxmlformats.org/officeDocument/2006/relationships/hyperlink" Target="http://www.afhto.ca/members-only/library/member-news/data-to-decisions-d2d-1-0-introducing-the-final-list-of-indicator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hto.ca/wp-content/uploads/Valuing-comprehensive-primary-care.pdf" TargetMode="External"/><Relationship Id="rId2" Type="http://schemas.openxmlformats.org/officeDocument/2006/relationships/hyperlink" Target="http://www.hqontario.ca/public-reporting/primary-car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fhto.ca/wp-content/uploads/d2d-1_0-data-dictionary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jenniferlatrobe:Pictures:iPhoto Library:Masters:2013:05:21:20130521-152759:pic3buried in data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638" y="2759553"/>
            <a:ext cx="8229600" cy="381661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3792" y="371953"/>
            <a:ext cx="9144000" cy="2387600"/>
          </a:xfrm>
        </p:spPr>
        <p:txBody>
          <a:bodyPr>
            <a:normAutofit/>
          </a:bodyPr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Data to Decisions:</a:t>
            </a:r>
            <a:br>
              <a:rPr lang="en-CA" b="1" dirty="0" smtClean="0">
                <a:solidFill>
                  <a:srgbClr val="C00000"/>
                </a:solidFill>
                <a:latin typeface="+mn-lt"/>
              </a:rPr>
            </a:br>
            <a:r>
              <a:rPr lang="en-CA" b="1" dirty="0" smtClean="0">
                <a:solidFill>
                  <a:srgbClr val="C00000"/>
                </a:solidFill>
                <a:latin typeface="+mn-lt"/>
              </a:rPr>
              <a:t>What’s meaningful to you?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8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Who will help extract &amp;/or contribute data?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QIDSS will be available to partnerships and will help via</a:t>
            </a:r>
          </a:p>
          <a:p>
            <a:pPr lvl="1"/>
            <a:r>
              <a:rPr lang="en-CA" dirty="0"/>
              <a:t>Their day job!  Daily efforts to support </a:t>
            </a:r>
            <a:r>
              <a:rPr lang="en-CA" dirty="0" smtClean="0"/>
              <a:t>Quality Improvement</a:t>
            </a:r>
            <a:endParaRPr lang="en-CA" dirty="0"/>
          </a:p>
          <a:p>
            <a:pPr lvl="1"/>
            <a:r>
              <a:rPr lang="en-CA" dirty="0"/>
              <a:t>Responding to needs of health teams for data</a:t>
            </a:r>
          </a:p>
          <a:p>
            <a:pPr lvl="1"/>
            <a:r>
              <a:rPr lang="en-CA" dirty="0"/>
              <a:t>Collaborating with peers (via QIDSS forums)</a:t>
            </a:r>
          </a:p>
          <a:p>
            <a:pPr lvl="1"/>
            <a:r>
              <a:rPr lang="en-CA" dirty="0"/>
              <a:t>Accessing support from EMR vendors </a:t>
            </a:r>
            <a:r>
              <a:rPr lang="en-CA" dirty="0" smtClean="0"/>
              <a:t>through Communities of Practice</a:t>
            </a:r>
            <a:endParaRPr lang="en-CA" dirty="0"/>
          </a:p>
          <a:p>
            <a:pPr lvl="1"/>
            <a:r>
              <a:rPr lang="en-CA" dirty="0"/>
              <a:t>Seeking/receiving guidance from </a:t>
            </a:r>
            <a:r>
              <a:rPr lang="en-CA" dirty="0" smtClean="0"/>
              <a:t>Vendor/Supply Chain </a:t>
            </a:r>
            <a:r>
              <a:rPr lang="en-CA" dirty="0"/>
              <a:t>of </a:t>
            </a:r>
            <a:r>
              <a:rPr lang="en-CA" dirty="0" smtClean="0"/>
              <a:t>QIDS Steering </a:t>
            </a:r>
            <a:r>
              <a:rPr lang="en-CA" dirty="0" err="1" smtClean="0"/>
              <a:t>Ctte</a:t>
            </a:r>
            <a:endParaRPr lang="en-CA" dirty="0"/>
          </a:p>
          <a:p>
            <a:r>
              <a:rPr lang="en-CA" dirty="0" smtClean="0"/>
              <a:t>Help for AFHTO members not currently part of a QIDSS partnership</a:t>
            </a:r>
          </a:p>
          <a:p>
            <a:pPr lvl="1"/>
            <a:r>
              <a:rPr lang="en-CA" dirty="0" smtClean="0"/>
              <a:t>AFHTO QIDS program staff </a:t>
            </a:r>
          </a:p>
          <a:p>
            <a:pPr lvl="1"/>
            <a:r>
              <a:rPr lang="en-CA" dirty="0" smtClean="0"/>
              <a:t>Fellow AFHTO members</a:t>
            </a:r>
            <a:endParaRPr lang="en-CA" dirty="0"/>
          </a:p>
        </p:txBody>
      </p:sp>
      <p:pic>
        <p:nvPicPr>
          <p:cNvPr id="4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47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When I submit our data, who will see it?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All health-team level data will be </a:t>
            </a:r>
            <a:r>
              <a:rPr lang="en-CA" dirty="0" err="1" smtClean="0"/>
              <a:t>anonymized</a:t>
            </a:r>
            <a:r>
              <a:rPr lang="en-CA" dirty="0" smtClean="0"/>
              <a:t> in </a:t>
            </a:r>
            <a:r>
              <a:rPr lang="en-CA" b="1" i="1" dirty="0" smtClean="0"/>
              <a:t>D2D 1.0 </a:t>
            </a:r>
          </a:p>
          <a:p>
            <a:pPr lvl="1"/>
            <a:r>
              <a:rPr lang="en-CA" dirty="0" smtClean="0"/>
              <a:t>Only you and report production staff will know which data is yours.</a:t>
            </a:r>
          </a:p>
          <a:p>
            <a:r>
              <a:rPr lang="en-CA" dirty="0" smtClean="0"/>
              <a:t>PRIVACY</a:t>
            </a:r>
          </a:p>
          <a:p>
            <a:pPr lvl="1"/>
            <a:r>
              <a:rPr lang="en-CA" dirty="0" smtClean="0"/>
              <a:t>There is no information that identifies patients so no risk of breach of </a:t>
            </a:r>
            <a:r>
              <a:rPr lang="en-CA" b="1" i="1" dirty="0" smtClean="0"/>
              <a:t>private</a:t>
            </a:r>
            <a:r>
              <a:rPr lang="en-CA" dirty="0" smtClean="0"/>
              <a:t> health information.</a:t>
            </a:r>
          </a:p>
          <a:p>
            <a:r>
              <a:rPr lang="en-CA" dirty="0" smtClean="0"/>
              <a:t>CONFIDENTIALITY</a:t>
            </a:r>
          </a:p>
          <a:p>
            <a:pPr lvl="1"/>
            <a:r>
              <a:rPr lang="en-CA" dirty="0" smtClean="0"/>
              <a:t>There is no information that identifies health teams so no risk of breach of </a:t>
            </a:r>
            <a:r>
              <a:rPr lang="en-CA" b="1" i="1" dirty="0" smtClean="0"/>
              <a:t>confidential</a:t>
            </a:r>
            <a:r>
              <a:rPr lang="en-CA" dirty="0" smtClean="0"/>
              <a:t> information</a:t>
            </a:r>
          </a:p>
          <a:p>
            <a:r>
              <a:rPr lang="en-CA" dirty="0" err="1" smtClean="0"/>
              <a:t>OntarioMD</a:t>
            </a:r>
            <a:r>
              <a:rPr lang="en-CA" dirty="0" smtClean="0"/>
              <a:t> is the production partner </a:t>
            </a:r>
          </a:p>
          <a:p>
            <a:pPr lvl="1"/>
            <a:r>
              <a:rPr lang="en-CA" dirty="0" smtClean="0"/>
              <a:t>The anonymous, de-identified data submitted by health teams will be compiled into a final report by </a:t>
            </a:r>
            <a:r>
              <a:rPr lang="en-CA" dirty="0" err="1" smtClean="0"/>
              <a:t>OntarioMD</a:t>
            </a:r>
            <a:r>
              <a:rPr lang="en-CA" dirty="0" smtClean="0"/>
              <a:t>, as part of their ongoing engagement with AFHTO’s efforts to improve use of EMRs and data for primary care performance measurement</a:t>
            </a:r>
            <a:endParaRPr lang="en-CA" dirty="0"/>
          </a:p>
        </p:txBody>
      </p:sp>
      <p:pic>
        <p:nvPicPr>
          <p:cNvPr id="4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678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For more information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  <a:p>
            <a:pPr marL="228600" lvl="1">
              <a:spcBef>
                <a:spcPts val="1000"/>
              </a:spcBef>
            </a:pPr>
            <a:r>
              <a:rPr lang="en-CA" sz="2800" b="1" i="1" dirty="0" smtClean="0"/>
              <a:t>D2D 1.0 </a:t>
            </a:r>
            <a:r>
              <a:rPr lang="en-CA" sz="2800" dirty="0" smtClean="0"/>
              <a:t>FAQ</a:t>
            </a:r>
            <a:r>
              <a:rPr lang="en-CA" dirty="0" smtClean="0"/>
              <a:t>: </a:t>
            </a:r>
            <a:r>
              <a:rPr lang="en-CA" dirty="0">
                <a:hlinkClick r:id="rId3"/>
              </a:rPr>
              <a:t>http://www.afhto.ca/wp-content/uploads/Frequently-Asked-Questions-about-D2D-1-0-Advancing-primary-care.pdf</a:t>
            </a:r>
            <a:r>
              <a:rPr lang="en-CA" dirty="0"/>
              <a:t> </a:t>
            </a:r>
          </a:p>
          <a:p>
            <a:r>
              <a:rPr lang="en-CA" b="1" i="1" dirty="0" smtClean="0"/>
              <a:t>D2D 1.0 </a:t>
            </a:r>
            <a:r>
              <a:rPr lang="en-CA" dirty="0"/>
              <a:t>data contribution: </a:t>
            </a:r>
            <a:r>
              <a:rPr lang="en-CA" dirty="0">
                <a:hlinkClick r:id="rId4"/>
              </a:rPr>
              <a:t>http://www.afhto.ca/members-only/library/member-news/data-to-decisions-d2d-1-0-introducing-the-final-list-of-indicators</a:t>
            </a:r>
            <a:r>
              <a:rPr lang="en-CA" dirty="0" smtClean="0">
                <a:hlinkClick r:id="rId4"/>
              </a:rPr>
              <a:t>/</a:t>
            </a:r>
            <a:r>
              <a:rPr lang="en-CA" dirty="0" smtClean="0"/>
              <a:t> </a:t>
            </a:r>
          </a:p>
          <a:p>
            <a:r>
              <a:rPr lang="en-CA" dirty="0" smtClean="0"/>
              <a:t>Carol Mulder, Provincial Lead, QIDS program </a:t>
            </a:r>
            <a:r>
              <a:rPr lang="en-CA" dirty="0" smtClean="0">
                <a:hlinkClick r:id="rId5"/>
              </a:rPr>
              <a:t>carol.mulder@afhto.ca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684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b="1" dirty="0" smtClean="0">
                <a:solidFill>
                  <a:srgbClr val="C00000"/>
                </a:solidFill>
              </a:rPr>
              <a:t>Why is AFHTO doing Data </a:t>
            </a:r>
            <a:r>
              <a:rPr lang="en-CA" sz="4000" b="1" dirty="0">
                <a:solidFill>
                  <a:srgbClr val="C00000"/>
                </a:solidFill>
              </a:rPr>
              <a:t>to Decisions (D2D) 1.0?</a:t>
            </a:r>
            <a:endParaRPr lang="en-CA" altLang="en-US" sz="5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161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CA" b="1" i="1" dirty="0"/>
              <a:t>D2D 1.0 </a:t>
            </a:r>
            <a:r>
              <a:rPr lang="en-CA" dirty="0"/>
              <a:t>is </a:t>
            </a:r>
            <a:r>
              <a:rPr lang="en-CA" dirty="0" smtClean="0"/>
              <a:t>a starting place for primary </a:t>
            </a:r>
            <a:r>
              <a:rPr lang="en-CA" dirty="0"/>
              <a:t>care </a:t>
            </a:r>
            <a:r>
              <a:rPr lang="en-CA" dirty="0" smtClean="0"/>
              <a:t>measurement.</a:t>
            </a:r>
            <a:endParaRPr lang="en-CA" dirty="0"/>
          </a:p>
          <a:p>
            <a:r>
              <a:rPr lang="en-CA" dirty="0" smtClean="0"/>
              <a:t>At a health team level</a:t>
            </a:r>
          </a:p>
          <a:p>
            <a:pPr lvl="1"/>
            <a:r>
              <a:rPr lang="en-CA" dirty="0" smtClean="0"/>
              <a:t>As a summary report of indicators that are currently available and meaningful, it will show health teams where they stand relative </a:t>
            </a:r>
            <a:r>
              <a:rPr lang="en-CA" dirty="0"/>
              <a:t>to </a:t>
            </a:r>
            <a:r>
              <a:rPr lang="en-CA" dirty="0" smtClean="0"/>
              <a:t>peers.</a:t>
            </a:r>
          </a:p>
          <a:p>
            <a:pPr lvl="1"/>
            <a:r>
              <a:rPr lang="en-CA" dirty="0" smtClean="0"/>
              <a:t>It will help teams see and celebrate successes and point them to the next place to focus to advance </a:t>
            </a:r>
            <a:r>
              <a:rPr lang="en-CA" dirty="0"/>
              <a:t>quality </a:t>
            </a:r>
            <a:r>
              <a:rPr lang="en-CA" dirty="0" smtClean="0"/>
              <a:t>of care in their own teams. </a:t>
            </a:r>
            <a:endParaRPr lang="en-CA" dirty="0"/>
          </a:p>
          <a:p>
            <a:r>
              <a:rPr lang="en-CA" dirty="0" smtClean="0"/>
              <a:t>At the AFHTO membership level</a:t>
            </a:r>
          </a:p>
          <a:p>
            <a:pPr lvl="1"/>
            <a:r>
              <a:rPr lang="en-CA" b="1" i="1" dirty="0" smtClean="0"/>
              <a:t>D2D 1.0 </a:t>
            </a:r>
            <a:r>
              <a:rPr lang="en-CA" dirty="0" smtClean="0"/>
              <a:t>will demonstrate the </a:t>
            </a:r>
            <a:r>
              <a:rPr lang="en-CA" dirty="0"/>
              <a:t>leadership provided by team-based </a:t>
            </a:r>
            <a:r>
              <a:rPr lang="en-CA" dirty="0" err="1"/>
              <a:t>interprofessional</a:t>
            </a:r>
            <a:r>
              <a:rPr lang="en-CA" dirty="0"/>
              <a:t> primary care </a:t>
            </a:r>
            <a:r>
              <a:rPr lang="en-CA" dirty="0" smtClean="0"/>
              <a:t>organizations. </a:t>
            </a:r>
          </a:p>
          <a:p>
            <a:pPr lvl="1"/>
            <a:r>
              <a:rPr lang="en-CA" b="1" i="1" dirty="0" smtClean="0"/>
              <a:t>D2D 1.0 </a:t>
            </a:r>
            <a:r>
              <a:rPr lang="en-CA" dirty="0" smtClean="0"/>
              <a:t>will give members an opportunity to influence the directions for measurement </a:t>
            </a:r>
            <a:r>
              <a:rPr lang="en-CA" dirty="0"/>
              <a:t>and quality improvement </a:t>
            </a:r>
            <a:r>
              <a:rPr lang="en-CA" dirty="0" smtClean="0"/>
              <a:t>in primary care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2</a:t>
            </a:fld>
            <a:endParaRPr lang="en-CA"/>
          </a:p>
        </p:txBody>
      </p:sp>
      <p:pic>
        <p:nvPicPr>
          <p:cNvPr id="19460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24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i="1" dirty="0" smtClean="0"/>
              <a:t>D2D </a:t>
            </a:r>
            <a:r>
              <a:rPr lang="en-CA" b="1" i="1" dirty="0"/>
              <a:t>1.0</a:t>
            </a:r>
            <a:r>
              <a:rPr lang="en-CA" b="1" dirty="0"/>
              <a:t> </a:t>
            </a:r>
            <a:r>
              <a:rPr lang="en-CA" dirty="0"/>
              <a:t>builds on </a:t>
            </a:r>
            <a:r>
              <a:rPr lang="en-CA" dirty="0" smtClean="0"/>
              <a:t>primary care measurement efforts such as: </a:t>
            </a:r>
          </a:p>
          <a:p>
            <a:pPr lvl="1"/>
            <a:r>
              <a:rPr lang="en-CA" dirty="0" smtClean="0"/>
              <a:t>Primary </a:t>
            </a:r>
            <a:r>
              <a:rPr lang="en-CA" dirty="0"/>
              <a:t>Care Performance Measurement Framework  (</a:t>
            </a:r>
            <a:r>
              <a:rPr lang="en-CA" dirty="0" smtClean="0"/>
              <a:t>PCPMF) -- Expected completion by Health </a:t>
            </a:r>
            <a:r>
              <a:rPr lang="en-CA" dirty="0"/>
              <a:t>Quality Ontario (HQO ) </a:t>
            </a:r>
            <a:r>
              <a:rPr lang="en-CA" dirty="0" smtClean="0"/>
              <a:t>mid-2014 (</a:t>
            </a:r>
            <a:r>
              <a:rPr lang="en-CA" dirty="0">
                <a:hlinkClick r:id="rId2"/>
              </a:rPr>
              <a:t>http://www.hqontario.ca/public-reporting/primary-care</a:t>
            </a:r>
            <a:r>
              <a:rPr lang="en-CA" dirty="0"/>
              <a:t> </a:t>
            </a:r>
          </a:p>
          <a:p>
            <a:pPr lvl="1"/>
            <a:r>
              <a:rPr lang="en-CA" dirty="0" err="1" smtClean="0"/>
              <a:t>Starfield</a:t>
            </a:r>
            <a:r>
              <a:rPr lang="en-CA" dirty="0" smtClean="0"/>
              <a:t> </a:t>
            </a:r>
            <a:r>
              <a:rPr lang="en-CA" dirty="0"/>
              <a:t>model </a:t>
            </a:r>
            <a:r>
              <a:rPr lang="en-CA" dirty="0" smtClean="0"/>
              <a:t>-- Adopted by the AFHTO board </a:t>
            </a:r>
            <a:r>
              <a:rPr lang="en-CA" dirty="0">
                <a:hlinkClick r:id="rId3"/>
              </a:rPr>
              <a:t>http://www.afhto.ca/wp-content/uploads/Valuing-comprehensive-primary-care.pdf</a:t>
            </a:r>
            <a:r>
              <a:rPr lang="en-CA" dirty="0"/>
              <a:t> </a:t>
            </a:r>
          </a:p>
          <a:p>
            <a:pPr lvl="1"/>
            <a:r>
              <a:rPr lang="en-CA" dirty="0" smtClean="0"/>
              <a:t>AFHTO QIDS </a:t>
            </a:r>
            <a:r>
              <a:rPr lang="en-CA" dirty="0"/>
              <a:t>Innovation  </a:t>
            </a:r>
            <a:r>
              <a:rPr lang="en-CA" dirty="0" smtClean="0"/>
              <a:t>projects: completed Mar 2014, knowledge transfer underway.</a:t>
            </a:r>
            <a:r>
              <a:rPr lang="en-CA" dirty="0"/>
              <a:t> </a:t>
            </a:r>
          </a:p>
          <a:p>
            <a:r>
              <a:rPr lang="en-CA" b="1" i="1" dirty="0" smtClean="0"/>
              <a:t>D2D </a:t>
            </a:r>
            <a:r>
              <a:rPr lang="en-CA" b="1" i="1" dirty="0"/>
              <a:t>1.0 </a:t>
            </a:r>
            <a:r>
              <a:rPr lang="en-CA" dirty="0" smtClean="0"/>
              <a:t>focuses on </a:t>
            </a:r>
            <a:r>
              <a:rPr lang="en-CA" dirty="0"/>
              <a:t>the </a:t>
            </a:r>
            <a:r>
              <a:rPr lang="en-CA" b="1" i="1" dirty="0" smtClean="0"/>
              <a:t>current work </a:t>
            </a:r>
            <a:r>
              <a:rPr lang="en-CA" dirty="0" smtClean="0"/>
              <a:t>in measurement that </a:t>
            </a:r>
            <a:r>
              <a:rPr lang="en-CA" b="1" i="1" dirty="0" smtClean="0"/>
              <a:t>overlaps </a:t>
            </a:r>
            <a:r>
              <a:rPr lang="en-CA" dirty="0" smtClean="0"/>
              <a:t>between health </a:t>
            </a:r>
            <a:r>
              <a:rPr lang="en-CA" dirty="0"/>
              <a:t>teams </a:t>
            </a:r>
            <a:r>
              <a:rPr lang="en-CA" dirty="0" smtClean="0"/>
              <a:t>to maximize the value from existing efforts without further taxing scarce resources.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3</a:t>
            </a:fld>
            <a:endParaRPr lang="en-CA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CA" sz="4000" b="1" dirty="0" smtClean="0">
                <a:solidFill>
                  <a:srgbClr val="C00000"/>
                </a:solidFill>
              </a:rPr>
              <a:t>How does </a:t>
            </a:r>
            <a:r>
              <a:rPr lang="en-CA" sz="4000" b="1" i="1" dirty="0" smtClean="0">
                <a:solidFill>
                  <a:srgbClr val="C00000"/>
                </a:solidFill>
              </a:rPr>
              <a:t>D2D 1.0 </a:t>
            </a:r>
            <a:r>
              <a:rPr lang="en-CA" sz="4000" b="1" dirty="0" smtClean="0">
                <a:solidFill>
                  <a:srgbClr val="C00000"/>
                </a:solidFill>
              </a:rPr>
              <a:t>fit with other initiatives? </a:t>
            </a:r>
            <a:endParaRPr lang="en-CA" altLang="en-US" sz="54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379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What is D2D 1.0?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545"/>
            <a:ext cx="10515600" cy="4351338"/>
          </a:xfrm>
        </p:spPr>
        <p:txBody>
          <a:bodyPr>
            <a:normAutofit/>
          </a:bodyPr>
          <a:lstStyle/>
          <a:p>
            <a:r>
              <a:rPr lang="en-CA" b="1" i="1" dirty="0" smtClean="0"/>
              <a:t>D2D 1.0 </a:t>
            </a:r>
            <a:r>
              <a:rPr lang="en-CA" dirty="0" smtClean="0"/>
              <a:t>is a summary </a:t>
            </a:r>
            <a:r>
              <a:rPr lang="en-CA" dirty="0"/>
              <a:t>of primary care data that are </a:t>
            </a:r>
            <a:r>
              <a:rPr lang="en-US" b="1" i="1" dirty="0"/>
              <a:t>currently</a:t>
            </a:r>
            <a:r>
              <a:rPr lang="en-US" dirty="0"/>
              <a:t> available, comparable and </a:t>
            </a:r>
            <a:r>
              <a:rPr lang="en-CA" b="1" i="1" dirty="0"/>
              <a:t>mean the most</a:t>
            </a:r>
            <a:r>
              <a:rPr lang="en-CA" dirty="0"/>
              <a:t> to members in their efforts to advance quality of care for their patients. </a:t>
            </a:r>
            <a:endParaRPr lang="en-CA" dirty="0" smtClean="0"/>
          </a:p>
          <a:p>
            <a:r>
              <a:rPr lang="en-US" b="1" i="1" dirty="0" smtClean="0"/>
              <a:t>D2D 1.0 </a:t>
            </a:r>
            <a:r>
              <a:rPr lang="en-CA" dirty="0" smtClean="0"/>
              <a:t>will help members </a:t>
            </a:r>
          </a:p>
          <a:p>
            <a:pPr lvl="1"/>
            <a:r>
              <a:rPr lang="en-CA" dirty="0"/>
              <a:t>K</a:t>
            </a:r>
            <a:r>
              <a:rPr lang="en-CA" dirty="0" smtClean="0"/>
              <a:t>now where your team stands relative to your peers </a:t>
            </a:r>
          </a:p>
          <a:p>
            <a:pPr lvl="1"/>
            <a:r>
              <a:rPr lang="en-CA" dirty="0"/>
              <a:t>C</a:t>
            </a:r>
            <a:r>
              <a:rPr lang="en-CA" dirty="0" smtClean="0"/>
              <a:t>elebrate the successes of your team</a:t>
            </a:r>
          </a:p>
          <a:p>
            <a:pPr lvl="1"/>
            <a:r>
              <a:rPr lang="en-CA" dirty="0" smtClean="0"/>
              <a:t>Know where to start </a:t>
            </a:r>
            <a:r>
              <a:rPr lang="en-CA" dirty="0"/>
              <a:t>to advance quality of </a:t>
            </a:r>
            <a:r>
              <a:rPr lang="en-CA" dirty="0" smtClean="0"/>
              <a:t>care in your health team</a:t>
            </a:r>
            <a:endParaRPr lang="en-CA" dirty="0"/>
          </a:p>
          <a:p>
            <a:endParaRPr lang="en-US" b="1" dirty="0"/>
          </a:p>
        </p:txBody>
      </p:sp>
      <p:pic>
        <p:nvPicPr>
          <p:cNvPr id="4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4</a:t>
            </a:fld>
            <a:endParaRPr lang="en-CA"/>
          </a:p>
        </p:txBody>
      </p:sp>
      <p:grpSp>
        <p:nvGrpSpPr>
          <p:cNvPr id="6" name="Group 5"/>
          <p:cNvGrpSpPr/>
          <p:nvPr/>
        </p:nvGrpSpPr>
        <p:grpSpPr>
          <a:xfrm>
            <a:off x="416955" y="4275065"/>
            <a:ext cx="6158943" cy="2446410"/>
            <a:chOff x="358589" y="17930"/>
            <a:chExt cx="11707905" cy="5755340"/>
          </a:xfrm>
        </p:grpSpPr>
        <p:pic>
          <p:nvPicPr>
            <p:cNvPr id="7" name="Picture 6" descr="Macintosh HD:Users:jenniferlatrobe:Pictures:iPhoto Library:Masters:2013:05:21:20130521-152759:pic3buried in data.jpg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589" y="17930"/>
              <a:ext cx="11243214" cy="55003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Oval 7"/>
            <p:cNvSpPr/>
            <p:nvPr/>
          </p:nvSpPr>
          <p:spPr>
            <a:xfrm>
              <a:off x="9556377" y="3245223"/>
              <a:ext cx="2510117" cy="2528047"/>
            </a:xfrm>
            <a:prstGeom prst="ellipse">
              <a:avLst/>
            </a:prstGeom>
            <a:noFill/>
            <a:ln w="7620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85666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Who is participating?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Participation is limited to AFHTO members &amp; is completely voluntary</a:t>
            </a:r>
          </a:p>
          <a:p>
            <a:r>
              <a:rPr lang="en-CA" dirty="0"/>
              <a:t>There are many ways to participate</a:t>
            </a:r>
          </a:p>
          <a:p>
            <a:pPr lvl="1"/>
            <a:r>
              <a:rPr lang="en-CA" i="1" dirty="0"/>
              <a:t>Provide comments and ask </a:t>
            </a:r>
            <a:r>
              <a:rPr lang="en-CA" i="1" dirty="0" smtClean="0"/>
              <a:t>questions</a:t>
            </a:r>
            <a:endParaRPr lang="en-CA" dirty="0"/>
          </a:p>
          <a:p>
            <a:pPr lvl="1"/>
            <a:r>
              <a:rPr lang="en-CA" i="1" dirty="0" smtClean="0"/>
              <a:t>Vote </a:t>
            </a:r>
            <a:r>
              <a:rPr lang="en-CA" i="1" dirty="0"/>
              <a:t>on </a:t>
            </a:r>
            <a:r>
              <a:rPr lang="en-CA" i="1" dirty="0" smtClean="0"/>
              <a:t>indicators (open to all AFHTO members):</a:t>
            </a:r>
            <a:r>
              <a:rPr lang="en-CA" dirty="0" smtClean="0"/>
              <a:t> Apr 24-May 8</a:t>
            </a:r>
            <a:endParaRPr lang="en-CA" dirty="0"/>
          </a:p>
          <a:p>
            <a:pPr lvl="1"/>
            <a:r>
              <a:rPr lang="en-CA" i="1" dirty="0"/>
              <a:t>Discuss with your QIDSS: </a:t>
            </a:r>
            <a:r>
              <a:rPr lang="en-CA" dirty="0"/>
              <a:t>already in progress…</a:t>
            </a:r>
          </a:p>
          <a:p>
            <a:pPr lvl="1"/>
            <a:r>
              <a:rPr lang="en-CA" i="1" dirty="0"/>
              <a:t>Track </a:t>
            </a:r>
            <a:r>
              <a:rPr lang="en-CA" b="1" i="1" dirty="0"/>
              <a:t>D2D 1.0 </a:t>
            </a:r>
            <a:r>
              <a:rPr lang="en-CA" i="1" dirty="0"/>
              <a:t>indicators locally</a:t>
            </a:r>
            <a:r>
              <a:rPr lang="en-CA" dirty="0"/>
              <a:t>: test extractions after indicators are selected </a:t>
            </a:r>
          </a:p>
          <a:p>
            <a:pPr lvl="1"/>
            <a:r>
              <a:rPr lang="en-CA" i="1" dirty="0"/>
              <a:t>Contribute your data to D2D 1.0</a:t>
            </a:r>
            <a:r>
              <a:rPr lang="en-CA" dirty="0"/>
              <a:t>: after you review your test extracts (if any) </a:t>
            </a:r>
          </a:p>
          <a:p>
            <a:pPr lvl="1"/>
            <a:r>
              <a:rPr lang="en-CA" i="1" dirty="0"/>
              <a:t>Plan for </a:t>
            </a:r>
            <a:r>
              <a:rPr lang="en-CA" b="1" i="1" dirty="0"/>
              <a:t>D2D 2.0</a:t>
            </a:r>
            <a:r>
              <a:rPr lang="en-CA" i="1" dirty="0"/>
              <a:t>: </a:t>
            </a:r>
            <a:r>
              <a:rPr lang="en-CA" dirty="0"/>
              <a:t>any </a:t>
            </a:r>
            <a:r>
              <a:rPr lang="en-CA" dirty="0" smtClean="0"/>
              <a:t>time</a:t>
            </a:r>
          </a:p>
          <a:p>
            <a:r>
              <a:rPr lang="en-CA" dirty="0" smtClean="0"/>
              <a:t>Members decide what level of participation works for their team </a:t>
            </a:r>
            <a:endParaRPr lang="en-CA" dirty="0"/>
          </a:p>
        </p:txBody>
      </p:sp>
      <p:pic>
        <p:nvPicPr>
          <p:cNvPr id="4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39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7129"/>
            <a:ext cx="6832600" cy="56208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How much work will </a:t>
            </a:r>
            <a:r>
              <a:rPr lang="en-CA" b="1" i="1" dirty="0" smtClean="0">
                <a:solidFill>
                  <a:srgbClr val="C00000"/>
                </a:solidFill>
                <a:latin typeface="+mn-lt"/>
              </a:rPr>
              <a:t>D2D 1.0 </a:t>
            </a:r>
            <a:r>
              <a:rPr lang="en-CA" b="1" dirty="0" smtClean="0">
                <a:solidFill>
                  <a:srgbClr val="C00000"/>
                </a:solidFill>
                <a:latin typeface="+mn-lt"/>
              </a:rPr>
              <a:t>be?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6318" y="1788319"/>
            <a:ext cx="5795682" cy="4351338"/>
          </a:xfrm>
        </p:spPr>
        <p:txBody>
          <a:bodyPr>
            <a:normAutofit/>
          </a:bodyPr>
          <a:lstStyle/>
          <a:p>
            <a:r>
              <a:rPr lang="en-CA" b="1" i="1" dirty="0" smtClean="0"/>
              <a:t>D2D 1.0 </a:t>
            </a:r>
            <a:r>
              <a:rPr lang="en-CA" dirty="0" smtClean="0"/>
              <a:t>will only include data that are already available</a:t>
            </a:r>
          </a:p>
          <a:p>
            <a:r>
              <a:rPr lang="en-CA" dirty="0" smtClean="0"/>
              <a:t>Health teams decide how much effort they can afford to contribute to the project (see different ways of participating)</a:t>
            </a:r>
          </a:p>
          <a:p>
            <a:r>
              <a:rPr lang="en-CA" dirty="0"/>
              <a:t>The focus of </a:t>
            </a:r>
            <a:r>
              <a:rPr lang="en-CA" b="1" i="1" dirty="0"/>
              <a:t>D2D 1.0 </a:t>
            </a:r>
            <a:r>
              <a:rPr lang="en-CA" dirty="0"/>
              <a:t>is on the areas where </a:t>
            </a:r>
            <a:r>
              <a:rPr lang="en-CA" dirty="0" smtClean="0"/>
              <a:t>the </a:t>
            </a:r>
            <a:r>
              <a:rPr lang="en-CA" dirty="0"/>
              <a:t>collective </a:t>
            </a:r>
            <a:r>
              <a:rPr lang="en-CA" dirty="0" smtClean="0"/>
              <a:t>efforts between health teams </a:t>
            </a:r>
            <a:r>
              <a:rPr lang="en-CA" i="1" dirty="0"/>
              <a:t>overlap</a:t>
            </a:r>
            <a:r>
              <a:rPr lang="en-CA" dirty="0"/>
              <a:t> so </a:t>
            </a:r>
            <a:r>
              <a:rPr lang="en-CA" dirty="0" smtClean="0"/>
              <a:t>everyone can get </a:t>
            </a:r>
            <a:r>
              <a:rPr lang="en-CA" dirty="0"/>
              <a:t>more value out of this work </a:t>
            </a:r>
            <a:endParaRPr lang="en-CA" dirty="0" smtClean="0"/>
          </a:p>
          <a:p>
            <a:endParaRPr lang="en-CA" dirty="0"/>
          </a:p>
        </p:txBody>
      </p:sp>
      <p:pic>
        <p:nvPicPr>
          <p:cNvPr id="4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850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When is the </a:t>
            </a:r>
            <a:r>
              <a:rPr lang="en-CA" b="1" i="1" dirty="0" smtClean="0">
                <a:solidFill>
                  <a:srgbClr val="C00000"/>
                </a:solidFill>
                <a:latin typeface="+mn-lt"/>
              </a:rPr>
              <a:t>D2D 1.0 </a:t>
            </a:r>
            <a:r>
              <a:rPr lang="en-CA" b="1" dirty="0" smtClean="0">
                <a:solidFill>
                  <a:srgbClr val="C00000"/>
                </a:solidFill>
                <a:latin typeface="+mn-lt"/>
              </a:rPr>
              <a:t>project happening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 ?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6284" cy="4351338"/>
          </a:xfrm>
        </p:spPr>
        <p:txBody>
          <a:bodyPr>
            <a:normAutofit/>
          </a:bodyPr>
          <a:lstStyle/>
          <a:p>
            <a:r>
              <a:rPr lang="en-US" b="1" dirty="0" smtClean="0"/>
              <a:t>When </a:t>
            </a:r>
            <a:r>
              <a:rPr lang="en-US" b="1" dirty="0"/>
              <a:t>did the project </a:t>
            </a:r>
            <a:r>
              <a:rPr lang="en-US" b="1" dirty="0" smtClean="0"/>
              <a:t>start?</a:t>
            </a:r>
            <a:endParaRPr lang="en-US" b="1" dirty="0"/>
          </a:p>
          <a:p>
            <a:pPr lvl="1"/>
            <a:r>
              <a:rPr lang="en-US" dirty="0" smtClean="0"/>
              <a:t>AFHTO Board approval Feb 2014 -- introduced </a:t>
            </a:r>
            <a:r>
              <a:rPr lang="en-US" dirty="0"/>
              <a:t>to members March </a:t>
            </a:r>
            <a:r>
              <a:rPr lang="en-US" dirty="0" smtClean="0"/>
              <a:t>2014</a:t>
            </a:r>
            <a:endParaRPr lang="en-US" dirty="0"/>
          </a:p>
          <a:p>
            <a:r>
              <a:rPr lang="en-US" b="1" dirty="0"/>
              <a:t>When </a:t>
            </a:r>
            <a:r>
              <a:rPr lang="en-US" b="1" dirty="0" smtClean="0"/>
              <a:t>will production of the D2D 1.0 report start?</a:t>
            </a:r>
          </a:p>
          <a:p>
            <a:pPr lvl="1"/>
            <a:r>
              <a:rPr lang="en-US" dirty="0" smtClean="0"/>
              <a:t>Deadline for contribution of data is Jul 15, 2014</a:t>
            </a:r>
          </a:p>
          <a:p>
            <a:r>
              <a:rPr lang="en-US" b="1" dirty="0" smtClean="0"/>
              <a:t>When will D2D 1.0 be done?</a:t>
            </a:r>
            <a:endParaRPr lang="en-US" b="1" dirty="0"/>
          </a:p>
          <a:p>
            <a:pPr lvl="1"/>
            <a:r>
              <a:rPr lang="en-US" b="1" i="1" dirty="0" smtClean="0"/>
              <a:t>D2D 1.0 </a:t>
            </a:r>
            <a:r>
              <a:rPr lang="en-US" dirty="0" smtClean="0"/>
              <a:t>will be released by the annual AFHTO conference, Oct 15-16, 2014</a:t>
            </a:r>
            <a:endParaRPr lang="en-US" dirty="0"/>
          </a:p>
        </p:txBody>
      </p:sp>
      <p:pic>
        <p:nvPicPr>
          <p:cNvPr id="4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13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How were indicators selected? 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CA" u="sng" dirty="0"/>
              <a:t>Stage 1:</a:t>
            </a:r>
            <a:r>
              <a:rPr lang="en-CA" dirty="0"/>
              <a:t> The baseline for consideration was presence in the PCPMF or </a:t>
            </a:r>
            <a:r>
              <a:rPr lang="en-CA" dirty="0" err="1"/>
              <a:t>Starfield</a:t>
            </a:r>
            <a:r>
              <a:rPr lang="en-CA" dirty="0"/>
              <a:t> model.    </a:t>
            </a:r>
          </a:p>
          <a:p>
            <a:pPr lvl="0"/>
            <a:r>
              <a:rPr lang="en-CA" u="sng" dirty="0"/>
              <a:t>Stage 2</a:t>
            </a:r>
            <a:r>
              <a:rPr lang="en-CA" dirty="0"/>
              <a:t>: The first selection stage included indicators that were already in at least one existing multi-team reporting process or tool (see </a:t>
            </a:r>
            <a:r>
              <a:rPr lang="en-CA" u="sng" dirty="0">
                <a:hlinkClick r:id="rId2"/>
              </a:rPr>
              <a:t>the data dictionary</a:t>
            </a:r>
            <a:r>
              <a:rPr lang="en-CA" dirty="0"/>
              <a:t> for more details on sources).     </a:t>
            </a:r>
          </a:p>
          <a:p>
            <a:pPr lvl="0"/>
            <a:r>
              <a:rPr lang="en-CA" u="sng" dirty="0"/>
              <a:t>Stage 3</a:t>
            </a:r>
            <a:r>
              <a:rPr lang="en-CA" dirty="0"/>
              <a:t>: The “long list” of indicators from stage 2 was sorted based on input from QIDSS and the Indicators Working Group, resulting in a list of 43 indicators.  </a:t>
            </a:r>
          </a:p>
          <a:p>
            <a:pPr lvl="0"/>
            <a:r>
              <a:rPr lang="en-CA" u="sng" dirty="0"/>
              <a:t>Stage 4</a:t>
            </a:r>
            <a:r>
              <a:rPr lang="en-CA" dirty="0"/>
              <a:t>: The QIDSS voted to indicate their perceptions on the availability of data for and interest among their health teams in the indicators.  </a:t>
            </a:r>
          </a:p>
          <a:p>
            <a:pPr lvl="0"/>
            <a:r>
              <a:rPr lang="en-CA" u="sng" dirty="0"/>
              <a:t>Stage 5:</a:t>
            </a:r>
            <a:r>
              <a:rPr lang="en-CA" dirty="0"/>
              <a:t> One of 6 innovation projects funded by AFHTO identified primary care performance measurement areas/topics of interest to physicians.  Although it took a different format from the QIDSS survey, it yielded similar types of information.   </a:t>
            </a:r>
          </a:p>
          <a:p>
            <a:pPr lvl="0"/>
            <a:r>
              <a:rPr lang="en-CA" u="sng" dirty="0"/>
              <a:t>Stage 6</a:t>
            </a:r>
            <a:r>
              <a:rPr lang="en-CA" dirty="0"/>
              <a:t>: On review of the QIDSS vote and the physician survey, the IWG recommended a shorter list of 26 indicators for membership voting.   </a:t>
            </a:r>
          </a:p>
          <a:p>
            <a:pPr lvl="0"/>
            <a:r>
              <a:rPr lang="en-CA" u="sng" dirty="0"/>
              <a:t>Stage 7</a:t>
            </a:r>
            <a:r>
              <a:rPr lang="en-CA" dirty="0"/>
              <a:t>: Membership-wide vote on 26 indicators, providing input on interest (as measured by current use) and availability of data for the indicators.</a:t>
            </a:r>
            <a:r>
              <a:rPr lang="en-CA" u="sng" dirty="0"/>
              <a:t>  </a:t>
            </a:r>
            <a:endParaRPr lang="en-CA" dirty="0"/>
          </a:p>
          <a:p>
            <a:pPr lvl="0"/>
            <a:r>
              <a:rPr lang="en-CA" u="sng" dirty="0"/>
              <a:t>Stage 8:</a:t>
            </a:r>
            <a:r>
              <a:rPr lang="en-CA" dirty="0"/>
              <a:t> Final review by IWG to ensure alignment with the </a:t>
            </a:r>
            <a:r>
              <a:rPr lang="en-CA" dirty="0" err="1"/>
              <a:t>Starfield</a:t>
            </a:r>
            <a:r>
              <a:rPr lang="en-CA" dirty="0"/>
              <a:t> philosophy of primary care and balance between patient-derived data (</a:t>
            </a:r>
            <a:r>
              <a:rPr lang="en-CA" dirty="0" err="1"/>
              <a:t>ie</a:t>
            </a:r>
            <a:r>
              <a:rPr lang="en-CA" dirty="0"/>
              <a:t> via surveys) and so-called “objective” data from provider data sources such as EMR. 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2610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C00000"/>
                </a:solidFill>
                <a:latin typeface="+mn-lt"/>
              </a:rPr>
              <a:t>How was the list of indicators finalized? </a:t>
            </a:r>
            <a:endParaRPr lang="en-CA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8435"/>
            <a:ext cx="10515600" cy="4351338"/>
          </a:xfrm>
        </p:spPr>
        <p:txBody>
          <a:bodyPr>
            <a:noAutofit/>
          </a:bodyPr>
          <a:lstStyle/>
          <a:p>
            <a:r>
              <a:rPr lang="en-CA" sz="3200" dirty="0" smtClean="0"/>
              <a:t>Indicators Working Group recommendation to QIDS Steering Committee</a:t>
            </a:r>
          </a:p>
          <a:p>
            <a:r>
              <a:rPr lang="en-CA" sz="3200" dirty="0" smtClean="0"/>
              <a:t>Criteria </a:t>
            </a:r>
            <a:r>
              <a:rPr lang="en-CA" sz="3200" dirty="0"/>
              <a:t>for final list</a:t>
            </a:r>
          </a:p>
          <a:p>
            <a:pPr lvl="1"/>
            <a:r>
              <a:rPr lang="en-CA" sz="2800" b="1" u="sng" dirty="0"/>
              <a:t>Meaningful</a:t>
            </a:r>
            <a:r>
              <a:rPr lang="en-CA" sz="2800" dirty="0"/>
              <a:t>: </a:t>
            </a:r>
            <a:r>
              <a:rPr lang="en-CA" sz="2800" b="1" i="1" dirty="0" smtClean="0"/>
              <a:t>AFHTO </a:t>
            </a:r>
            <a:r>
              <a:rPr lang="en-CA" sz="2800" b="1" i="1" dirty="0"/>
              <a:t>members </a:t>
            </a:r>
            <a:r>
              <a:rPr lang="en-CA" sz="2800" b="1" i="1" dirty="0" smtClean="0"/>
              <a:t>vote, </a:t>
            </a:r>
            <a:r>
              <a:rPr lang="en-CA" sz="2800" dirty="0" smtClean="0"/>
              <a:t>previous </a:t>
            </a:r>
            <a:r>
              <a:rPr lang="en-CA" sz="2800" dirty="0"/>
              <a:t>votes, innovation project results, PCPMF, external partners </a:t>
            </a:r>
            <a:r>
              <a:rPr lang="en-CA" sz="2800" dirty="0" err="1"/>
              <a:t>etc</a:t>
            </a:r>
            <a:endParaRPr lang="en-CA" sz="2800" dirty="0"/>
          </a:p>
          <a:p>
            <a:pPr lvl="1"/>
            <a:r>
              <a:rPr lang="en-CA" sz="2800" b="1" u="sng" dirty="0" smtClean="0"/>
              <a:t>Available</a:t>
            </a:r>
            <a:r>
              <a:rPr lang="en-CA" sz="2800" dirty="0"/>
              <a:t>: </a:t>
            </a:r>
            <a:r>
              <a:rPr lang="en-CA" sz="2800" dirty="0" smtClean="0"/>
              <a:t>successful “</a:t>
            </a:r>
            <a:r>
              <a:rPr lang="en-CA" sz="2800" dirty="0"/>
              <a:t>test” extractions </a:t>
            </a:r>
            <a:r>
              <a:rPr lang="en-CA" sz="2800" dirty="0" smtClean="0"/>
              <a:t>May-June, QIDSS input</a:t>
            </a:r>
          </a:p>
          <a:p>
            <a:pPr lvl="1"/>
            <a:r>
              <a:rPr lang="en-CA" sz="2800" b="1" u="sng" dirty="0" smtClean="0"/>
              <a:t>Breadth</a:t>
            </a:r>
            <a:r>
              <a:rPr lang="en-CA" sz="2800" dirty="0"/>
              <a:t>:  based on </a:t>
            </a:r>
            <a:r>
              <a:rPr lang="en-CA" sz="2800" dirty="0" smtClean="0"/>
              <a:t># of </a:t>
            </a:r>
            <a:r>
              <a:rPr lang="en-CA" sz="2800" dirty="0"/>
              <a:t>teams contributing data by </a:t>
            </a:r>
            <a:r>
              <a:rPr lang="en-CA" sz="2800" dirty="0" smtClean="0"/>
              <a:t>Jul 15, 2014</a:t>
            </a:r>
          </a:p>
        </p:txBody>
      </p:sp>
      <p:pic>
        <p:nvPicPr>
          <p:cNvPr id="4" name="Picture 1028" descr="C:\Users\Heydon\Documents\AFHTO\Communications\Logos\Eric's\AFHTO_IDF_PMS_A10-08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4" y="6237289"/>
            <a:ext cx="190023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4D94-6096-4996-9BDE-79E85D95D2C8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68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025068CEDCFC4780CD42D284EA4001" ma:contentTypeVersion="0" ma:contentTypeDescription="Create a new document." ma:contentTypeScope="" ma:versionID="18b6f1c0164e423de7af022203bb583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53fc461a9c0ccd2adcc64e64be5d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A414E3-1337-497A-A850-B042C2EE4C82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221E81C-2979-4359-804B-1002D19882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DDCEBF0-40A0-4E45-8B62-F69B24C65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756</Words>
  <Application>Microsoft Office PowerPoint</Application>
  <PresentationFormat>Widescreen</PresentationFormat>
  <Paragraphs>104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Data to Decisions: What’s meaningful to you?</vt:lpstr>
      <vt:lpstr>Why is AFHTO doing Data to Decisions (D2D) 1.0?</vt:lpstr>
      <vt:lpstr>How does D2D 1.0 fit with other initiatives? </vt:lpstr>
      <vt:lpstr>What is D2D 1.0?</vt:lpstr>
      <vt:lpstr>Who is participating?</vt:lpstr>
      <vt:lpstr>How much work will D2D 1.0 be?</vt:lpstr>
      <vt:lpstr>When is the D2D 1.0 project happening ?</vt:lpstr>
      <vt:lpstr>How were indicators selected? </vt:lpstr>
      <vt:lpstr>How was the list of indicators finalized? </vt:lpstr>
      <vt:lpstr>Who will help extract &amp;/or contribute data?</vt:lpstr>
      <vt:lpstr>When I submit our data, who will see it?</vt:lpstr>
      <vt:lpstr>For more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to Decisions: What’s meaningful to you?</dc:title>
  <dc:creator>Carol Mulder</dc:creator>
  <cp:lastModifiedBy>AFHTO Improve</cp:lastModifiedBy>
  <cp:revision>140</cp:revision>
  <dcterms:created xsi:type="dcterms:W3CDTF">2014-04-13T16:02:30Z</dcterms:created>
  <dcterms:modified xsi:type="dcterms:W3CDTF">2014-06-20T14:03:28Z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0x0101005D025068CEDCFC4780CD42D284EA4001</vt:lpwstr>
  </property>
  <property fmtid="{D5CDD505-2E9C-101B-9397-08002B2CF9AE}" pid="3" name="IsMyDocuments">
    <vt:bool>true</vt:bool>
  </property>
</Properties>
</file>