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7"/>
  </p:notesMasterIdLst>
  <p:handoutMasterIdLst>
    <p:handoutMasterId r:id="rId8"/>
  </p:handoutMasterIdLst>
  <p:sldIdLst>
    <p:sldId id="1193" r:id="rId2"/>
    <p:sldId id="1360" r:id="rId3"/>
    <p:sldId id="1361" r:id="rId4"/>
    <p:sldId id="1364" r:id="rId5"/>
    <p:sldId id="1363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32"/>
    <a:srgbClr val="003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12618-2E0D-4486-BED3-615ECA7B9432}" v="3" dt="2024-09-12T14:43:46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5CB7-7154-42F2-8D93-1E20B150895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430B-58C5-4EB3-A903-20F07B4F0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E840F-9B2B-44B5-896B-5B857B514EB5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1E044-3EA6-4167-A0FB-D05C215FD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907C77D-5036-A9FF-06E4-A7C8FEBD44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0999" y="842617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37B823-E1E9-9B86-ED6B-02FCF16E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2016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81000" y="1078029"/>
            <a:ext cx="3962399" cy="347472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 baseline="0">
                <a:solidFill>
                  <a:schemeClr val="tx1"/>
                </a:solidFill>
              </a:defRPr>
            </a:lvl1pPr>
            <a:lvl2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24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3pPr>
            <a:lvl4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28016" indent="-164592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01168" indent="0">
              <a:buFontTx/>
              <a:buNone/>
              <a:defRPr sz="1200" baseline="0"/>
            </a:lvl6pPr>
            <a:lvl7pPr marL="576072" indent="-182880">
              <a:buFontTx/>
              <a:buBlip>
                <a:blip r:embed="rId2"/>
              </a:buBlip>
              <a:defRPr sz="1200"/>
            </a:lvl7pPr>
            <a:lvl8pPr marL="777240" indent="-182880">
              <a:buFontTx/>
              <a:buBlip>
                <a:blip r:embed="rId2"/>
              </a:buBlip>
              <a:defRPr sz="1200"/>
            </a:lvl8pPr>
          </a:lstStyle>
          <a:p>
            <a:pPr lvl="2"/>
            <a:r>
              <a:rPr lang="en-US"/>
              <a:t>Click to edit Master text styles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786964" y="1078029"/>
            <a:ext cx="3961749" cy="347472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 baseline="0">
                <a:solidFill>
                  <a:schemeClr val="tx1"/>
                </a:solidFill>
              </a:defRPr>
            </a:lvl1pPr>
            <a:lvl2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0" indent="-182880">
              <a:spcBef>
                <a:spcPts val="24"/>
              </a:spcBef>
              <a:buFont typeface="Wingdings" panose="05000000000000000000" pitchFamily="2" charset="2"/>
              <a:buChar char="Ø"/>
              <a:defRPr sz="11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3pPr>
            <a:lvl4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28016" indent="-164592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384048" indent="-182880">
              <a:buFont typeface="Wingdings" panose="05000000000000000000" pitchFamily="2" charset="2"/>
              <a:buChar char="Ø"/>
              <a:defRPr sz="1100" b="0" i="0" baseline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6pPr>
            <a:lvl7pPr marL="576072" indent="-182880">
              <a:buFont typeface="Wingdings" panose="05000000000000000000" pitchFamily="2" charset="2"/>
              <a:buChar char="Ø"/>
              <a:defRPr sz="11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7pPr>
            <a:lvl8pPr marL="777240" indent="-182880">
              <a:buFont typeface="Wingdings" panose="05000000000000000000" pitchFamily="2" charset="2"/>
              <a:buChar char="Ø"/>
              <a:defRPr sz="11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8pPr>
          </a:lstStyle>
          <a:p>
            <a:pPr lvl="2"/>
            <a:r>
              <a:rPr lang="en-US"/>
              <a:t>First level</a:t>
            </a:r>
          </a:p>
          <a:p>
            <a:pPr lvl="5"/>
            <a:r>
              <a:rPr lang="en-US"/>
              <a:t>Second level</a:t>
            </a:r>
          </a:p>
          <a:p>
            <a:pPr lvl="6"/>
            <a:r>
              <a:rPr lang="en-US"/>
              <a:t>Third level</a:t>
            </a:r>
          </a:p>
          <a:p>
            <a:pPr lvl="7"/>
            <a:r>
              <a:rPr lang="en-US"/>
              <a:t>Fourth level</a:t>
            </a:r>
            <a:br>
              <a:rPr lang="en-US"/>
            </a:b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6002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9344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E75-EEEC-4D47-CAD5-5DE94F27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erson hugging an older person&#10;&#10;Description automatically generated with low confidence">
            <a:extLst>
              <a:ext uri="{FF2B5EF4-FFF2-40B4-BE49-F238E27FC236}">
                <a16:creationId xmlns:a16="http://schemas.microsoft.com/office/drawing/2014/main" id="{C5FAA9F3-8A12-32D3-C74E-E4BA16F1A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5"/>
          <a:stretch/>
        </p:blipFill>
        <p:spPr>
          <a:xfrm>
            <a:off x="0" y="0"/>
            <a:ext cx="9144000" cy="461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EEF6D3-A9AE-1553-2F98-3804CF027B36}"/>
              </a:ext>
            </a:extLst>
          </p:cNvPr>
          <p:cNvSpPr/>
          <p:nvPr userDrawn="1"/>
        </p:nvSpPr>
        <p:spPr bwMode="auto">
          <a:xfrm>
            <a:off x="0" y="-7620"/>
            <a:ext cx="9144000" cy="4617720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0" i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657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E75-EEEC-4D47-CAD5-5DE94F27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wall, indoor, table, person&#10;&#10;Description automatically generated">
            <a:extLst>
              <a:ext uri="{FF2B5EF4-FFF2-40B4-BE49-F238E27FC236}">
                <a16:creationId xmlns:a16="http://schemas.microsoft.com/office/drawing/2014/main" id="{DAFD661D-0646-7ECE-2BA1-0A69E5DD4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 b="12266"/>
          <a:stretch/>
        </p:blipFill>
        <p:spPr>
          <a:xfrm>
            <a:off x="6817" y="0"/>
            <a:ext cx="9137183" cy="45796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004C7C-47F5-4718-0C84-39A98BB64C0F}"/>
              </a:ext>
            </a:extLst>
          </p:cNvPr>
          <p:cNvSpPr/>
          <p:nvPr userDrawn="1"/>
        </p:nvSpPr>
        <p:spPr bwMode="auto">
          <a:xfrm>
            <a:off x="10617" y="0"/>
            <a:ext cx="9144000" cy="4617720"/>
          </a:xfrm>
          <a:prstGeom prst="rect">
            <a:avLst/>
          </a:prstGeom>
          <a:solidFill>
            <a:schemeClr val="accent2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0" i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958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E75-EEEC-4D47-CAD5-5DE94F27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indoor, person, dining table&#10;&#10;Description automatically generated">
            <a:extLst>
              <a:ext uri="{FF2B5EF4-FFF2-40B4-BE49-F238E27FC236}">
                <a16:creationId xmlns:a16="http://schemas.microsoft.com/office/drawing/2014/main" id="{EE259B60-296A-A4A0-6AE9-2B8F1B799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9" b="13168"/>
          <a:stretch/>
        </p:blipFill>
        <p:spPr>
          <a:xfrm>
            <a:off x="0" y="0"/>
            <a:ext cx="9144000" cy="45567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EACB8A-1DCC-3EF4-3B6E-89BB231C4EC8}"/>
              </a:ext>
            </a:extLst>
          </p:cNvPr>
          <p:cNvSpPr/>
          <p:nvPr userDrawn="1"/>
        </p:nvSpPr>
        <p:spPr bwMode="auto">
          <a:xfrm>
            <a:off x="10617" y="0"/>
            <a:ext cx="9144000" cy="4556760"/>
          </a:xfrm>
          <a:prstGeom prst="rect">
            <a:avLst/>
          </a:prstGeom>
          <a:solidFill>
            <a:schemeClr val="accent4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0" i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08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E75-EEEC-4D47-CAD5-5DE94F27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erson kissing a person's cheek&#10;&#10;Description automatically generated">
            <a:extLst>
              <a:ext uri="{FF2B5EF4-FFF2-40B4-BE49-F238E27FC236}">
                <a16:creationId xmlns:a16="http://schemas.microsoft.com/office/drawing/2014/main" id="{B4265F6A-D80F-7A68-B5EE-5AB41DD1DD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0" b="15417"/>
          <a:stretch/>
        </p:blipFill>
        <p:spPr>
          <a:xfrm>
            <a:off x="0" y="0"/>
            <a:ext cx="9144000" cy="4541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F6E6D-8B5D-A4C9-CBDA-9F9B164E1829}"/>
              </a:ext>
            </a:extLst>
          </p:cNvPr>
          <p:cNvSpPr/>
          <p:nvPr userDrawn="1"/>
        </p:nvSpPr>
        <p:spPr bwMode="auto">
          <a:xfrm>
            <a:off x="10617" y="0"/>
            <a:ext cx="9144000" cy="4541520"/>
          </a:xfrm>
          <a:prstGeom prst="rect">
            <a:avLst/>
          </a:prstGeom>
          <a:solidFill>
            <a:schemeClr val="accent3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0" i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755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BE75-EEEC-4D47-CAD5-5DE94F27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person, sitting, sofa, seat&#10;&#10;Description automatically generated">
            <a:extLst>
              <a:ext uri="{FF2B5EF4-FFF2-40B4-BE49-F238E27FC236}">
                <a16:creationId xmlns:a16="http://schemas.microsoft.com/office/drawing/2014/main" id="{ECD77FD2-EAF5-43EC-7455-CE16D57DB4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16126"/>
          <a:stretch/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855A43-8A8E-FC32-5127-2B87543FAD47}"/>
              </a:ext>
            </a:extLst>
          </p:cNvPr>
          <p:cNvSpPr/>
          <p:nvPr userDrawn="1"/>
        </p:nvSpPr>
        <p:spPr bwMode="auto">
          <a:xfrm>
            <a:off x="10617" y="0"/>
            <a:ext cx="9144000" cy="4572000"/>
          </a:xfrm>
          <a:prstGeom prst="rect">
            <a:avLst/>
          </a:prstGeom>
          <a:solidFill>
            <a:schemeClr val="accent5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0" i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168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SP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talking on the phone&#10;&#10;Description automatically generated with medium confidence">
            <a:extLst>
              <a:ext uri="{FF2B5EF4-FFF2-40B4-BE49-F238E27FC236}">
                <a16:creationId xmlns:a16="http://schemas.microsoft.com/office/drawing/2014/main" id="{56B189EA-546D-2277-F9C0-202B4BD31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32194"/>
          <a:stretch/>
        </p:blipFill>
        <p:spPr>
          <a:xfrm>
            <a:off x="4944696" y="0"/>
            <a:ext cx="4199304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A4120D-CBD4-6B3B-FF0C-9923D06AE892}"/>
              </a:ext>
            </a:extLst>
          </p:cNvPr>
          <p:cNvSpPr/>
          <p:nvPr userDrawn="1"/>
        </p:nvSpPr>
        <p:spPr bwMode="auto">
          <a:xfrm>
            <a:off x="4944696" y="0"/>
            <a:ext cx="4199304" cy="5143500"/>
          </a:xfrm>
          <a:prstGeom prst="rect">
            <a:avLst/>
          </a:prstGeom>
          <a:solidFill>
            <a:schemeClr val="accent5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0" i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4972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81000" y="1078029"/>
            <a:ext cx="8367713" cy="347472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 baseline="0">
                <a:solidFill>
                  <a:schemeClr val="tx1"/>
                </a:solidFill>
              </a:defRPr>
            </a:lvl1pPr>
            <a:lvl2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24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3pPr>
            <a:lvl4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28016" indent="-164592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01168" indent="0">
              <a:buFontTx/>
              <a:buNone/>
              <a:defRPr sz="1200" baseline="0"/>
            </a:lvl6pPr>
            <a:lvl7pPr marL="576072" indent="-182880">
              <a:buFontTx/>
              <a:buBlip>
                <a:blip r:embed="rId2"/>
              </a:buBlip>
              <a:defRPr sz="1200"/>
            </a:lvl7pPr>
            <a:lvl8pPr marL="777240" indent="-182880">
              <a:buFontTx/>
              <a:buBlip>
                <a:blip r:embed="rId2"/>
              </a:buBlip>
              <a:defRPr sz="1200"/>
            </a:lvl8pPr>
          </a:lstStyle>
          <a:p>
            <a:pPr lvl="2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6002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2524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81000" y="1078029"/>
            <a:ext cx="3962399" cy="347472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 baseline="0">
                <a:solidFill>
                  <a:schemeClr val="tx1"/>
                </a:solidFill>
              </a:defRPr>
            </a:lvl1pPr>
            <a:lvl2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24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3pPr>
            <a:lvl4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28016" indent="-164592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01168" indent="0">
              <a:buFontTx/>
              <a:buNone/>
              <a:defRPr sz="1200" baseline="0"/>
            </a:lvl6pPr>
            <a:lvl7pPr marL="576072" indent="-182880">
              <a:buFontTx/>
              <a:buBlip>
                <a:blip r:embed="rId2"/>
              </a:buBlip>
              <a:defRPr sz="1200"/>
            </a:lvl7pPr>
            <a:lvl8pPr marL="777240" indent="-182880">
              <a:buFontTx/>
              <a:buBlip>
                <a:blip r:embed="rId2"/>
              </a:buBlip>
              <a:defRPr sz="1200"/>
            </a:lvl8pPr>
          </a:lstStyle>
          <a:p>
            <a:pPr lvl="2"/>
            <a:r>
              <a:rPr lang="en-US"/>
              <a:t>Click to edit Master text styles</a:t>
            </a:r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786964" y="1078029"/>
            <a:ext cx="3962399" cy="347472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 baseline="0">
                <a:solidFill>
                  <a:schemeClr val="tx1"/>
                </a:solidFill>
              </a:defRPr>
            </a:lvl1pPr>
            <a:lvl2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0" indent="0" algn="l">
              <a:spcBef>
                <a:spcPts val="24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3pPr>
            <a:lvl4pPr marL="128016" indent="-164592">
              <a:spcBef>
                <a:spcPts val="24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128016" indent="-164592">
              <a:spcBef>
                <a:spcPts val="24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01168" indent="0">
              <a:buFontTx/>
              <a:buNone/>
              <a:defRPr sz="1200" baseline="0"/>
            </a:lvl6pPr>
            <a:lvl7pPr marL="576072" indent="-182880">
              <a:buFontTx/>
              <a:buBlip>
                <a:blip r:embed="rId2"/>
              </a:buBlip>
              <a:defRPr sz="1200"/>
            </a:lvl7pPr>
            <a:lvl8pPr marL="777240" indent="-182880">
              <a:buFontTx/>
              <a:buBlip>
                <a:blip r:embed="rId2"/>
              </a:buBlip>
              <a:defRPr sz="1200"/>
            </a:lvl8pPr>
          </a:lstStyle>
          <a:p>
            <a:pPr lvl="2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60025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 b="0" i="0">
                <a:solidFill>
                  <a:schemeClr val="tx1"/>
                </a:solidFill>
                <a:latin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6002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22225" y="4759745"/>
            <a:ext cx="38894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+mn-ea"/>
                <a:cs typeface="Helvetica Neue" panose="02000503000000020004" pitchFamily="2" charset="0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elvetica Neue" panose="02000503000000020004" pitchFamily="2" charset="0"/>
              <a:ea typeface="+mn-ea"/>
              <a:cs typeface="Helvetica Neue" panose="02000503000000020004" pitchFamily="2" charset="0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1F05D3-B32E-4419-BB47-C61C71EF31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85" y="4759745"/>
            <a:ext cx="1189973" cy="2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49" r:id="rId2"/>
    <p:sldLayoutId id="2147484004" r:id="rId3"/>
    <p:sldLayoutId id="2147484005" r:id="rId4"/>
    <p:sldLayoutId id="2147484006" r:id="rId5"/>
    <p:sldLayoutId id="2147484007" r:id="rId6"/>
    <p:sldLayoutId id="2147484003" r:id="rId7"/>
    <p:sldLayoutId id="2147483993" r:id="rId8"/>
    <p:sldLayoutId id="2147483994" r:id="rId9"/>
    <p:sldLayoutId id="214748399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cR8JVwNa3bI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10617" y="0"/>
            <a:ext cx="9144000" cy="4617720"/>
          </a:xfrm>
          <a:prstGeom prst="rect">
            <a:avLst/>
          </a:prstGeom>
          <a:solidFill>
            <a:schemeClr val="accent1">
              <a:alpha val="29524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464" y="2296224"/>
            <a:ext cx="9010919" cy="12849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en-US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Integrating Caregivers as Partners in Care: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  Momentum for a Whole-System Approach </a:t>
            </a:r>
            <a:r>
              <a:rPr lang="en-US" dirty="0"/>
              <a:t>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82097" y="3710002"/>
            <a:ext cx="1779805" cy="48638"/>
            <a:chOff x="-680936" y="1663430"/>
            <a:chExt cx="4016810" cy="48638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-680936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497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40282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9629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54938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06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B0806-0C6A-3C3F-5513-99FEFD7928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03" y="186114"/>
            <a:ext cx="8367713" cy="443085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Trigger Warning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This conversation mentions the topic of suicide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If you or someone you know is in crisis, </a:t>
            </a:r>
            <a:br>
              <a:rPr lang="en-US" sz="3200" dirty="0"/>
            </a:br>
            <a:r>
              <a:rPr lang="en-US" sz="3200" dirty="0"/>
              <a:t>please reach out to the new </a:t>
            </a:r>
            <a:br>
              <a:rPr lang="en-US" sz="3200" dirty="0"/>
            </a:br>
            <a:r>
              <a:rPr lang="en-US" sz="3200" b="1" dirty="0"/>
              <a:t>9-8-8 Canada Suicide Crisis Helpline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or mental health professional </a:t>
            </a:r>
          </a:p>
        </p:txBody>
      </p:sp>
    </p:spTree>
    <p:extLst>
      <p:ext uri="{BB962C8B-B14F-4D97-AF65-F5344CB8AC3E}">
        <p14:creationId xmlns:p14="http://schemas.microsoft.com/office/powerpoint/2010/main" val="13698826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wo men in white shirts&#10;&#10;Description automatically generated">
            <a:extLst>
              <a:ext uri="{FF2B5EF4-FFF2-40B4-BE49-F238E27FC236}">
                <a16:creationId xmlns:a16="http://schemas.microsoft.com/office/drawing/2014/main" id="{ACBD1205-0686-5B30-2195-DAB5D947E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95" y="172622"/>
            <a:ext cx="5977495" cy="49031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5206C2-735C-EEE6-CA99-9C74B656ADBD}"/>
              </a:ext>
            </a:extLst>
          </p:cNvPr>
          <p:cNvSpPr txBox="1"/>
          <p:nvPr/>
        </p:nvSpPr>
        <p:spPr>
          <a:xfrm>
            <a:off x="246580" y="965771"/>
            <a:ext cx="285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Remembering Torrance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1987 - 2024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4914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E5206C2-735C-EEE6-CA99-9C74B656ADBD}"/>
              </a:ext>
            </a:extLst>
          </p:cNvPr>
          <p:cNvSpPr txBox="1"/>
          <p:nvPr/>
        </p:nvSpPr>
        <p:spPr>
          <a:xfrm>
            <a:off x="246580" y="965771"/>
            <a:ext cx="285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C3D48-168A-A54E-B8D8-E9DED2E60A34}"/>
              </a:ext>
            </a:extLst>
          </p:cNvPr>
          <p:cNvSpPr txBox="1"/>
          <p:nvPr/>
        </p:nvSpPr>
        <p:spPr>
          <a:xfrm>
            <a:off x="2286000" y="2420772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2"/>
              </a:rPr>
              <a:t>CarCaregivers</a:t>
            </a:r>
            <a:r>
              <a:rPr lang="en-US" dirty="0">
                <a:hlinkClick r:id="rId2"/>
              </a:rPr>
              <a:t> Are </a:t>
            </a:r>
            <a:r>
              <a:rPr lang="en-US" dirty="0" err="1">
                <a:hlinkClick r:id="rId2"/>
              </a:rPr>
              <a:t>Essentialegivers</a:t>
            </a:r>
            <a:r>
              <a:rPr lang="en-US" dirty="0">
                <a:hlinkClick r:id="rId2"/>
              </a:rPr>
              <a:t> Are Essential</a:t>
            </a:r>
            <a:endParaRPr lang="en-US" dirty="0"/>
          </a:p>
        </p:txBody>
      </p:sp>
      <p:pic>
        <p:nvPicPr>
          <p:cNvPr id="6" name="Picture 5" descr="A person and person sitting in a chai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63A3A84-3596-E4F8-636E-0F5FC6AEC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9" y="965771"/>
            <a:ext cx="6783048" cy="3815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8F0CC2-FD8F-ECE7-A49C-F161332F5A7E}"/>
              </a:ext>
            </a:extLst>
          </p:cNvPr>
          <p:cNvSpPr txBox="1"/>
          <p:nvPr/>
        </p:nvSpPr>
        <p:spPr>
          <a:xfrm>
            <a:off x="504669" y="24581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Caregivers Are Essential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87333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33466" y="1044252"/>
            <a:ext cx="8080948" cy="3474720"/>
          </a:xfrm>
        </p:spPr>
        <p:txBody>
          <a:bodyPr/>
          <a:lstStyle/>
          <a:p>
            <a:pPr lvl="2"/>
            <a:r>
              <a:rPr lang="en-US" sz="2000" dirty="0"/>
              <a:t>Simple things we can all do to make a difference right away</a:t>
            </a:r>
          </a:p>
          <a:p>
            <a:pPr lvl="2"/>
            <a:endParaRPr lang="en-US" sz="2000" dirty="0"/>
          </a:p>
          <a:p>
            <a:pPr marL="457200" lvl="2" indent="-457200">
              <a:buFont typeface="+mj-lt"/>
              <a:buAutoNum type="arabicPeriod"/>
            </a:pPr>
            <a:r>
              <a:rPr lang="en-US" sz="2000" dirty="0"/>
              <a:t>Demonstrate Leadership</a:t>
            </a:r>
            <a:br>
              <a:rPr lang="en-US" sz="2000" dirty="0"/>
            </a:br>
            <a:endParaRPr lang="en-US" sz="2000" dirty="0"/>
          </a:p>
          <a:p>
            <a:pPr marL="457200" lvl="2" indent="-457200">
              <a:buFont typeface="+mj-lt"/>
              <a:buAutoNum type="arabicPeriod"/>
            </a:pPr>
            <a:r>
              <a:rPr lang="en-US" sz="2000" dirty="0"/>
              <a:t>Acknowledge and Validate Caregivers</a:t>
            </a:r>
            <a:br>
              <a:rPr lang="en-US" sz="2000" dirty="0"/>
            </a:br>
            <a:endParaRPr lang="en-US" sz="2000" dirty="0"/>
          </a:p>
          <a:p>
            <a:pPr marL="457200" lvl="2" indent="-457200">
              <a:buFont typeface="+mj-lt"/>
              <a:buAutoNum type="arabicPeriod"/>
            </a:pPr>
            <a:r>
              <a:rPr lang="en-US" sz="2000" dirty="0"/>
              <a:t>Listen to Understand and Seek Opportunities to Learn </a:t>
            </a:r>
            <a:br>
              <a:rPr lang="en-US" sz="2000" dirty="0"/>
            </a:br>
            <a:endParaRPr lang="en-US" sz="2000" dirty="0"/>
          </a:p>
          <a:p>
            <a:pPr marL="457200" lvl="2" indent="-457200">
              <a:buFont typeface="+mj-lt"/>
              <a:buAutoNum type="arabicPeriod"/>
            </a:pPr>
            <a:r>
              <a:rPr lang="en-US" sz="2000" dirty="0"/>
              <a:t>Commit to Long Term Change</a:t>
            </a:r>
            <a:br>
              <a:rPr lang="en-US" sz="2000" dirty="0"/>
            </a:br>
            <a:endParaRPr lang="en-US" sz="2000" dirty="0"/>
          </a:p>
          <a:p>
            <a:pPr marL="457200" lvl="2" indent="-457200">
              <a:buFont typeface="+mj-lt"/>
              <a:buAutoNum type="arabicPeriod"/>
            </a:pPr>
            <a:r>
              <a:rPr lang="en-US" sz="2000" dirty="0"/>
              <a:t>Learn more about the ECP Support Hub and How It Can Support Your Organization  </a:t>
            </a:r>
            <a:r>
              <a:rPr lang="en-US" sz="2000" b="1" dirty="0"/>
              <a:t>ontariocaregiver.ca/</a:t>
            </a:r>
            <a:r>
              <a:rPr lang="en-US" sz="2000" b="1" dirty="0" err="1"/>
              <a:t>essentialcarepartner</a:t>
            </a:r>
            <a:r>
              <a:rPr lang="en-US" sz="2000" b="1" dirty="0"/>
              <a:t> </a:t>
            </a:r>
          </a:p>
          <a:p>
            <a:pPr lvl="2"/>
            <a:endParaRPr lang="en-US" sz="2400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Do We Start?</a:t>
            </a:r>
          </a:p>
        </p:txBody>
      </p:sp>
    </p:spTree>
    <p:extLst>
      <p:ext uri="{BB962C8B-B14F-4D97-AF65-F5344CB8AC3E}">
        <p14:creationId xmlns:p14="http://schemas.microsoft.com/office/powerpoint/2010/main" val="28323952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sic Slide Master">
  <a:themeElements>
    <a:clrScheme name="Custom 25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558B1"/>
      </a:accent1>
      <a:accent2>
        <a:srgbClr val="6CC72B"/>
      </a:accent2>
      <a:accent3>
        <a:srgbClr val="1AA4BE"/>
      </a:accent3>
      <a:accent4>
        <a:srgbClr val="FFC600"/>
      </a:accent4>
      <a:accent5>
        <a:srgbClr val="D55178"/>
      </a:accent5>
      <a:accent6>
        <a:srgbClr val="6D6E71"/>
      </a:accent6>
      <a:hlink>
        <a:srgbClr val="FFFFFF"/>
      </a:hlink>
      <a:folHlink>
        <a:srgbClr val="595959"/>
      </a:folHlink>
    </a:clrScheme>
    <a:fontScheme name="Custom 40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5313</TotalTime>
  <Words>127</Words>
  <Application>Microsoft Office PowerPoint</Application>
  <PresentationFormat>On-screen Show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</vt:lpstr>
      <vt:lpstr>Wingdings</vt:lpstr>
      <vt:lpstr>Basic Slide Master</vt:lpstr>
      <vt:lpstr>PowerPoint Presentation</vt:lpstr>
      <vt:lpstr>PowerPoint Presentation</vt:lpstr>
      <vt:lpstr>PowerPoint Presentation</vt:lpstr>
      <vt:lpstr>PowerPoint Presentation</vt:lpstr>
      <vt:lpstr>So Where Do We Start?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Danielle Cowen</cp:lastModifiedBy>
  <cp:revision>5</cp:revision>
  <dcterms:created xsi:type="dcterms:W3CDTF">2017-10-12T21:25:20Z</dcterms:created>
  <dcterms:modified xsi:type="dcterms:W3CDTF">2024-10-22T11:40:14Z</dcterms:modified>
</cp:coreProperties>
</file>