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479" r:id="rId2"/>
    <p:sldId id="590" r:id="rId3"/>
    <p:sldId id="489" r:id="rId4"/>
    <p:sldId id="621" r:id="rId5"/>
    <p:sldId id="622" r:id="rId6"/>
    <p:sldId id="625" r:id="rId7"/>
    <p:sldId id="605" r:id="rId8"/>
    <p:sldId id="608" r:id="rId9"/>
    <p:sldId id="617" r:id="rId10"/>
    <p:sldId id="627" r:id="rId11"/>
    <p:sldId id="628" r:id="rId12"/>
    <p:sldId id="612" r:id="rId13"/>
    <p:sldId id="593" r:id="rId14"/>
    <p:sldId id="614" r:id="rId15"/>
    <p:sldId id="629" r:id="rId16"/>
    <p:sldId id="630" r:id="rId17"/>
    <p:sldId id="619" r:id="rId18"/>
    <p:sldId id="499" r:id="rId19"/>
  </p:sldIdLst>
  <p:sldSz cx="9144000" cy="6858000" type="screen4x3"/>
  <p:notesSz cx="7010400" cy="9296400"/>
  <p:defaultTextStyle>
    <a:defPPr>
      <a:defRPr lang="en-US"/>
    </a:defPPr>
    <a:lvl1pPr marL="0" algn="l" defTabSz="6977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8889" algn="l" defTabSz="6977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97779" algn="l" defTabSz="6977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46668" algn="l" defTabSz="6977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95557" algn="l" defTabSz="6977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44447" algn="l" defTabSz="6977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93336" algn="l" defTabSz="6977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42225" algn="l" defTabSz="6977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91115" algn="l" defTabSz="6977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1">
          <p15:clr>
            <a:srgbClr val="A4A3A4"/>
          </p15:clr>
        </p15:guide>
        <p15:guide id="2" pos="3062">
          <p15:clr>
            <a:srgbClr val="A4A3A4"/>
          </p15:clr>
        </p15:guide>
        <p15:guide id="3" pos="3856">
          <p15:clr>
            <a:srgbClr val="A4A3A4"/>
          </p15:clr>
        </p15:guide>
        <p15:guide id="4" orient="horz" pos="2160">
          <p15:clr>
            <a:srgbClr val="A4A3A4"/>
          </p15:clr>
        </p15:guide>
        <p15:guide id="5" pos="2287">
          <p15:clr>
            <a:srgbClr val="A4A3A4"/>
          </p15:clr>
        </p15:guide>
        <p15:guide id="6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E6F72"/>
    <a:srgbClr val="006FBA"/>
    <a:srgbClr val="17224B"/>
    <a:srgbClr val="192655"/>
    <a:srgbClr val="162045"/>
    <a:srgbClr val="8A8587"/>
    <a:srgbClr val="142045"/>
    <a:srgbClr val="58267E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06" autoAdjust="0"/>
    <p:restoredTop sz="94660"/>
  </p:normalViewPr>
  <p:slideViewPr>
    <p:cSldViewPr>
      <p:cViewPr varScale="1">
        <p:scale>
          <a:sx n="87" d="100"/>
          <a:sy n="87" d="100"/>
        </p:scale>
        <p:origin x="264" y="96"/>
      </p:cViewPr>
      <p:guideLst>
        <p:guide orient="horz" pos="2041"/>
        <p:guide pos="3062"/>
        <p:guide pos="3856"/>
        <p:guide orient="horz" pos="2160"/>
        <p:guide pos="228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F5FB3-F5F5-4C9D-ADE2-D87F00E3C45B}" type="datetimeFigureOut">
              <a:rPr lang="en-US" smtClean="0"/>
              <a:t>2/24/2022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56225-7CF3-40E6-81F8-FE829760B0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747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B98C95-2522-4886-A639-3C0E122A3E6A}" type="datetimeFigureOut">
              <a:rPr lang="en-CA" smtClean="0"/>
              <a:pPr/>
              <a:t>2022-02-24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825924-1250-4587-983C-54572BDDF5F8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01378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9777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8889" algn="l" defTabSz="69777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97779" algn="l" defTabSz="69777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46668" algn="l" defTabSz="69777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95557" algn="l" defTabSz="69777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44447" algn="l" defTabSz="69777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93336" algn="l" defTabSz="69777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42225" algn="l" defTabSz="69777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91115" algn="l" defTabSz="69777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D4ECA06-C0AF-4AD0-B1F4-FA7D36CD11B8}"/>
              </a:ext>
            </a:extLst>
          </p:cNvPr>
          <p:cNvGrpSpPr/>
          <p:nvPr userDrawn="1"/>
        </p:nvGrpSpPr>
        <p:grpSpPr>
          <a:xfrm>
            <a:off x="0" y="6453336"/>
            <a:ext cx="9144000" cy="404664"/>
            <a:chOff x="-18000" y="6300664"/>
            <a:chExt cx="9180000" cy="404664"/>
          </a:xfrm>
        </p:grpSpPr>
        <p:sp>
          <p:nvSpPr>
            <p:cNvPr id="2" name="Rectangle 1"/>
            <p:cNvSpPr/>
            <p:nvPr userDrawn="1"/>
          </p:nvSpPr>
          <p:spPr bwMode="auto">
            <a:xfrm>
              <a:off x="-18000" y="6300664"/>
              <a:ext cx="9180000" cy="188664"/>
            </a:xfrm>
            <a:prstGeom prst="rect">
              <a:avLst/>
            </a:prstGeom>
            <a:solidFill>
              <a:srgbClr val="006FBA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9778" tIns="34889" rIns="69778" bIns="34889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69777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Rectangle 15"/>
            <p:cNvSpPr/>
            <p:nvPr userDrawn="1"/>
          </p:nvSpPr>
          <p:spPr bwMode="auto">
            <a:xfrm>
              <a:off x="-18000" y="6510434"/>
              <a:ext cx="9180000" cy="194894"/>
            </a:xfrm>
            <a:prstGeom prst="rect">
              <a:avLst/>
            </a:prstGeom>
            <a:solidFill>
              <a:srgbClr val="6E6F7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9778" tIns="34889" rIns="69778" bIns="34889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69777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3780675" y="2514018"/>
            <a:ext cx="5040114" cy="677667"/>
          </a:xfrm>
          <a:prstGeom prst="rect">
            <a:avLst/>
          </a:prstGeom>
        </p:spPr>
        <p:txBody>
          <a:bodyPr lIns="69778" tIns="34889" rIns="69778" bIns="34889" anchor="ctr"/>
          <a:lstStyle>
            <a:lvl1pPr algn="r">
              <a:defRPr sz="3600" b="0" baseline="0">
                <a:solidFill>
                  <a:srgbClr val="000000"/>
                </a:solidFill>
                <a:latin typeface="Avenir Next LT Pro" panose="020B0504020202020204" pitchFamily="34" charset="0"/>
                <a:ea typeface="Avenir Next LT Pro" panose="020B0504020202020204" pitchFamily="34" charset="0"/>
                <a:cs typeface="Segoe UI" pitchFamily="34" charset="0"/>
              </a:defRPr>
            </a:lvl1pPr>
          </a:lstStyle>
          <a:p>
            <a:r>
              <a:rPr lang="en-US" dirty="0"/>
              <a:t>Presentation Title</a:t>
            </a:r>
            <a:endParaRPr lang="en-CA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1" hasCustomPrompt="1"/>
          </p:nvPr>
        </p:nvSpPr>
        <p:spPr>
          <a:xfrm>
            <a:off x="4439443" y="5605697"/>
            <a:ext cx="4301803" cy="481555"/>
          </a:xfrm>
          <a:prstGeom prst="rect">
            <a:avLst/>
          </a:prstGeom>
        </p:spPr>
        <p:txBody>
          <a:bodyPr lIns="69778" tIns="34889" rIns="69778" bIns="34889" anchor="ctr"/>
          <a:lstStyle>
            <a:lvl1pPr marL="0" indent="0" algn="r">
              <a:buNone/>
              <a:defRPr sz="2800" baseline="0">
                <a:solidFill>
                  <a:srgbClr val="000000"/>
                </a:solidFill>
                <a:latin typeface="Avenir Next LT Pro" panose="020B0504020202020204" pitchFamily="34" charset="0"/>
                <a:ea typeface="Avenir Next LT Pro" panose="020B0504020202020204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CA" sz="2000" dirty="0">
                <a:latin typeface="Segoe UI Light" pitchFamily="34" charset="0"/>
              </a:rPr>
              <a:t>Client Name – Date</a:t>
            </a:r>
            <a:endParaRPr lang="en-CA" dirty="0"/>
          </a:p>
        </p:txBody>
      </p:sp>
      <p:sp>
        <p:nvSpPr>
          <p:cNvPr id="9" name="Content Placeholder 11"/>
          <p:cNvSpPr>
            <a:spLocks noGrp="1"/>
          </p:cNvSpPr>
          <p:nvPr>
            <p:ph sz="quarter" idx="10" hasCustomPrompt="1"/>
          </p:nvPr>
        </p:nvSpPr>
        <p:spPr>
          <a:xfrm>
            <a:off x="3563888" y="3429000"/>
            <a:ext cx="5256901" cy="609861"/>
          </a:xfrm>
          <a:prstGeom prst="rect">
            <a:avLst/>
          </a:prstGeom>
        </p:spPr>
        <p:txBody>
          <a:bodyPr lIns="69778" tIns="34889" rIns="69778" bIns="34889" anchor="ctr"/>
          <a:lstStyle>
            <a:lvl1pPr marL="0" indent="0" algn="r">
              <a:buNone/>
              <a:defRPr sz="2400" b="1">
                <a:solidFill>
                  <a:srgbClr val="000000"/>
                </a:solidFill>
                <a:latin typeface="Avenir Next LT Pro" panose="020B0504020202020204" pitchFamily="34" charset="0"/>
                <a:ea typeface="Avenir Next LT Pro" panose="020B0504020202020204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Lawyer’s Name and Last Name</a:t>
            </a:r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13E693-C8BE-48F2-B1AC-74ED45A8E59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52208" y="194894"/>
            <a:ext cx="3068581" cy="1841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209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1" y="6384370"/>
            <a:ext cx="9144000" cy="228961"/>
          </a:xfrm>
          <a:prstGeom prst="rect">
            <a:avLst/>
          </a:prstGeom>
          <a:solidFill>
            <a:srgbClr val="54085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 userDrawn="1"/>
        </p:nvSpPr>
        <p:spPr bwMode="auto">
          <a:xfrm>
            <a:off x="1" y="6629039"/>
            <a:ext cx="9144000" cy="228961"/>
          </a:xfrm>
          <a:prstGeom prst="rect">
            <a:avLst/>
          </a:prstGeom>
          <a:solidFill>
            <a:srgbClr val="AEB93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3752252" y="2051898"/>
            <a:ext cx="5040114" cy="677666"/>
          </a:xfrm>
          <a:prstGeom prst="rect">
            <a:avLst/>
          </a:prstGeom>
        </p:spPr>
        <p:txBody>
          <a:bodyPr anchor="ctr"/>
          <a:lstStyle>
            <a:lvl1pPr algn="r">
              <a:defRPr sz="4200" b="1" baseline="0">
                <a:solidFill>
                  <a:srgbClr val="000000"/>
                </a:solidFill>
                <a:latin typeface="Calibri" panose="020F0502020204030204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en-US" dirty="0"/>
              <a:t>Presentation Title</a:t>
            </a:r>
            <a:endParaRPr lang="en-CA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1" hasCustomPrompt="1"/>
          </p:nvPr>
        </p:nvSpPr>
        <p:spPr>
          <a:xfrm>
            <a:off x="4439441" y="5605697"/>
            <a:ext cx="4301803" cy="481554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2600" baseline="0">
                <a:solidFill>
                  <a:srgbClr val="000000"/>
                </a:solidFill>
                <a:latin typeface="Calibri" panose="020F0502020204030204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CA" sz="2600" dirty="0">
                <a:latin typeface="Segoe UI Light" pitchFamily="34" charset="0"/>
              </a:rPr>
              <a:t>Client Name – Date</a:t>
            </a:r>
            <a:endParaRPr lang="en-CA" dirty="0"/>
          </a:p>
        </p:txBody>
      </p:sp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6153" y="206803"/>
            <a:ext cx="2795767" cy="1449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0698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1" y="6384370"/>
            <a:ext cx="9144000" cy="228961"/>
          </a:xfrm>
          <a:prstGeom prst="rect">
            <a:avLst/>
          </a:prstGeom>
          <a:solidFill>
            <a:srgbClr val="54085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 userDrawn="1"/>
        </p:nvSpPr>
        <p:spPr bwMode="auto">
          <a:xfrm>
            <a:off x="1" y="6629039"/>
            <a:ext cx="9144000" cy="228961"/>
          </a:xfrm>
          <a:prstGeom prst="rect">
            <a:avLst/>
          </a:prstGeom>
          <a:solidFill>
            <a:srgbClr val="AEB93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1" hasCustomPrompt="1"/>
          </p:nvPr>
        </p:nvSpPr>
        <p:spPr>
          <a:xfrm>
            <a:off x="4439441" y="5605697"/>
            <a:ext cx="4301803" cy="481554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2600" baseline="0">
                <a:solidFill>
                  <a:srgbClr val="000000"/>
                </a:solidFill>
                <a:latin typeface="Calibri" panose="020F0502020204030204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CA" sz="2600" dirty="0">
                <a:latin typeface="Segoe UI Light" pitchFamily="34" charset="0"/>
              </a:rPr>
              <a:t>Client Name – Date</a:t>
            </a:r>
            <a:endParaRPr lang="en-CA" dirty="0"/>
          </a:p>
        </p:txBody>
      </p:sp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6153" y="206803"/>
            <a:ext cx="2795767" cy="1449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 userDrawn="1"/>
        </p:nvSpPr>
        <p:spPr>
          <a:xfrm>
            <a:off x="6290273" y="2031873"/>
            <a:ext cx="2501647" cy="73866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CA" sz="4200" b="1" dirty="0"/>
              <a:t>Thank you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5767584" y="2741194"/>
            <a:ext cx="3024336" cy="49244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CA" sz="2600" dirty="0">
                <a:latin typeface="+mj-lt"/>
              </a:rPr>
              <a:t>Kathy</a:t>
            </a:r>
            <a:r>
              <a:rPr lang="en-CA" sz="2600" baseline="0" dirty="0">
                <a:latin typeface="+mj-lt"/>
              </a:rPr>
              <a:t> O’Brien</a:t>
            </a:r>
            <a:endParaRPr lang="en-CA" sz="2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71862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Divider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-3696" y="3356991"/>
            <a:ext cx="9147695" cy="646331"/>
          </a:xfrm>
          <a:prstGeom prst="rect">
            <a:avLst/>
          </a:prstGeom>
          <a:solidFill>
            <a:srgbClr val="54085A"/>
          </a:solidFill>
        </p:spPr>
        <p:txBody>
          <a:bodyPr wrap="square" rtlCol="0" anchor="ctr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CA" sz="3600" b="1" dirty="0">
              <a:solidFill>
                <a:srgbClr val="FFFFFF"/>
              </a:solidFill>
              <a:latin typeface="Calibri" panose="020F0502020204030204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4117" y="1671437"/>
            <a:ext cx="2795767" cy="1449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0" y="3387262"/>
            <a:ext cx="5040114" cy="616060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bg1"/>
                </a:solidFill>
                <a:latin typeface="Calibri" panose="020F0502020204030204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91288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07506" y="1027684"/>
            <a:ext cx="8952633" cy="5137620"/>
          </a:xfrm>
          <a:prstGeom prst="rect">
            <a:avLst/>
          </a:prstGeom>
        </p:spPr>
        <p:txBody>
          <a:bodyPr lIns="69778" tIns="34889" rIns="69778" bIns="34889"/>
          <a:lstStyle>
            <a:lvl1pPr marL="273781" indent="-273781" algn="l">
              <a:buClr>
                <a:srgbClr val="000000"/>
              </a:buClr>
              <a:buFont typeface="Wingdings" panose="05000000000000000000" pitchFamily="2" charset="2"/>
              <a:buChar char="§"/>
              <a:defRPr sz="210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48774" indent="-199885" algn="l">
              <a:spcBef>
                <a:spcPts val="153"/>
              </a:spcBef>
              <a:buClr>
                <a:srgbClr val="000000"/>
              </a:buClr>
              <a:buFont typeface="Wingdings" panose="05000000000000000000" pitchFamily="2" charset="2"/>
              <a:buChar char="§"/>
              <a:defRPr sz="180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872223" indent="-174445" algn="l">
              <a:buClr>
                <a:srgbClr val="000000"/>
              </a:buClr>
              <a:buFont typeface="Wingdings" panose="05000000000000000000" pitchFamily="2" charset="2"/>
              <a:buChar char="§"/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21113" indent="-174445"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70002" indent="-174445">
              <a:buFont typeface="Wingdings" panose="05000000000000000000" pitchFamily="2" charset="2"/>
              <a:buChar char="§"/>
              <a:defRPr baseline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Rectangle 17"/>
          <p:cNvSpPr>
            <a:spLocks noGrp="1" noChangeArrowheads="1"/>
          </p:cNvSpPr>
          <p:nvPr userDrawn="1"/>
        </p:nvSpPr>
        <p:spPr bwMode="auto">
          <a:xfrm>
            <a:off x="4305300" y="6555711"/>
            <a:ext cx="533400" cy="189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78" tIns="0" rIns="69778" bIns="0" anchor="ctr"/>
          <a:lstStyle/>
          <a:p>
            <a:pPr algn="ctr" defTabSz="697779" eaLnBrk="0" fontAlgn="base" hangingPunct="0">
              <a:spcBef>
                <a:spcPct val="0"/>
              </a:spcBef>
              <a:spcAft>
                <a:spcPct val="0"/>
              </a:spcAft>
            </a:pPr>
            <a:fld id="{3488EA50-83F0-4F0A-8713-77344AB1973A}" type="slidenum">
              <a:rPr lang="en-US" sz="900">
                <a:solidFill>
                  <a:srgbClr val="000000"/>
                </a:solidFill>
                <a:latin typeface="Avenir Next LT Pro" panose="020B0504020202020204" pitchFamily="34" charset="0"/>
                <a:ea typeface="Segoe UI" pitchFamily="34" charset="0"/>
                <a:cs typeface="Segoe UI" pitchFamily="34" charset="0"/>
              </a:rPr>
              <a:pPr algn="ctr" defTabSz="697779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900" dirty="0">
              <a:solidFill>
                <a:srgbClr val="000000"/>
              </a:solidFill>
              <a:latin typeface="Avenir Next LT Pro" panose="020B0504020202020204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7504" y="58581"/>
            <a:ext cx="8952632" cy="540203"/>
          </a:xfrm>
          <a:prstGeom prst="rect">
            <a:avLst/>
          </a:prstGeom>
        </p:spPr>
        <p:txBody>
          <a:bodyPr lIns="69778" tIns="34889" rIns="69778" bIns="34889" anchor="ctr"/>
          <a:lstStyle>
            <a:lvl1pPr algn="l">
              <a:defRPr sz="2300" b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AD51CA8-19C9-4D96-95B3-3195C40032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504" y="6243725"/>
            <a:ext cx="1005028" cy="603016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C15261EF-CA26-4BD0-941B-4A0ABDF8842A}"/>
              </a:ext>
            </a:extLst>
          </p:cNvPr>
          <p:cNvGrpSpPr/>
          <p:nvPr userDrawn="1"/>
        </p:nvGrpSpPr>
        <p:grpSpPr>
          <a:xfrm>
            <a:off x="0" y="634385"/>
            <a:ext cx="9144000" cy="337821"/>
            <a:chOff x="-1" y="634385"/>
            <a:chExt cx="9144001" cy="337821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64E7176-B5C2-42B4-92CB-4B8E6FF0A71C}"/>
                </a:ext>
              </a:extLst>
            </p:cNvPr>
            <p:cNvSpPr/>
            <p:nvPr userDrawn="1"/>
          </p:nvSpPr>
          <p:spPr bwMode="auto">
            <a:xfrm>
              <a:off x="-1" y="634385"/>
              <a:ext cx="9144000" cy="216000"/>
            </a:xfrm>
            <a:prstGeom prst="rect">
              <a:avLst/>
            </a:prstGeom>
            <a:solidFill>
              <a:srgbClr val="006FBA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9778" tIns="34889" rIns="69778" bIns="34889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69777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8899CEE-D598-4A6D-8A49-C916751CAFC1}"/>
                </a:ext>
              </a:extLst>
            </p:cNvPr>
            <p:cNvSpPr/>
            <p:nvPr userDrawn="1"/>
          </p:nvSpPr>
          <p:spPr bwMode="auto">
            <a:xfrm>
              <a:off x="0" y="864206"/>
              <a:ext cx="9144000" cy="108000"/>
            </a:xfrm>
            <a:prstGeom prst="rect">
              <a:avLst/>
            </a:prstGeom>
            <a:solidFill>
              <a:srgbClr val="6E6F7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9778" tIns="34889" rIns="69778" bIns="34889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69777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88899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07506" y="1015545"/>
            <a:ext cx="8952633" cy="566128"/>
          </a:xfrm>
          <a:prstGeom prst="rect">
            <a:avLst/>
          </a:prstGeom>
        </p:spPr>
        <p:txBody>
          <a:bodyPr lIns="69778" tIns="34889" rIns="69778" bIns="34889" anchor="ctr"/>
          <a:lstStyle>
            <a:lvl1pPr marL="0" indent="0">
              <a:buClr>
                <a:srgbClr val="000000"/>
              </a:buClr>
              <a:buNone/>
              <a:defRPr sz="180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153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Calibri" panose="020F0502020204030204" pitchFamily="34" charset="0"/>
                <a:ea typeface="Segoe UI" pitchFamily="34" charset="0"/>
                <a:cs typeface="Segoe UI" pitchFamily="34" charset="0"/>
              </a:defRPr>
            </a:lvl2pPr>
            <a:lvl3pPr>
              <a:buClr>
                <a:srgbClr val="000000"/>
              </a:buClr>
              <a:defRPr sz="1200">
                <a:solidFill>
                  <a:srgbClr val="000000"/>
                </a:solidFill>
                <a:latin typeface="Calibri" panose="020F0502020204030204" pitchFamily="34" charset="0"/>
                <a:cs typeface="Segoe UI" panose="020B0502040204020203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07506" y="1653677"/>
            <a:ext cx="8952633" cy="4511627"/>
          </a:xfrm>
          <a:prstGeom prst="rect">
            <a:avLst/>
          </a:prstGeom>
        </p:spPr>
        <p:txBody>
          <a:bodyPr lIns="69778" tIns="34889" rIns="69778" bIns="34889"/>
          <a:lstStyle>
            <a:lvl1pPr marL="273781" indent="-273781">
              <a:buClr>
                <a:srgbClr val="000000"/>
              </a:buClr>
              <a:buFont typeface="Wingdings" panose="05000000000000000000" pitchFamily="2" charset="2"/>
              <a:buChar char="§"/>
              <a:defRPr sz="210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48774" indent="-199885">
              <a:spcBef>
                <a:spcPts val="153"/>
              </a:spcBef>
              <a:buClr>
                <a:srgbClr val="000000"/>
              </a:buClr>
              <a:buFont typeface="Wingdings" panose="05000000000000000000" pitchFamily="2" charset="2"/>
              <a:buChar char="§"/>
              <a:defRPr sz="180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872223" indent="-174445">
              <a:buClr>
                <a:srgbClr val="000000"/>
              </a:buClr>
              <a:buFont typeface="Wingdings" panose="05000000000000000000" pitchFamily="2" charset="2"/>
              <a:buChar char="§"/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21113" indent="-174445"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70002" indent="-174445"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Rectangle 17"/>
          <p:cNvSpPr>
            <a:spLocks noGrp="1" noChangeArrowheads="1"/>
          </p:cNvSpPr>
          <p:nvPr userDrawn="1"/>
        </p:nvSpPr>
        <p:spPr bwMode="auto">
          <a:xfrm>
            <a:off x="4305300" y="6555711"/>
            <a:ext cx="533400" cy="189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78" tIns="0" rIns="69778" bIns="0" anchor="ctr"/>
          <a:lstStyle/>
          <a:p>
            <a:pPr algn="ctr" defTabSz="697779" eaLnBrk="0" fontAlgn="base" hangingPunct="0">
              <a:spcBef>
                <a:spcPct val="0"/>
              </a:spcBef>
              <a:spcAft>
                <a:spcPct val="0"/>
              </a:spcAft>
            </a:pPr>
            <a:fld id="{3488EA50-83F0-4F0A-8713-77344AB1973A}" type="slidenum">
              <a:rPr lang="en-US" sz="900">
                <a:solidFill>
                  <a:srgbClr val="000000"/>
                </a:solidFill>
                <a:latin typeface="Calibri" panose="020F0502020204030204" pitchFamily="34" charset="0"/>
                <a:ea typeface="Segoe UI" pitchFamily="34" charset="0"/>
                <a:cs typeface="Segoe UI" pitchFamily="34" charset="0"/>
              </a:rPr>
              <a:pPr algn="ctr" defTabSz="697779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900" dirty="0">
              <a:solidFill>
                <a:srgbClr val="000000"/>
              </a:solidFill>
              <a:latin typeface="Calibri" panose="020F0502020204030204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07504" y="58581"/>
            <a:ext cx="8952632" cy="540203"/>
          </a:xfrm>
          <a:prstGeom prst="rect">
            <a:avLst/>
          </a:prstGeom>
        </p:spPr>
        <p:txBody>
          <a:bodyPr lIns="69778" tIns="34889" rIns="69778" bIns="34889" anchor="ctr"/>
          <a:lstStyle>
            <a:lvl1pPr algn="l">
              <a:defRPr sz="2300" b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AF009AA-4782-4330-888A-B7D8177FFCD3}"/>
              </a:ext>
            </a:extLst>
          </p:cNvPr>
          <p:cNvGrpSpPr/>
          <p:nvPr userDrawn="1"/>
        </p:nvGrpSpPr>
        <p:grpSpPr>
          <a:xfrm>
            <a:off x="-1" y="634385"/>
            <a:ext cx="9144001" cy="337821"/>
            <a:chOff x="-1" y="634385"/>
            <a:chExt cx="9144001" cy="337821"/>
          </a:xfrm>
        </p:grpSpPr>
        <p:sp>
          <p:nvSpPr>
            <p:cNvPr id="14" name="Rectangle 13"/>
            <p:cNvSpPr/>
            <p:nvPr userDrawn="1"/>
          </p:nvSpPr>
          <p:spPr bwMode="auto">
            <a:xfrm>
              <a:off x="-1" y="634385"/>
              <a:ext cx="9144000" cy="216000"/>
            </a:xfrm>
            <a:prstGeom prst="rect">
              <a:avLst/>
            </a:prstGeom>
            <a:solidFill>
              <a:srgbClr val="006FBA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9778" tIns="34889" rIns="69778" bIns="34889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69777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7" name="Rectangle 16"/>
            <p:cNvSpPr/>
            <p:nvPr userDrawn="1"/>
          </p:nvSpPr>
          <p:spPr bwMode="auto">
            <a:xfrm>
              <a:off x="0" y="864206"/>
              <a:ext cx="9144000" cy="108000"/>
            </a:xfrm>
            <a:prstGeom prst="rect">
              <a:avLst/>
            </a:prstGeom>
            <a:solidFill>
              <a:srgbClr val="6E6F7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9778" tIns="34889" rIns="69778" bIns="34889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69777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2CF0336E-037E-4AB5-82B0-CD4CE5E050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504" y="6237308"/>
            <a:ext cx="1005028" cy="603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487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107504" y="1047536"/>
            <a:ext cx="4389886" cy="5117768"/>
          </a:xfrm>
          <a:prstGeom prst="rect">
            <a:avLst/>
          </a:prstGeom>
        </p:spPr>
        <p:txBody>
          <a:bodyPr lIns="69778" tIns="34889" rIns="69778" bIns="34889"/>
          <a:lstStyle>
            <a:lvl1pPr marL="261667" indent="-261667"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66945" indent="-218056">
              <a:buFont typeface="Wingdings" panose="05000000000000000000" pitchFamily="2" charset="2"/>
              <a:buChar char="§"/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72223" indent="-174445">
              <a:buFont typeface="Wingdings" panose="05000000000000000000" pitchFamily="2" charset="2"/>
              <a:buChar char="§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21113" indent="-174445">
              <a:buFont typeface="Wingdings" panose="05000000000000000000" pitchFamily="2" charset="2"/>
              <a:buChar char="§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70002" indent="-174445">
              <a:buFont typeface="Wingdings" panose="05000000000000000000" pitchFamily="2" charset="2"/>
              <a:buChar char="§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11" name="Content Placeholder 5"/>
          <p:cNvSpPr>
            <a:spLocks noGrp="1"/>
          </p:cNvSpPr>
          <p:nvPr>
            <p:ph sz="quarter" idx="4"/>
          </p:nvPr>
        </p:nvSpPr>
        <p:spPr>
          <a:xfrm>
            <a:off x="4623873" y="1047536"/>
            <a:ext cx="4428000" cy="5117768"/>
          </a:xfrm>
          <a:prstGeom prst="rect">
            <a:avLst/>
          </a:prstGeom>
        </p:spPr>
        <p:txBody>
          <a:bodyPr lIns="69778" tIns="34889" rIns="69778" bIns="34889"/>
          <a:lstStyle>
            <a:lvl1pPr marL="261667" indent="-261667"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66945" indent="-218056">
              <a:buFont typeface="Wingdings" panose="05000000000000000000" pitchFamily="2" charset="2"/>
              <a:buChar char="§"/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72223" indent="-174445">
              <a:buFont typeface="Wingdings" panose="05000000000000000000" pitchFamily="2" charset="2"/>
              <a:buChar char="§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21113" indent="-174445">
              <a:buFont typeface="Wingdings" panose="05000000000000000000" pitchFamily="2" charset="2"/>
              <a:buChar char="§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70002" indent="-174445">
              <a:buFont typeface="Wingdings" panose="05000000000000000000" pitchFamily="2" charset="2"/>
              <a:buChar char="§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16" name="Rectangle 17"/>
          <p:cNvSpPr>
            <a:spLocks noGrp="1" noChangeArrowheads="1"/>
          </p:cNvSpPr>
          <p:nvPr userDrawn="1"/>
        </p:nvSpPr>
        <p:spPr bwMode="auto">
          <a:xfrm>
            <a:off x="4305300" y="6555711"/>
            <a:ext cx="533400" cy="189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78" tIns="0" rIns="69778" bIns="0" anchor="ctr"/>
          <a:lstStyle/>
          <a:p>
            <a:pPr algn="ctr" defTabSz="697779" eaLnBrk="0" fontAlgn="base" hangingPunct="0">
              <a:spcBef>
                <a:spcPct val="0"/>
              </a:spcBef>
              <a:spcAft>
                <a:spcPct val="0"/>
              </a:spcAft>
            </a:pPr>
            <a:fld id="{3488EA50-83F0-4F0A-8713-77344AB1973A}" type="slidenum">
              <a:rPr lang="en-US" sz="900">
                <a:solidFill>
                  <a:srgbClr val="000000"/>
                </a:solidFill>
                <a:latin typeface="Calibri" panose="020F0502020204030204" pitchFamily="34" charset="0"/>
                <a:ea typeface="Segoe UI" pitchFamily="34" charset="0"/>
                <a:cs typeface="Segoe UI" pitchFamily="34" charset="0"/>
              </a:rPr>
              <a:pPr algn="ctr" defTabSz="697779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900" dirty="0">
              <a:solidFill>
                <a:srgbClr val="000000"/>
              </a:solidFill>
              <a:latin typeface="Calibri" panose="020F0502020204030204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107504" y="58581"/>
            <a:ext cx="8952632" cy="540203"/>
          </a:xfrm>
          <a:prstGeom prst="rect">
            <a:avLst/>
          </a:prstGeom>
        </p:spPr>
        <p:txBody>
          <a:bodyPr lIns="69778" tIns="34889" rIns="69778" bIns="34889" anchor="ctr"/>
          <a:lstStyle>
            <a:lvl1pPr algn="l">
              <a:defRPr sz="2300" b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78889F6-93A7-49F1-B2A6-1DC415D4C3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008" y="6254984"/>
            <a:ext cx="1005028" cy="603016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B00DA151-DCE4-48DB-97E8-5A454354F88A}"/>
              </a:ext>
            </a:extLst>
          </p:cNvPr>
          <p:cNvGrpSpPr/>
          <p:nvPr userDrawn="1"/>
        </p:nvGrpSpPr>
        <p:grpSpPr>
          <a:xfrm>
            <a:off x="-1" y="634385"/>
            <a:ext cx="9144001" cy="337821"/>
            <a:chOff x="-1" y="634385"/>
            <a:chExt cx="9144001" cy="337821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714ADF2-7981-4973-A6AF-AA0A45BDB3C6}"/>
                </a:ext>
              </a:extLst>
            </p:cNvPr>
            <p:cNvSpPr/>
            <p:nvPr userDrawn="1"/>
          </p:nvSpPr>
          <p:spPr bwMode="auto">
            <a:xfrm>
              <a:off x="-1" y="634385"/>
              <a:ext cx="9144000" cy="216000"/>
            </a:xfrm>
            <a:prstGeom prst="rect">
              <a:avLst/>
            </a:prstGeom>
            <a:solidFill>
              <a:srgbClr val="006FBA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9778" tIns="34889" rIns="69778" bIns="34889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69777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B3B05AA-665E-411D-BD1C-7374FDA54CDB}"/>
                </a:ext>
              </a:extLst>
            </p:cNvPr>
            <p:cNvSpPr/>
            <p:nvPr userDrawn="1"/>
          </p:nvSpPr>
          <p:spPr bwMode="auto">
            <a:xfrm>
              <a:off x="0" y="864206"/>
              <a:ext cx="9144000" cy="108000"/>
            </a:xfrm>
            <a:prstGeom prst="rect">
              <a:avLst/>
            </a:prstGeom>
            <a:solidFill>
              <a:srgbClr val="6E6F7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9778" tIns="34889" rIns="69778" bIns="34889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69777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86210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04" y="1046599"/>
            <a:ext cx="4389886" cy="510193"/>
          </a:xfrm>
          <a:prstGeom prst="rect">
            <a:avLst/>
          </a:prstGeom>
        </p:spPr>
        <p:txBody>
          <a:bodyPr lIns="69778" tIns="34889" rIns="69778" bIns="34889" anchor="ctr"/>
          <a:lstStyle>
            <a:lvl1pPr marL="0" indent="0">
              <a:buNone/>
              <a:defRPr sz="18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8889" indent="0">
              <a:buNone/>
              <a:defRPr sz="1500" b="1"/>
            </a:lvl2pPr>
            <a:lvl3pPr marL="697779" indent="0">
              <a:buNone/>
              <a:defRPr sz="1400" b="1"/>
            </a:lvl3pPr>
            <a:lvl4pPr marL="1046668" indent="0">
              <a:buNone/>
              <a:defRPr sz="1200" b="1"/>
            </a:lvl4pPr>
            <a:lvl5pPr marL="1395557" indent="0">
              <a:buNone/>
              <a:defRPr sz="1200" b="1"/>
            </a:lvl5pPr>
            <a:lvl6pPr marL="1744447" indent="0">
              <a:buNone/>
              <a:defRPr sz="1200" b="1"/>
            </a:lvl6pPr>
            <a:lvl7pPr marL="2093336" indent="0">
              <a:buNone/>
              <a:defRPr sz="1200" b="1"/>
            </a:lvl7pPr>
            <a:lvl8pPr marL="2442225" indent="0">
              <a:buNone/>
              <a:defRPr sz="1200" b="1"/>
            </a:lvl8pPr>
            <a:lvl9pPr marL="2791115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504" y="1686362"/>
            <a:ext cx="4389886" cy="4478942"/>
          </a:xfrm>
          <a:prstGeom prst="rect">
            <a:avLst/>
          </a:prstGeom>
        </p:spPr>
        <p:txBody>
          <a:bodyPr lIns="69778" tIns="34889" rIns="69778" bIns="34889"/>
          <a:lstStyle>
            <a:lvl1pPr marL="261667" indent="-261667"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66945" indent="-218056">
              <a:buFont typeface="Wingdings" panose="05000000000000000000" pitchFamily="2" charset="2"/>
              <a:buChar char="§"/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72223" indent="-174445">
              <a:buFont typeface="Wingdings" panose="05000000000000000000" pitchFamily="2" charset="2"/>
              <a:buChar char="§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21113" indent="-174445">
              <a:buFont typeface="Wingdings" panose="05000000000000000000" pitchFamily="2" charset="2"/>
              <a:buChar char="§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70002" indent="-174445">
              <a:buFont typeface="Wingdings" panose="05000000000000000000" pitchFamily="2" charset="2"/>
              <a:buChar char="§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19973" y="1686362"/>
            <a:ext cx="4428000" cy="4478942"/>
          </a:xfrm>
          <a:prstGeom prst="rect">
            <a:avLst/>
          </a:prstGeom>
        </p:spPr>
        <p:txBody>
          <a:bodyPr lIns="69778" tIns="34889" rIns="69778" bIns="34889"/>
          <a:lstStyle>
            <a:lvl1pPr marL="261667" indent="-261667"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66945" indent="-218056">
              <a:buFont typeface="Wingdings" panose="05000000000000000000" pitchFamily="2" charset="2"/>
              <a:buChar char="§"/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72223" indent="-174445">
              <a:buFont typeface="Wingdings" panose="05000000000000000000" pitchFamily="2" charset="2"/>
              <a:buChar char="§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21113" indent="-174445">
              <a:buFont typeface="Wingdings" panose="05000000000000000000" pitchFamily="2" charset="2"/>
              <a:buChar char="§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70002" indent="-174445">
              <a:buFont typeface="Wingdings" panose="05000000000000000000" pitchFamily="2" charset="2"/>
              <a:buChar char="§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16" name="Rectangle 17"/>
          <p:cNvSpPr>
            <a:spLocks noGrp="1" noChangeArrowheads="1"/>
          </p:cNvSpPr>
          <p:nvPr userDrawn="1"/>
        </p:nvSpPr>
        <p:spPr bwMode="auto">
          <a:xfrm>
            <a:off x="4305300" y="6555711"/>
            <a:ext cx="533400" cy="189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78" tIns="0" rIns="69778" bIns="0" anchor="ctr"/>
          <a:lstStyle/>
          <a:p>
            <a:pPr algn="ctr" defTabSz="697779" eaLnBrk="0" fontAlgn="base" hangingPunct="0">
              <a:spcBef>
                <a:spcPct val="0"/>
              </a:spcBef>
              <a:spcAft>
                <a:spcPct val="0"/>
              </a:spcAft>
            </a:pPr>
            <a:fld id="{3488EA50-83F0-4F0A-8713-77344AB1973A}" type="slidenum">
              <a:rPr lang="en-US" sz="900">
                <a:solidFill>
                  <a:srgbClr val="000000"/>
                </a:solidFill>
                <a:latin typeface="Calibri" panose="020F0502020204030204" pitchFamily="34" charset="0"/>
                <a:ea typeface="Segoe UI" pitchFamily="34" charset="0"/>
                <a:cs typeface="Segoe UI" pitchFamily="34" charset="0"/>
              </a:rPr>
              <a:pPr algn="ctr" defTabSz="697779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900" dirty="0">
              <a:solidFill>
                <a:srgbClr val="000000"/>
              </a:solidFill>
              <a:latin typeface="Calibri" panose="020F0502020204030204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07504" y="58581"/>
            <a:ext cx="8952632" cy="540203"/>
          </a:xfrm>
          <a:prstGeom prst="rect">
            <a:avLst/>
          </a:prstGeom>
        </p:spPr>
        <p:txBody>
          <a:bodyPr lIns="69778" tIns="34889" rIns="69778" bIns="34889" anchor="ctr"/>
          <a:lstStyle>
            <a:lvl1pPr algn="l">
              <a:defRPr sz="2300" b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idx="10"/>
          </p:nvPr>
        </p:nvSpPr>
        <p:spPr>
          <a:xfrm>
            <a:off x="4637837" y="1051031"/>
            <a:ext cx="4398660" cy="510193"/>
          </a:xfrm>
          <a:prstGeom prst="rect">
            <a:avLst/>
          </a:prstGeom>
        </p:spPr>
        <p:txBody>
          <a:bodyPr lIns="69778" tIns="34889" rIns="69778" bIns="34889" anchor="ctr"/>
          <a:lstStyle>
            <a:lvl1pPr marL="0" indent="0">
              <a:buNone/>
              <a:defRPr sz="18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8889" indent="0">
              <a:buNone/>
              <a:defRPr sz="1500" b="1"/>
            </a:lvl2pPr>
            <a:lvl3pPr marL="697779" indent="0">
              <a:buNone/>
              <a:defRPr sz="1400" b="1"/>
            </a:lvl3pPr>
            <a:lvl4pPr marL="1046668" indent="0">
              <a:buNone/>
              <a:defRPr sz="1200" b="1"/>
            </a:lvl4pPr>
            <a:lvl5pPr marL="1395557" indent="0">
              <a:buNone/>
              <a:defRPr sz="1200" b="1"/>
            </a:lvl5pPr>
            <a:lvl6pPr marL="1744447" indent="0">
              <a:buNone/>
              <a:defRPr sz="1200" b="1"/>
            </a:lvl6pPr>
            <a:lvl7pPr marL="2093336" indent="0">
              <a:buNone/>
              <a:defRPr sz="1200" b="1"/>
            </a:lvl7pPr>
            <a:lvl8pPr marL="2442225" indent="0">
              <a:buNone/>
              <a:defRPr sz="1200" b="1"/>
            </a:lvl8pPr>
            <a:lvl9pPr marL="2791115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59BC4A9-9B1C-448F-AA2A-D964F05B513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504" y="6250935"/>
            <a:ext cx="1005028" cy="603016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C8BC6B3E-4107-4E70-835C-9C7F22FD426F}"/>
              </a:ext>
            </a:extLst>
          </p:cNvPr>
          <p:cNvGrpSpPr/>
          <p:nvPr userDrawn="1"/>
        </p:nvGrpSpPr>
        <p:grpSpPr>
          <a:xfrm>
            <a:off x="-1" y="634385"/>
            <a:ext cx="9144001" cy="337821"/>
            <a:chOff x="-1" y="634385"/>
            <a:chExt cx="9144001" cy="337821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9ABB2CD-92EF-4E13-BE26-78D0E07442BF}"/>
                </a:ext>
              </a:extLst>
            </p:cNvPr>
            <p:cNvSpPr/>
            <p:nvPr userDrawn="1"/>
          </p:nvSpPr>
          <p:spPr bwMode="auto">
            <a:xfrm>
              <a:off x="-1" y="634385"/>
              <a:ext cx="9144000" cy="216000"/>
            </a:xfrm>
            <a:prstGeom prst="rect">
              <a:avLst/>
            </a:prstGeom>
            <a:solidFill>
              <a:srgbClr val="006FBA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9778" tIns="34889" rIns="69778" bIns="34889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69777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64AA7B1-D651-4AC7-AD2C-EE1CCD014E86}"/>
                </a:ext>
              </a:extLst>
            </p:cNvPr>
            <p:cNvSpPr/>
            <p:nvPr userDrawn="1"/>
          </p:nvSpPr>
          <p:spPr bwMode="auto">
            <a:xfrm>
              <a:off x="0" y="864206"/>
              <a:ext cx="9144000" cy="108000"/>
            </a:xfrm>
            <a:prstGeom prst="rect">
              <a:avLst/>
            </a:prstGeom>
            <a:solidFill>
              <a:srgbClr val="6E6F7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9778" tIns="34889" rIns="69778" bIns="34889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69777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5357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N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215516" y="3186021"/>
            <a:ext cx="8712969" cy="288000"/>
          </a:xfrm>
          <a:prstGeom prst="rect">
            <a:avLst/>
          </a:prstGeom>
          <a:solidFill>
            <a:srgbClr val="006FBA"/>
          </a:solidFill>
        </p:spPr>
        <p:txBody>
          <a:bodyPr wrap="square" lIns="69778" tIns="34889" rIns="69778" bIns="34889" rtlCol="0" anchor="ctr">
            <a:spAutoFit/>
          </a:bodyPr>
          <a:lstStyle/>
          <a:p>
            <a:pPr algn="ctr" defTabSz="697779" fontAlgn="base">
              <a:spcBef>
                <a:spcPct val="0"/>
              </a:spcBef>
              <a:spcAft>
                <a:spcPct val="0"/>
              </a:spcAft>
              <a:defRPr/>
            </a:pPr>
            <a:endParaRPr lang="en-CA" sz="2700" b="1" dirty="0">
              <a:solidFill>
                <a:srgbClr val="FFFFFF"/>
              </a:solidFill>
              <a:latin typeface="Calibri" panose="020F0502020204030204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2064882" y="3933056"/>
            <a:ext cx="5014236" cy="616060"/>
          </a:xfrm>
          <a:prstGeom prst="rect">
            <a:avLst/>
          </a:prstGeom>
        </p:spPr>
        <p:txBody>
          <a:bodyPr lIns="69778" tIns="34889" rIns="69778" bIns="34889" anchor="ctr"/>
          <a:lstStyle>
            <a:lvl1pPr algn="ctr">
              <a:defRPr sz="2100" b="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CA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3BF274-0341-438E-83E1-0A894C7A3FA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37709" y="1268760"/>
            <a:ext cx="3068581" cy="1841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889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 userDrawn="1"/>
        </p:nvSpPr>
        <p:spPr>
          <a:xfrm>
            <a:off x="215516" y="3186000"/>
            <a:ext cx="8712969" cy="288000"/>
          </a:xfrm>
          <a:prstGeom prst="rect">
            <a:avLst/>
          </a:prstGeom>
          <a:solidFill>
            <a:srgbClr val="6E6F72"/>
          </a:solidFill>
        </p:spPr>
        <p:txBody>
          <a:bodyPr wrap="square" lIns="69778" tIns="34889" rIns="69778" bIns="34889" rtlCol="0" anchor="ctr">
            <a:spAutoFit/>
          </a:bodyPr>
          <a:lstStyle>
            <a:defPPr>
              <a:defRPr lang="en-US"/>
            </a:defPPr>
            <a:lvl1pPr lvl="0"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FF"/>
                </a:solidFill>
                <a:latin typeface="Calibri" panose="020F0502020204030204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pPr lvl="0"/>
            <a:endParaRPr lang="en-CA" dirty="0"/>
          </a:p>
        </p:txBody>
      </p:sp>
      <p:sp>
        <p:nvSpPr>
          <p:cNvPr id="10" name="Title 4"/>
          <p:cNvSpPr>
            <a:spLocks noGrp="1"/>
          </p:cNvSpPr>
          <p:nvPr>
            <p:ph type="title" hasCustomPrompt="1"/>
          </p:nvPr>
        </p:nvSpPr>
        <p:spPr>
          <a:xfrm>
            <a:off x="2064882" y="3933056"/>
            <a:ext cx="5014236" cy="616060"/>
          </a:xfrm>
          <a:prstGeom prst="rect">
            <a:avLst/>
          </a:prstGeom>
        </p:spPr>
        <p:txBody>
          <a:bodyPr lIns="69778" tIns="34889" rIns="69778" bIns="34889" anchor="ctr"/>
          <a:lstStyle>
            <a:lvl1pPr algn="ctr">
              <a:defRPr sz="2100" b="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C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77FD1C-B8B6-4693-8AB6-96CC720C20D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37709" y="1317907"/>
            <a:ext cx="3068581" cy="1841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851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17"/>
          <p:cNvSpPr>
            <a:spLocks noGrp="1"/>
          </p:cNvSpPr>
          <p:nvPr>
            <p:ph sz="quarter" idx="11" hasCustomPrompt="1"/>
          </p:nvPr>
        </p:nvSpPr>
        <p:spPr>
          <a:xfrm>
            <a:off x="4439443" y="5605697"/>
            <a:ext cx="4301803" cy="481555"/>
          </a:xfrm>
          <a:prstGeom prst="rect">
            <a:avLst/>
          </a:prstGeom>
        </p:spPr>
        <p:txBody>
          <a:bodyPr lIns="69778" tIns="34889" rIns="69778" bIns="34889" anchor="ctr"/>
          <a:lstStyle>
            <a:lvl1pPr marL="0" indent="0" algn="r">
              <a:buNone/>
              <a:defRPr sz="2000" baseline="0">
                <a:solidFill>
                  <a:srgbClr val="000000"/>
                </a:solidFill>
                <a:latin typeface="Avenir Next LT Pro" panose="020B0504020202020204" pitchFamily="34" charset="0"/>
                <a:ea typeface="Avenir Next LT Pro" panose="020B0504020202020204" pitchFamily="34" charset="0"/>
                <a:cs typeface="Calibri"/>
              </a:defRPr>
            </a:lvl1pPr>
          </a:lstStyle>
          <a:p>
            <a:pPr lvl="0"/>
            <a:r>
              <a:rPr lang="en-CA" sz="2000" dirty="0">
                <a:latin typeface="Segoe UI Light" pitchFamily="34" charset="0"/>
              </a:rPr>
              <a:t>Client Name – Date</a:t>
            </a:r>
            <a:endParaRPr lang="en-CA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6516136" y="2547934"/>
            <a:ext cx="2304653" cy="624457"/>
          </a:xfrm>
          <a:prstGeom prst="rect">
            <a:avLst/>
          </a:prstGeom>
          <a:noFill/>
        </p:spPr>
        <p:txBody>
          <a:bodyPr wrap="none" lIns="69778" tIns="34889" rIns="69778" bIns="34889" rtlCol="0" anchor="ctr">
            <a:spAutoFit/>
          </a:bodyPr>
          <a:lstStyle/>
          <a:p>
            <a:pPr algn="r"/>
            <a:r>
              <a:rPr lang="en-CA" sz="3600" b="0" dirty="0">
                <a:latin typeface="Avenir Next LT Pro" panose="020B0504020202020204" pitchFamily="34" charset="0"/>
              </a:rPr>
              <a:t>Thank you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0" hasCustomPrompt="1"/>
          </p:nvPr>
        </p:nvSpPr>
        <p:spPr>
          <a:xfrm>
            <a:off x="3707904" y="3355434"/>
            <a:ext cx="5112885" cy="609861"/>
          </a:xfrm>
          <a:prstGeom prst="rect">
            <a:avLst/>
          </a:prstGeom>
        </p:spPr>
        <p:txBody>
          <a:bodyPr lIns="69778" tIns="34889" rIns="69778" bIns="34889" anchor="ctr"/>
          <a:lstStyle>
            <a:lvl1pPr marL="0" indent="0" algn="r">
              <a:buNone/>
              <a:defRPr sz="2400" b="1">
                <a:solidFill>
                  <a:srgbClr val="000000"/>
                </a:solidFill>
                <a:latin typeface="Avenir Next LT Pro" panose="020B0504020202020204" pitchFamily="34" charset="0"/>
                <a:ea typeface="Avenir Next LT Pro" panose="020B0504020202020204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Lawyer’s Name and Last Name</a:t>
            </a:r>
            <a:endParaRPr lang="en-CA" dirty="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6504409"/>
            <a:ext cx="9144000" cy="216000"/>
          </a:xfrm>
          <a:prstGeom prst="rect">
            <a:avLst/>
          </a:prstGeom>
          <a:solidFill>
            <a:srgbClr val="006FB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9778" tIns="34889" rIns="69778" bIns="34889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9777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Rectangle 12"/>
          <p:cNvSpPr/>
          <p:nvPr userDrawn="1"/>
        </p:nvSpPr>
        <p:spPr bwMode="auto">
          <a:xfrm>
            <a:off x="-10310" y="6750000"/>
            <a:ext cx="9154309" cy="108000"/>
          </a:xfrm>
          <a:prstGeom prst="rect">
            <a:avLst/>
          </a:prstGeom>
          <a:solidFill>
            <a:srgbClr val="6E6F7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9778" tIns="34889" rIns="69778" bIns="34889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9777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67AEF46-7919-443A-9315-CA0C4352EF7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52208" y="194894"/>
            <a:ext cx="3068581" cy="1841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617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2" y="2130426"/>
            <a:ext cx="7772401" cy="1470025"/>
          </a:xfrm>
          <a:prstGeom prst="rect">
            <a:avLst/>
          </a:prstGeom>
        </p:spPr>
        <p:txBody>
          <a:bodyPr lIns="69778" tIns="34889" rIns="69778" bIns="34889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3" y="3886204"/>
            <a:ext cx="6400800" cy="1752600"/>
          </a:xfrm>
          <a:prstGeom prst="rect">
            <a:avLst/>
          </a:prstGeom>
        </p:spPr>
        <p:txBody>
          <a:bodyPr lIns="69778" tIns="34889" rIns="69778" bIns="34889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88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97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46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95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44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93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42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91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4"/>
          </a:xfrm>
          <a:prstGeom prst="rect">
            <a:avLst/>
          </a:prstGeom>
        </p:spPr>
        <p:txBody>
          <a:bodyPr lIns="69778" tIns="34889" rIns="69778" bIns="34889"/>
          <a:lstStyle>
            <a:lvl1pPr>
              <a:defRPr>
                <a:latin typeface="Avenir Next LT Pro" panose="020B0504020202020204" pitchFamily="34" charset="0"/>
              </a:defRPr>
            </a:lvl1pPr>
          </a:lstStyle>
          <a:p>
            <a:fld id="{CF15906F-D927-48AE-B6A5-3423CCF88773}" type="datetimeFigureOut">
              <a:rPr lang="en-CA" smtClean="0"/>
              <a:pPr/>
              <a:t>2022-02-24</a:t>
            </a:fld>
            <a:endParaRPr lang="en-CA" dirty="0">
              <a:latin typeface="Avenir Next LT Pro" panose="020B05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4"/>
          </a:xfrm>
          <a:prstGeom prst="rect">
            <a:avLst/>
          </a:prstGeom>
        </p:spPr>
        <p:txBody>
          <a:bodyPr lIns="69778" tIns="34889" rIns="69778" bIns="34889"/>
          <a:lstStyle>
            <a:lvl1pPr>
              <a:defRPr>
                <a:latin typeface="Avenir Next LT Pro" panose="020B0504020202020204" pitchFamily="34" charset="0"/>
              </a:defRPr>
            </a:lvl1pPr>
          </a:lstStyle>
          <a:p>
            <a:endParaRPr lang="en-CA" dirty="0">
              <a:latin typeface="Avenir Next LT Pro" panose="020B05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2" y="6356355"/>
            <a:ext cx="2133600" cy="365124"/>
          </a:xfrm>
          <a:prstGeom prst="rect">
            <a:avLst/>
          </a:prstGeom>
        </p:spPr>
        <p:txBody>
          <a:bodyPr lIns="69778" tIns="34889" rIns="69778" bIns="34889"/>
          <a:lstStyle>
            <a:lvl1pPr>
              <a:defRPr>
                <a:latin typeface="Avenir Next LT Pro" panose="020B0504020202020204" pitchFamily="34" charset="0"/>
              </a:defRPr>
            </a:lvl1pPr>
          </a:lstStyle>
          <a:p>
            <a:fld id="{0566CACF-A3F2-474D-8E27-B9DA5945D50F}" type="slidenum">
              <a:rPr lang="en-CA" smtClean="0"/>
              <a:pPr/>
              <a:t>‹#›</a:t>
            </a:fld>
            <a:endParaRPr lang="en-CA" dirty="0"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455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025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2" r:id="rId4"/>
    <p:sldLayoutId id="2147483653" r:id="rId5"/>
    <p:sldLayoutId id="2147483658" r:id="rId6"/>
    <p:sldLayoutId id="2147483659" r:id="rId7"/>
    <p:sldLayoutId id="2147483661" r:id="rId8"/>
    <p:sldLayoutId id="2147483649" r:id="rId9"/>
    <p:sldLayoutId id="2147483662" r:id="rId10"/>
    <p:sldLayoutId id="2147483663" r:id="rId11"/>
    <p:sldLayoutId id="2147483664" r:id="rId12"/>
  </p:sldLayoutIdLst>
  <p:txStyles>
    <p:titleStyle>
      <a:lvl1pPr algn="ctr" defTabSz="697779" rtl="0" eaLnBrk="1" latinLnBrk="0" hangingPunct="1"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1667" indent="-261667" algn="l" defTabSz="697779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45" indent="-218056" algn="l" defTabSz="697779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72223" indent="-174445" algn="l" defTabSz="697779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21113" indent="-174445" algn="l" defTabSz="697779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70002" indent="-174445" algn="l" defTabSz="697779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18891" indent="-174445" algn="l" defTabSz="697779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67781" indent="-174445" algn="l" defTabSz="697779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16670" indent="-174445" algn="l" defTabSz="697779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65559" indent="-174445" algn="l" defTabSz="697779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777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8889" algn="l" defTabSz="69777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97779" algn="l" defTabSz="69777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46668" algn="l" defTabSz="69777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95557" algn="l" defTabSz="69777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44447" algn="l" defTabSz="69777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93336" algn="l" defTabSz="69777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42225" algn="l" defTabSz="69777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91115" algn="l" defTabSz="69777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spaltere@inq.law" TargetMode="External"/><Relationship Id="rId2" Type="http://schemas.openxmlformats.org/officeDocument/2006/relationships/hyperlink" Target="mailto:kobrien@inq.law" TargetMode="Externa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4"/>
          <p:cNvSpPr>
            <a:spLocks noGrp="1" noChangeArrowheads="1"/>
          </p:cNvSpPr>
          <p:nvPr>
            <p:ph type="title"/>
          </p:nvPr>
        </p:nvSpPr>
        <p:spPr>
          <a:xfrm>
            <a:off x="1259633" y="2751333"/>
            <a:ext cx="7416824" cy="677667"/>
          </a:xfrm>
        </p:spPr>
        <p:txBody>
          <a:bodyPr/>
          <a:lstStyle/>
          <a:p>
            <a:pPr eaLnBrk="1" hangingPunct="1"/>
            <a:r>
              <a:rPr lang="en-US" sz="2400" b="1" dirty="0"/>
              <a:t>Family Health Teams:</a:t>
            </a:r>
            <a:br>
              <a:rPr lang="en-US" sz="2400" b="1" dirty="0"/>
            </a:br>
            <a:r>
              <a:rPr lang="en-US" sz="2400" b="1" dirty="0"/>
              <a:t>ONCA &amp; Its Impact on FHTs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C702137-38C9-4BE5-BCC0-03A1A938EC3D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/>
              <a:t>February 25, 2022</a:t>
            </a:r>
          </a:p>
        </p:txBody>
      </p:sp>
      <p:sp>
        <p:nvSpPr>
          <p:cNvPr id="2052" name="Rectangle 5"/>
          <p:cNvSpPr>
            <a:spLocks noGrp="1" noChangeArrowheads="1"/>
          </p:cNvSpPr>
          <p:nvPr>
            <p:ph sz="quarter" idx="10"/>
          </p:nvPr>
        </p:nvSpPr>
        <p:spPr>
          <a:xfrm>
            <a:off x="3563888" y="4005064"/>
            <a:ext cx="5256901" cy="609861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Kathy O’Brien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Simmie Palter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dirty="0"/>
          </a:p>
          <a:p>
            <a:pPr lvl="1"/>
            <a:r>
              <a:rPr lang="en-US" b="1" dirty="0"/>
              <a:t>“Board Exclusive Responsibilities” </a:t>
            </a:r>
            <a:r>
              <a:rPr lang="en-US" dirty="0"/>
              <a:t>– list of 7 decisions that cannot be delegated to any committee or management </a:t>
            </a:r>
          </a:p>
          <a:p>
            <a:pPr lvl="2"/>
            <a:r>
              <a:rPr lang="en-US" sz="1800" dirty="0"/>
              <a:t>Approval of by-law amendment, adoption or repeal</a:t>
            </a:r>
          </a:p>
          <a:p>
            <a:pPr lvl="2"/>
            <a:r>
              <a:rPr lang="en-US" sz="1800" dirty="0"/>
              <a:t>Filling vacancy amongst directors or in position of Auditor</a:t>
            </a:r>
          </a:p>
          <a:p>
            <a:pPr lvl="2"/>
            <a:r>
              <a:rPr lang="en-US" sz="1800" dirty="0"/>
              <a:t>Appointing additional directors</a:t>
            </a:r>
          </a:p>
          <a:p>
            <a:pPr lvl="2"/>
            <a:r>
              <a:rPr lang="en-US" sz="1800" dirty="0"/>
              <a:t>Approving financial statements</a:t>
            </a:r>
          </a:p>
          <a:p>
            <a:pPr lvl="2"/>
            <a:r>
              <a:rPr lang="en-US" sz="1800" dirty="0"/>
              <a:t>Establishing member fees/dues</a:t>
            </a:r>
          </a:p>
          <a:p>
            <a:pPr lvl="2"/>
            <a:r>
              <a:rPr lang="en-US" sz="1800" dirty="0"/>
              <a:t>Issuing debt obligations </a:t>
            </a:r>
          </a:p>
          <a:p>
            <a:pPr lvl="2"/>
            <a:r>
              <a:rPr lang="en-US" sz="1800" dirty="0"/>
              <a:t>Submit to members any matter requiring member approval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Notice of Board business </a:t>
            </a:r>
            <a:r>
              <a:rPr lang="en-US" dirty="0"/>
              <a:t>– if Board business includes a Board Exclusive Responsibility, must be in notice of Board meeting</a:t>
            </a:r>
          </a:p>
          <a:p>
            <a:pPr lvl="1"/>
            <a:endParaRPr lang="en-US" dirty="0"/>
          </a:p>
          <a:p>
            <a:pPr lvl="2"/>
            <a:endParaRPr lang="en-US" sz="1800" dirty="0"/>
          </a:p>
          <a:p>
            <a:pPr lvl="1"/>
            <a:endParaRPr lang="en-CA" dirty="0"/>
          </a:p>
          <a:p>
            <a:pPr eaLnBrk="1" hangingPunct="1"/>
            <a:endParaRPr lang="en-US" sz="2000" dirty="0"/>
          </a:p>
          <a:p>
            <a:pPr eaLnBrk="1" hangingPunct="1"/>
            <a:endParaRPr lang="en-US" sz="2400" dirty="0"/>
          </a:p>
          <a:p>
            <a:pPr eaLnBrk="1" hangingPunct="1"/>
            <a:endParaRPr lang="en-US" sz="2400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18825"/>
            <a:ext cx="8952632" cy="889895"/>
          </a:xfrm>
        </p:spPr>
        <p:txBody>
          <a:bodyPr/>
          <a:lstStyle/>
          <a:p>
            <a:r>
              <a:rPr lang="en-US" b="1" dirty="0"/>
              <a:t>ONCA Mandatory Changes (By-laws/Board Matters)</a:t>
            </a:r>
            <a:br>
              <a:rPr lang="en-US" sz="2000" b="1" dirty="0"/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214911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dirty="0"/>
          </a:p>
          <a:p>
            <a:r>
              <a:rPr lang="en-US" sz="1800" b="1" dirty="0"/>
              <a:t>FHTs must have audits </a:t>
            </a:r>
            <a:r>
              <a:rPr lang="en-US" sz="1800" dirty="0"/>
              <a:t>(per FHT Funding Agreement) – so flexibility around “review engagements” not an option</a:t>
            </a:r>
          </a:p>
          <a:p>
            <a:endParaRPr lang="en-US" sz="1800" b="1" dirty="0"/>
          </a:p>
          <a:p>
            <a:r>
              <a:rPr lang="en-US" sz="1800" b="1" dirty="0"/>
              <a:t>Audit committee </a:t>
            </a:r>
            <a:r>
              <a:rPr lang="en-US" sz="1800" dirty="0"/>
              <a:t>–</a:t>
            </a:r>
            <a:r>
              <a:rPr lang="en-US" sz="1800" b="1" dirty="0"/>
              <a:t> </a:t>
            </a:r>
            <a:r>
              <a:rPr lang="en-US" sz="1800" dirty="0"/>
              <a:t>if Board has an audit committee, the majority of committee members cannot be officers or employees of the corporation</a:t>
            </a:r>
          </a:p>
          <a:p>
            <a:endParaRPr lang="en-US" dirty="0"/>
          </a:p>
          <a:p>
            <a:r>
              <a:rPr lang="en-US" sz="1800" b="1" dirty="0"/>
              <a:t>Auditor independence </a:t>
            </a:r>
            <a:r>
              <a:rPr lang="en-US" sz="1800" dirty="0"/>
              <a:t>– new requirements around relationship to FHT and FHT affiliates, directors, officers, employees</a:t>
            </a:r>
          </a:p>
          <a:p>
            <a:pPr lvl="1"/>
            <a:endParaRPr lang="en-US" dirty="0"/>
          </a:p>
          <a:p>
            <a:r>
              <a:rPr lang="en-US" sz="1800" b="1" dirty="0"/>
              <a:t>Filling auditor vacancy </a:t>
            </a:r>
            <a:r>
              <a:rPr lang="en-US" sz="1800" dirty="0"/>
              <a:t>– Board must fill mid-term vacancy unless Articles require the members to do so </a:t>
            </a:r>
          </a:p>
          <a:p>
            <a:pPr lvl="1"/>
            <a:endParaRPr lang="en-US" dirty="0"/>
          </a:p>
          <a:p>
            <a:r>
              <a:rPr lang="en-US" sz="1800" b="1" dirty="0"/>
              <a:t>Auditor attendance </a:t>
            </a:r>
            <a:r>
              <a:rPr lang="en-US" sz="1800" dirty="0"/>
              <a:t>– auditor has a right to attend the annual meeting and audit committee meetings at the expense of the FHT</a:t>
            </a:r>
          </a:p>
          <a:p>
            <a:pPr lvl="1"/>
            <a:endParaRPr lang="en-US" dirty="0"/>
          </a:p>
          <a:p>
            <a:pPr lvl="2"/>
            <a:endParaRPr lang="en-US" sz="1800" dirty="0"/>
          </a:p>
          <a:p>
            <a:pPr lvl="1"/>
            <a:endParaRPr lang="en-CA" dirty="0"/>
          </a:p>
          <a:p>
            <a:pPr eaLnBrk="1" hangingPunct="1"/>
            <a:endParaRPr lang="en-US" sz="2000" dirty="0"/>
          </a:p>
          <a:p>
            <a:pPr eaLnBrk="1" hangingPunct="1"/>
            <a:endParaRPr lang="en-US" sz="2400" dirty="0"/>
          </a:p>
          <a:p>
            <a:pPr eaLnBrk="1" hangingPunct="1"/>
            <a:endParaRPr lang="en-US" sz="2400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18825"/>
            <a:ext cx="8952632" cy="745879"/>
          </a:xfrm>
        </p:spPr>
        <p:txBody>
          <a:bodyPr/>
          <a:lstStyle/>
          <a:p>
            <a:r>
              <a:rPr lang="en-US" b="1" dirty="0"/>
              <a:t>ONCA Mandatory Changes (By-laws/Audit)</a:t>
            </a:r>
            <a:br>
              <a:rPr lang="en-US" sz="2000" b="1" dirty="0"/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87146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sz="quarter" idx="11"/>
          </p:nvPr>
        </p:nvSpPr>
        <p:spPr/>
        <p:txBody>
          <a:bodyPr/>
          <a:lstStyle/>
          <a:p>
            <a:pPr marL="348889" lvl="1" indent="0">
              <a:buNone/>
            </a:pPr>
            <a:endParaRPr lang="en-US" b="1" dirty="0"/>
          </a:p>
          <a:p>
            <a:pPr lvl="1"/>
            <a:r>
              <a:rPr lang="en-US" b="1" dirty="0"/>
              <a:t>Members’ meetings – notice </a:t>
            </a:r>
            <a:r>
              <a:rPr lang="en-US" dirty="0"/>
              <a:t>– at least 10 days and not more than 50 days </a:t>
            </a:r>
          </a:p>
          <a:p>
            <a:pPr marL="348889" lvl="1" indent="0">
              <a:buNone/>
            </a:pPr>
            <a:endParaRPr lang="en-US" dirty="0"/>
          </a:p>
          <a:p>
            <a:pPr lvl="1"/>
            <a:r>
              <a:rPr lang="en-US" b="1" dirty="0"/>
              <a:t>Information to members before annual meeting</a:t>
            </a:r>
            <a:r>
              <a:rPr lang="en-US" dirty="0"/>
              <a:t>– members can demand financial information be provided to them 5 days in advance of the annual meeting</a:t>
            </a:r>
          </a:p>
          <a:p>
            <a:pPr marL="348889" lvl="1" indent="0">
              <a:buNone/>
            </a:pPr>
            <a:endParaRPr lang="en-US" dirty="0"/>
          </a:p>
          <a:p>
            <a:pPr lvl="1"/>
            <a:r>
              <a:rPr lang="en-US" b="1" dirty="0"/>
              <a:t>Confirmation of by-law changes </a:t>
            </a:r>
            <a:r>
              <a:rPr lang="en-US" dirty="0"/>
              <a:t>– must be done at next members’ meeting, not next annual meeting</a:t>
            </a:r>
          </a:p>
          <a:p>
            <a:pPr lvl="1"/>
            <a:endParaRPr lang="en-US" dirty="0"/>
          </a:p>
          <a:p>
            <a:pPr lvl="1"/>
            <a:r>
              <a:rPr lang="en-US" b="1" dirty="0"/>
              <a:t>Notice of “special business” </a:t>
            </a:r>
            <a:r>
              <a:rPr lang="en-US" dirty="0"/>
              <a:t>at annual meeting – definition of “special business” has slightly changed – e.g., appointing a new (vs. incumbent) auditor is special and needs special notice</a:t>
            </a:r>
          </a:p>
          <a:p>
            <a:pPr lvl="1"/>
            <a:endParaRPr lang="en-CA" dirty="0"/>
          </a:p>
          <a:p>
            <a:pPr eaLnBrk="1" hangingPunct="1"/>
            <a:endParaRPr lang="en-US" sz="2000" dirty="0"/>
          </a:p>
          <a:p>
            <a:pPr eaLnBrk="1" hangingPunct="1"/>
            <a:endParaRPr lang="en-US" sz="2400" dirty="0"/>
          </a:p>
          <a:p>
            <a:pPr eaLnBrk="1" hangingPunct="1"/>
            <a:endParaRPr lang="en-US" sz="2400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/>
              <a:t>ONCA Mandatory Changes (By-laws/Members)</a:t>
            </a:r>
          </a:p>
        </p:txBody>
      </p:sp>
    </p:spTree>
    <p:extLst>
      <p:ext uri="{BB962C8B-B14F-4D97-AF65-F5344CB8AC3E}">
        <p14:creationId xmlns:p14="http://schemas.microsoft.com/office/powerpoint/2010/main" val="1207402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2400" b="1" dirty="0"/>
              <a:t>Member rights to make proposals</a:t>
            </a:r>
          </a:p>
          <a:p>
            <a:pPr lvl="1"/>
            <a:r>
              <a:rPr lang="en-US" sz="2100" dirty="0"/>
              <a:t>Any member entitled to vote can make a proposal on ANYTHING and it must be discussed at the annual meeting</a:t>
            </a:r>
          </a:p>
          <a:p>
            <a:pPr lvl="1"/>
            <a:r>
              <a:rPr lang="en-US" sz="2100" dirty="0"/>
              <a:t>Can include proposal to make, amend or repeal a by-law</a:t>
            </a:r>
          </a:p>
          <a:p>
            <a:pPr lvl="1"/>
            <a:r>
              <a:rPr lang="en-US" sz="2100" dirty="0"/>
              <a:t>Can include nominations for election of directors if signed by 5% of the members entitled to vote (and Board does not vet that nominee)</a:t>
            </a:r>
          </a:p>
          <a:p>
            <a:pPr lvl="1"/>
            <a:r>
              <a:rPr lang="en-US" sz="2100" dirty="0"/>
              <a:t>Timing – at least 60 days before the annual meeting &amp; a few other </a:t>
            </a:r>
            <a:r>
              <a:rPr lang="en-US" sz="2100" dirty="0">
                <a:solidFill>
                  <a:schemeClr val="tx1"/>
                </a:solidFill>
              </a:rPr>
              <a:t>technicalities</a:t>
            </a:r>
          </a:p>
          <a:p>
            <a:r>
              <a:rPr lang="en-US" sz="2200" dirty="0">
                <a:solidFill>
                  <a:schemeClr val="tx1"/>
                </a:solidFill>
              </a:rPr>
              <a:t>FHT Board needs to be aware of these member rights, even if they are not embedded in the by-laws</a:t>
            </a:r>
          </a:p>
          <a:p>
            <a:pPr lvl="1"/>
            <a:endParaRPr lang="en-US" sz="2000" dirty="0"/>
          </a:p>
          <a:p>
            <a:pPr eaLnBrk="1" hangingPunct="1"/>
            <a:endParaRPr lang="en-US" sz="2400" dirty="0"/>
          </a:p>
          <a:p>
            <a:pPr eaLnBrk="1" hangingPunct="1"/>
            <a:endParaRPr lang="en-US" sz="2400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/>
              <a:t>ONCA – Member Rights</a:t>
            </a:r>
          </a:p>
        </p:txBody>
      </p:sp>
    </p:spTree>
    <p:extLst>
      <p:ext uri="{BB962C8B-B14F-4D97-AF65-F5344CB8AC3E}">
        <p14:creationId xmlns:p14="http://schemas.microsoft.com/office/powerpoint/2010/main" val="11528775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2400" dirty="0"/>
              <a:t>Board is given the flexibility to delegate decision-making to committees:</a:t>
            </a:r>
          </a:p>
          <a:p>
            <a:pPr lvl="1"/>
            <a:r>
              <a:rPr lang="en-US" sz="2000" dirty="0"/>
              <a:t>This is greater delegation than previously allowed under the </a:t>
            </a:r>
            <a:r>
              <a:rPr lang="en-US" sz="2000" i="1" dirty="0"/>
              <a:t>Corporations Act</a:t>
            </a:r>
            <a:r>
              <a:rPr lang="en-US" sz="2000" dirty="0"/>
              <a:t>, which allowed delegation only to an Executive Committee (all other committees advisory only)</a:t>
            </a:r>
          </a:p>
          <a:p>
            <a:pPr lvl="1"/>
            <a:r>
              <a:rPr lang="en-US" sz="2000" dirty="0"/>
              <a:t>Cannot delegate any of the 7 Board Exclusive Responsibilities (e.g., filling Board vacancies, approving financial statements)</a:t>
            </a:r>
          </a:p>
          <a:p>
            <a:pPr lvl="1"/>
            <a:r>
              <a:rPr lang="en-US" sz="2000" dirty="0"/>
              <a:t>Delegation must be to a committee where only voting members are directors</a:t>
            </a:r>
          </a:p>
          <a:p>
            <a:pPr lvl="1"/>
            <a:r>
              <a:rPr lang="en-US" sz="2000" dirty="0"/>
              <a:t>Consider whether Board wishes to delegate certain responsibilities to committees to free up Board to focus on strategic priorities</a:t>
            </a:r>
          </a:p>
          <a:p>
            <a:pPr lvl="1"/>
            <a:endParaRPr lang="en-US" dirty="0"/>
          </a:p>
          <a:p>
            <a:pPr eaLnBrk="1" hangingPunct="1"/>
            <a:endParaRPr lang="en-US" sz="2400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/>
              <a:t>ONCA – Decision Points - Delegation</a:t>
            </a:r>
          </a:p>
        </p:txBody>
      </p:sp>
    </p:spTree>
    <p:extLst>
      <p:ext uri="{BB962C8B-B14F-4D97-AF65-F5344CB8AC3E}">
        <p14:creationId xmlns:p14="http://schemas.microsoft.com/office/powerpoint/2010/main" val="909926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2300" b="1" dirty="0"/>
              <a:t>Additional Directors</a:t>
            </a:r>
          </a:p>
          <a:p>
            <a:pPr lvl="1"/>
            <a:r>
              <a:rPr lang="en-US" sz="2000" dirty="0"/>
              <a:t>Board itself can appoint additional directors each year, outside the fixed number, up to 1/3 of the directors elected at the annual meeting</a:t>
            </a:r>
          </a:p>
          <a:p>
            <a:pPr lvl="1"/>
            <a:r>
              <a:rPr lang="en-US" sz="2000" dirty="0"/>
              <a:t>1 year term </a:t>
            </a:r>
          </a:p>
          <a:p>
            <a:pPr lvl="1"/>
            <a:r>
              <a:rPr lang="en-US" sz="2000" dirty="0"/>
              <a:t>To fill specific short-term skill set</a:t>
            </a:r>
          </a:p>
          <a:p>
            <a:pPr lvl="1"/>
            <a:r>
              <a:rPr lang="en-US" sz="2000" dirty="0"/>
              <a:t>Not included in template by-law, but any FHT can exercise this right – it does not have to be embedded in the by-law</a:t>
            </a:r>
          </a:p>
          <a:p>
            <a:pPr marL="348889" lvl="1" indent="0">
              <a:buNone/>
            </a:pPr>
            <a:endParaRPr lang="en-US" dirty="0"/>
          </a:p>
          <a:p>
            <a:pPr eaLnBrk="1" hangingPunct="1"/>
            <a:endParaRPr lang="en-US" sz="2400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/>
              <a:t>ONCA – Decision Points – Additional Directors</a:t>
            </a:r>
          </a:p>
        </p:txBody>
      </p:sp>
    </p:spTree>
    <p:extLst>
      <p:ext uri="{BB962C8B-B14F-4D97-AF65-F5344CB8AC3E}">
        <p14:creationId xmlns:p14="http://schemas.microsoft.com/office/powerpoint/2010/main" val="27392344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2300" b="1" dirty="0"/>
              <a:t>Directors participating in meetings electronically</a:t>
            </a:r>
          </a:p>
          <a:p>
            <a:pPr lvl="1"/>
            <a:r>
              <a:rPr lang="en-US" sz="2000" dirty="0"/>
              <a:t>No consent required unless by-laws so require </a:t>
            </a:r>
          </a:p>
          <a:p>
            <a:pPr lvl="1"/>
            <a:r>
              <a:rPr lang="en-US" sz="2000" dirty="0"/>
              <a:t>Template by-law has removed requirement for consent, given how prevalent electronic Board meetings have become during pandemic</a:t>
            </a:r>
          </a:p>
          <a:p>
            <a:pPr eaLnBrk="1" hangingPunct="1"/>
            <a:r>
              <a:rPr lang="en-US" sz="2300" b="1" dirty="0"/>
              <a:t>Abolishing Member Proxies</a:t>
            </a:r>
          </a:p>
          <a:p>
            <a:pPr lvl="1"/>
            <a:r>
              <a:rPr lang="en-US" sz="2000" dirty="0"/>
              <a:t>By-laws can prohibit member proxies and require members to attend meetings in person (or electronically)</a:t>
            </a:r>
          </a:p>
          <a:p>
            <a:pPr lvl="1"/>
            <a:endParaRPr lang="en-US" sz="2000" dirty="0"/>
          </a:p>
          <a:p>
            <a:pPr marL="348889" lvl="1" indent="0">
              <a:buNone/>
            </a:pPr>
            <a:endParaRPr lang="en-US" dirty="0"/>
          </a:p>
          <a:p>
            <a:pPr eaLnBrk="1" hangingPunct="1"/>
            <a:endParaRPr lang="en-US" sz="2400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/>
              <a:t>ONCA – Decision Points</a:t>
            </a:r>
          </a:p>
        </p:txBody>
      </p:sp>
    </p:spTree>
    <p:extLst>
      <p:ext uri="{BB962C8B-B14F-4D97-AF65-F5344CB8AC3E}">
        <p14:creationId xmlns:p14="http://schemas.microsoft.com/office/powerpoint/2010/main" val="41691409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2400" b="1" dirty="0"/>
              <a:t>Board Decision Points </a:t>
            </a:r>
          </a:p>
          <a:p>
            <a:pPr lvl="1"/>
            <a:r>
              <a:rPr lang="en-US" sz="2100" dirty="0"/>
              <a:t>Board to decide on timing to transition</a:t>
            </a:r>
          </a:p>
          <a:p>
            <a:pPr lvl="1"/>
            <a:r>
              <a:rPr lang="en-US" sz="2100" dirty="0"/>
              <a:t>Board to consider and decide on discretionary changes</a:t>
            </a:r>
          </a:p>
          <a:p>
            <a:r>
              <a:rPr lang="en-US" sz="2400" b="1" dirty="0"/>
              <a:t>Articles of Amendment</a:t>
            </a:r>
          </a:p>
          <a:p>
            <a:pPr lvl="1"/>
            <a:r>
              <a:rPr lang="en-US" sz="2000" dirty="0"/>
              <a:t>Board majority &amp; </a:t>
            </a:r>
          </a:p>
          <a:p>
            <a:pPr lvl="1"/>
            <a:r>
              <a:rPr lang="en-US" sz="2000" dirty="0"/>
              <a:t>Members 2/3 of votes cast</a:t>
            </a:r>
          </a:p>
          <a:p>
            <a:pPr lvl="1"/>
            <a:r>
              <a:rPr lang="en-US" sz="2000" dirty="0"/>
              <a:t>Government filing</a:t>
            </a:r>
          </a:p>
          <a:p>
            <a:r>
              <a:rPr lang="en-US" sz="2400" b="1" dirty="0"/>
              <a:t>By-law amendments</a:t>
            </a:r>
          </a:p>
          <a:p>
            <a:pPr lvl="1"/>
            <a:r>
              <a:rPr lang="en-US" sz="2000" dirty="0"/>
              <a:t>Board &amp; </a:t>
            </a:r>
          </a:p>
          <a:p>
            <a:pPr lvl="1"/>
            <a:r>
              <a:rPr lang="en-US" sz="2000" dirty="0"/>
              <a:t>Members</a:t>
            </a:r>
            <a:endParaRPr lang="en-US" sz="1900" dirty="0"/>
          </a:p>
          <a:p>
            <a:pPr eaLnBrk="1" hangingPunct="1"/>
            <a:endParaRPr lang="en-US" sz="2400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/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5281043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5C120DA-1098-421D-97C7-5754B76174E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39443" y="5877272"/>
            <a:ext cx="4301803" cy="20998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February 25, 2022</a:t>
            </a:r>
          </a:p>
        </p:txBody>
      </p:sp>
      <p:sp>
        <p:nvSpPr>
          <p:cNvPr id="21507" name="Text Placeholder 2"/>
          <p:cNvSpPr>
            <a:spLocks noGrp="1"/>
          </p:cNvSpPr>
          <p:nvPr>
            <p:ph sz="quarter" idx="10"/>
          </p:nvPr>
        </p:nvSpPr>
        <p:spPr>
          <a:xfrm>
            <a:off x="2260209" y="3861048"/>
            <a:ext cx="6481037" cy="609861"/>
          </a:xfrm>
        </p:spPr>
        <p:txBody>
          <a:bodyPr/>
          <a:lstStyle/>
          <a:p>
            <a:endParaRPr lang="en-US" sz="1800" dirty="0"/>
          </a:p>
          <a:p>
            <a:pPr algn="ctr"/>
            <a:endParaRPr lang="en-US" sz="1800" dirty="0"/>
          </a:p>
          <a:p>
            <a:endParaRPr lang="en-US" sz="1800" dirty="0"/>
          </a:p>
          <a:p>
            <a:r>
              <a:rPr lang="en-US" sz="1800" dirty="0"/>
              <a:t>Kathy O’Brien  </a:t>
            </a:r>
          </a:p>
          <a:p>
            <a:r>
              <a:rPr lang="en-US" sz="1800" b="0" dirty="0"/>
              <a:t>416.967.7100 x1227</a:t>
            </a:r>
          </a:p>
          <a:p>
            <a:r>
              <a:rPr lang="en-US" sz="1800" b="0" dirty="0">
                <a:hlinkClick r:id="rId2"/>
              </a:rPr>
              <a:t>kobrien@inq.law</a:t>
            </a:r>
            <a:endParaRPr lang="en-US" sz="1800" b="0" dirty="0"/>
          </a:p>
          <a:p>
            <a:endParaRPr lang="en-US" sz="1800" b="0" dirty="0"/>
          </a:p>
          <a:p>
            <a:r>
              <a:rPr lang="en-US" sz="1800" dirty="0"/>
              <a:t>Simmie Palter</a:t>
            </a:r>
          </a:p>
          <a:p>
            <a:r>
              <a:rPr lang="en-US" sz="1800" b="0" dirty="0"/>
              <a:t>416.967.7100 x1239</a:t>
            </a:r>
          </a:p>
          <a:p>
            <a:r>
              <a:rPr lang="en-US" sz="1800" b="0" dirty="0">
                <a:hlinkClick r:id="rId3"/>
              </a:rPr>
              <a:t>spalter@inq.law</a:t>
            </a:r>
            <a:endParaRPr lang="en-US" sz="1800" b="0" dirty="0"/>
          </a:p>
          <a:p>
            <a:r>
              <a:rPr lang="en-US" sz="1800" b="0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02EB099-0CEC-4A1F-82B8-DDC1349A50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ONCA (Ontario Not-for-Profit Corporations Act) status</a:t>
            </a:r>
          </a:p>
          <a:p>
            <a:r>
              <a:rPr lang="en-CA" dirty="0">
                <a:solidFill>
                  <a:schemeClr val="tx1"/>
                </a:solidFill>
              </a:rPr>
              <a:t>Mandatory changes</a:t>
            </a:r>
          </a:p>
          <a:p>
            <a:r>
              <a:rPr lang="en-CA" dirty="0">
                <a:solidFill>
                  <a:schemeClr val="tx1"/>
                </a:solidFill>
              </a:rPr>
              <a:t>Discretionary changes – decision points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i="1" dirty="0"/>
              <a:t>Keep in Mind: ONCA doesn’t require major changes; mostly just tweaks to the By-law and filing of “Articles of Amendment” to bring the FHT into compliance</a:t>
            </a:r>
          </a:p>
          <a:p>
            <a:r>
              <a:rPr lang="en-US" i="1" dirty="0"/>
              <a:t>Important to understand the changes under ONCA – both mandatory and discretionary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EE07487-F563-4631-9C0F-4C62E8A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3042558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b="1" i="1" dirty="0"/>
              <a:t>Not-for-Profit Corporations Act, 2010 </a:t>
            </a:r>
            <a:r>
              <a:rPr lang="en-US" b="1" dirty="0"/>
              <a:t>(Ontario)</a:t>
            </a:r>
          </a:p>
          <a:p>
            <a:pPr lvl="1"/>
            <a:r>
              <a:rPr lang="en-US" dirty="0"/>
              <a:t>Enacted in October 2010</a:t>
            </a:r>
          </a:p>
          <a:p>
            <a:pPr lvl="1"/>
            <a:r>
              <a:rPr lang="en-US" sz="1800" dirty="0"/>
              <a:t>Major update to non-profit corporate legislation</a:t>
            </a:r>
          </a:p>
          <a:p>
            <a:pPr lvl="1"/>
            <a:r>
              <a:rPr lang="en-US" dirty="0"/>
              <a:t>Took 11 years to proclaim into force because of online filing requirements – Ontario created Ontario Business Registry to accommodate</a:t>
            </a:r>
          </a:p>
          <a:p>
            <a:pPr lvl="1"/>
            <a:r>
              <a:rPr lang="en-US" sz="1800" dirty="0"/>
              <a:t>Proclaimed into force on October 19, 2021</a:t>
            </a:r>
          </a:p>
          <a:p>
            <a:pPr marL="348889" lvl="1" indent="0">
              <a:buNone/>
            </a:pPr>
            <a:endParaRPr lang="en-US" sz="1800" dirty="0"/>
          </a:p>
          <a:p>
            <a:pPr lvl="1"/>
            <a:r>
              <a:rPr lang="en-US" dirty="0"/>
              <a:t>3-year transition window for all Ontario non-profits – by October 18, 2024</a:t>
            </a:r>
          </a:p>
          <a:p>
            <a:pPr lvl="1"/>
            <a:r>
              <a:rPr lang="en-US" sz="1800" dirty="0"/>
              <a:t>But if the corporation wants to amend its incorporating documents in any way:</a:t>
            </a:r>
          </a:p>
          <a:p>
            <a:pPr lvl="2"/>
            <a:r>
              <a:rPr lang="en-US" dirty="0"/>
              <a:t>Change of name</a:t>
            </a:r>
          </a:p>
          <a:p>
            <a:pPr lvl="2"/>
            <a:r>
              <a:rPr lang="en-US" dirty="0"/>
              <a:t>Change of purposes</a:t>
            </a:r>
          </a:p>
          <a:p>
            <a:pPr lvl="2"/>
            <a:r>
              <a:rPr lang="en-US" dirty="0"/>
              <a:t>Amalgamation, etc.</a:t>
            </a:r>
          </a:p>
          <a:p>
            <a:pPr marL="697778" lvl="2" indent="0">
              <a:buNone/>
            </a:pPr>
            <a:r>
              <a:rPr lang="en-US" dirty="0"/>
              <a:t>…it must do so under ONCA and therefore bring its governance documents into compliance earlier</a:t>
            </a:r>
          </a:p>
          <a:p>
            <a:pPr eaLnBrk="1" hangingPunct="1"/>
            <a:endParaRPr lang="en-US" sz="2000" dirty="0"/>
          </a:p>
          <a:p>
            <a:pPr eaLnBrk="1" hangingPunct="1"/>
            <a:endParaRPr lang="en-US" sz="2400" dirty="0"/>
          </a:p>
          <a:p>
            <a:pPr eaLnBrk="1" hangingPunct="1"/>
            <a:endParaRPr lang="en-US" sz="2400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/>
              <a:t>ONCA Status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A70FA27-989D-4390-8D62-295D1C2A088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The 3-year transition window (to Oct 18/24) grandfathers the contents of Letters Patent and By-laws, even if they are inconsistent with ONCA</a:t>
            </a:r>
          </a:p>
          <a:p>
            <a:r>
              <a:rPr lang="en-US" dirty="0"/>
              <a:t>But otherwise ONCA’s rules apply now (e.g., new need for directors to consent in writing to serve)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Failure to take action by Oct 18/24 means the FHT’s governance documents are “deemed” updated (invisible ink – not recommended)</a:t>
            </a:r>
          </a:p>
          <a:p>
            <a:r>
              <a:rPr lang="en-US" dirty="0"/>
              <a:t>But the FHT is not penalized or dissolved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>
                <a:solidFill>
                  <a:schemeClr val="tx1"/>
                </a:solidFill>
              </a:rPr>
              <a:t>Recommended: the FHT Board include on its agenda within the next two years: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1. review and update the FHT By-law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2. review and consideration of the objects (purposes) of the FHT (as set out in the letters patent)</a:t>
            </a:r>
          </a:p>
          <a:p>
            <a:endParaRPr lang="en-US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2ED24D6-6263-437F-986E-D4A27B4AD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Transition Window</a:t>
            </a:r>
          </a:p>
        </p:txBody>
      </p:sp>
    </p:spTree>
    <p:extLst>
      <p:ext uri="{BB962C8B-B14F-4D97-AF65-F5344CB8AC3E}">
        <p14:creationId xmlns:p14="http://schemas.microsoft.com/office/powerpoint/2010/main" val="2933028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ACED8B3-335A-44AB-B5BA-CB7949484B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FHTs now have Letters Patent  </a:t>
            </a:r>
          </a:p>
          <a:p>
            <a:pPr lvl="1"/>
            <a:r>
              <a:rPr lang="en-US" dirty="0"/>
              <a:t>Letters Patent no longer used under ONCA and can no longer be updated – this system is now offline</a:t>
            </a:r>
          </a:p>
          <a:p>
            <a:r>
              <a:rPr lang="en-US" dirty="0"/>
              <a:t>“Articles” now replace Letters Patent</a:t>
            </a:r>
          </a:p>
          <a:p>
            <a:r>
              <a:rPr lang="en-US" dirty="0"/>
              <a:t>Required: To come into compliance with ONCA, along with updating the By-laws, the FHT must approve (Board and members) and apply for </a:t>
            </a:r>
            <a:r>
              <a:rPr lang="en-US" u="sng" dirty="0"/>
              <a:t>Articles of Amendment </a:t>
            </a:r>
            <a:r>
              <a:rPr lang="en-US" dirty="0"/>
              <a:t>that will:</a:t>
            </a:r>
          </a:p>
          <a:p>
            <a:pPr lvl="1"/>
            <a:r>
              <a:rPr lang="en-US" dirty="0"/>
              <a:t>Set out the size of the Board – either a fixed number or a range (minimum/maximum) – a range is recommended (7-13 in template)</a:t>
            </a:r>
          </a:p>
          <a:p>
            <a:pPr lvl="1"/>
            <a:r>
              <a:rPr lang="en-US" dirty="0"/>
              <a:t>Identify any increased voting thresholds – e.g., higher voting thresholds for members to approve the by-laws; or granting a tie-breaking vote to the chair of a meeting</a:t>
            </a:r>
          </a:p>
          <a:p>
            <a:pPr lvl="1"/>
            <a:r>
              <a:rPr lang="en-US" dirty="0"/>
              <a:t>Set out multiple different classes of members – only applies where the classes have different voting rights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61E7CA4-8A45-4938-A47B-D8A5626CC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Transition Process - Incorporating Documents</a:t>
            </a:r>
          </a:p>
        </p:txBody>
      </p:sp>
    </p:spTree>
    <p:extLst>
      <p:ext uri="{BB962C8B-B14F-4D97-AF65-F5344CB8AC3E}">
        <p14:creationId xmlns:p14="http://schemas.microsoft.com/office/powerpoint/2010/main" val="1376460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ACED8B3-335A-44AB-B5BA-CB7949484B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Optional – once Articles of Amendment received, Board may wish to apply for </a:t>
            </a:r>
            <a:r>
              <a:rPr lang="en-US" u="sng" dirty="0"/>
              <a:t>Restated Articles of Incorporation</a:t>
            </a:r>
            <a:r>
              <a:rPr lang="en-US" dirty="0"/>
              <a:t>, which is one document that consolidates the contents of all previous incorporating documents</a:t>
            </a:r>
          </a:p>
          <a:p>
            <a:r>
              <a:rPr lang="en-US" dirty="0"/>
              <a:t>Board alone can approve this application since the Restated Articles contain no changes from status quo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61E7CA4-8A45-4938-A47B-D8A5626CC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Transition Process - Incorporating Documents</a:t>
            </a:r>
          </a:p>
        </p:txBody>
      </p:sp>
    </p:spTree>
    <p:extLst>
      <p:ext uri="{BB962C8B-B14F-4D97-AF65-F5344CB8AC3E}">
        <p14:creationId xmlns:p14="http://schemas.microsoft.com/office/powerpoint/2010/main" val="4058641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1. </a:t>
            </a:r>
            <a:r>
              <a:rPr lang="en-US" sz="2400" b="1" dirty="0">
                <a:solidFill>
                  <a:srgbClr val="0070C0"/>
                </a:solidFill>
              </a:rPr>
              <a:t>Check Letters Patent </a:t>
            </a:r>
            <a:r>
              <a:rPr lang="en-US" sz="2400" dirty="0"/>
              <a:t>and determine if objects/goals of FHT are accurate; objects should reflect current and future goals of the FHT. 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2. </a:t>
            </a:r>
            <a:r>
              <a:rPr lang="en-US" sz="2400" b="1" dirty="0">
                <a:solidFill>
                  <a:srgbClr val="0070C0"/>
                </a:solidFill>
              </a:rPr>
              <a:t>Review By-laws</a:t>
            </a:r>
            <a:endParaRPr lang="en-US" sz="2400" dirty="0">
              <a:solidFill>
                <a:srgbClr val="0070C0"/>
              </a:solidFill>
            </a:endParaRPr>
          </a:p>
          <a:p>
            <a:pPr lvl="1"/>
            <a:r>
              <a:rPr lang="en-US" sz="2100" dirty="0"/>
              <a:t>By-laws set out the rules for Board meetings, members’ meetings, officers, board composition – general governance processes to ensure the FHT runs smoothly</a:t>
            </a:r>
          </a:p>
          <a:p>
            <a:pPr lvl="1"/>
            <a:r>
              <a:rPr lang="en-US" sz="2000" dirty="0"/>
              <a:t>Do these still work for the FHT?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Are they up-to-date and reflective of current practice and structures, such as committees and officer positions? </a:t>
            </a:r>
            <a:endParaRPr lang="en-US" sz="1900" dirty="0">
              <a:solidFill>
                <a:schemeClr val="tx1"/>
              </a:solidFill>
            </a:endParaRPr>
          </a:p>
          <a:p>
            <a:pPr lvl="2"/>
            <a:endParaRPr lang="en-US" sz="1900" dirty="0"/>
          </a:p>
          <a:p>
            <a:pPr marL="0" indent="0" eaLnBrk="1" hangingPunct="1">
              <a:buNone/>
            </a:pPr>
            <a:endParaRPr lang="en-US" sz="2000" dirty="0"/>
          </a:p>
          <a:p>
            <a:pPr eaLnBrk="1" hangingPunct="1"/>
            <a:endParaRPr lang="en-US" sz="2400" dirty="0"/>
          </a:p>
          <a:p>
            <a:pPr eaLnBrk="1" hangingPunct="1"/>
            <a:endParaRPr lang="en-US" sz="2400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/>
              <a:t>Review Process – Internal Review (within FHT)</a:t>
            </a:r>
          </a:p>
        </p:txBody>
      </p:sp>
    </p:spTree>
    <p:extLst>
      <p:ext uri="{BB962C8B-B14F-4D97-AF65-F5344CB8AC3E}">
        <p14:creationId xmlns:p14="http://schemas.microsoft.com/office/powerpoint/2010/main" val="2607140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sz="quarter" idx="11"/>
          </p:nvPr>
        </p:nvSpPr>
        <p:spPr>
          <a:xfrm>
            <a:off x="371895" y="980728"/>
            <a:ext cx="8952633" cy="5137620"/>
          </a:xfrm>
        </p:spPr>
        <p:txBody>
          <a:bodyPr/>
          <a:lstStyle/>
          <a:p>
            <a:endParaRPr lang="en-US" sz="1800" b="1" dirty="0"/>
          </a:p>
          <a:p>
            <a:r>
              <a:rPr lang="en-US" sz="1800" b="1" dirty="0"/>
              <a:t>Director qualifications </a:t>
            </a:r>
            <a:r>
              <a:rPr lang="en-US" sz="1800" dirty="0"/>
              <a:t>slightly changed around “fitness to serve”. These new requirements are in addition to the qualifications required by the FHT Funding Agreement.</a:t>
            </a:r>
          </a:p>
          <a:p>
            <a:pPr lvl="1"/>
            <a:endParaRPr lang="en-US" b="1" dirty="0"/>
          </a:p>
          <a:p>
            <a:r>
              <a:rPr lang="en-US" sz="1800" b="1" dirty="0"/>
              <a:t>For public benefit corporations (charities or $$ government funding), </a:t>
            </a:r>
            <a:r>
              <a:rPr lang="en-US" sz="1800" dirty="0"/>
              <a:t>such as FHTs, not more than 1/3 of directors may be employees – and of course no employees is best practice, regardless, and mandatory for charities.</a:t>
            </a:r>
          </a:p>
          <a:p>
            <a:endParaRPr lang="en-US" sz="1800" b="1" dirty="0"/>
          </a:p>
          <a:p>
            <a:r>
              <a:rPr lang="en-US" sz="1800" b="1" dirty="0"/>
              <a:t>Written consent</a:t>
            </a:r>
            <a:r>
              <a:rPr lang="en-US" sz="1800" dirty="0"/>
              <a:t> to act as a director – new (within 10 days after appointment/election)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800" b="1" dirty="0"/>
              <a:t>Removal of directors from office </a:t>
            </a:r>
            <a:r>
              <a:rPr lang="en-US" sz="1800" dirty="0"/>
              <a:t>– only members can exercise this right now, simple majority vote </a:t>
            </a:r>
            <a:endParaRPr lang="en-US" sz="1800" b="1" dirty="0"/>
          </a:p>
          <a:p>
            <a:endParaRPr lang="en-US" sz="1800" b="1" dirty="0"/>
          </a:p>
          <a:p>
            <a:pPr marL="0" indent="0">
              <a:buNone/>
            </a:pPr>
            <a:endParaRPr lang="en-US" sz="1800" dirty="0"/>
          </a:p>
          <a:p>
            <a:pPr lvl="2"/>
            <a:endParaRPr lang="en-US" sz="1800" dirty="0"/>
          </a:p>
          <a:p>
            <a:pPr lvl="1"/>
            <a:endParaRPr lang="en-CA" dirty="0"/>
          </a:p>
          <a:p>
            <a:pPr eaLnBrk="1" hangingPunct="1"/>
            <a:endParaRPr lang="en-US" sz="2000" dirty="0"/>
          </a:p>
          <a:p>
            <a:pPr eaLnBrk="1" hangingPunct="1"/>
            <a:endParaRPr lang="en-US" sz="2400" dirty="0"/>
          </a:p>
          <a:p>
            <a:pPr eaLnBrk="1" hangingPunct="1"/>
            <a:endParaRPr lang="en-US" sz="2400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/>
              <a:t>ONCA Mandatory Changes (By-laws/Board Matters)</a:t>
            </a:r>
          </a:p>
        </p:txBody>
      </p:sp>
    </p:spTree>
    <p:extLst>
      <p:ext uri="{BB962C8B-B14F-4D97-AF65-F5344CB8AC3E}">
        <p14:creationId xmlns:p14="http://schemas.microsoft.com/office/powerpoint/2010/main" val="1784084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dirty="0"/>
          </a:p>
          <a:p>
            <a:pPr lvl="1"/>
            <a:r>
              <a:rPr lang="en-US" b="1" dirty="0"/>
              <a:t>Mid-term replacements </a:t>
            </a:r>
            <a:r>
              <a:rPr lang="en-US" dirty="0"/>
              <a:t>– fill the remainder of the term, not just to annual meeting</a:t>
            </a:r>
          </a:p>
          <a:p>
            <a:endParaRPr lang="en-US" sz="1800" dirty="0"/>
          </a:p>
          <a:p>
            <a:pPr lvl="1"/>
            <a:r>
              <a:rPr lang="en-US" b="1" dirty="0"/>
              <a:t>Directors’ new </a:t>
            </a:r>
            <a:r>
              <a:rPr lang="en-US" dirty="0"/>
              <a:t>“</a:t>
            </a:r>
            <a:r>
              <a:rPr lang="en-US" b="1" dirty="0"/>
              <a:t>right of dissent</a:t>
            </a:r>
            <a:r>
              <a:rPr lang="en-US" dirty="0"/>
              <a:t>” for decisions made by the Board - can be lodged within specific timeframes and recorded</a:t>
            </a:r>
          </a:p>
          <a:p>
            <a:pPr marL="348889" lvl="1" indent="0">
              <a:buNone/>
            </a:pPr>
            <a:endParaRPr lang="en-US" b="1" dirty="0"/>
          </a:p>
          <a:p>
            <a:pPr lvl="1"/>
            <a:r>
              <a:rPr lang="en-US" b="1" dirty="0"/>
              <a:t>Indemnification of directors and officers </a:t>
            </a:r>
            <a:r>
              <a:rPr lang="en-US" dirty="0"/>
              <a:t>– update to reflect new language, allow funds to flow as expenses incurred – i.e. when proceedings undertaken (not after determination)</a:t>
            </a:r>
          </a:p>
          <a:p>
            <a:pPr lvl="2"/>
            <a:r>
              <a:rPr lang="en-US" sz="1800" dirty="0"/>
              <a:t>Test when indemnity is merited</a:t>
            </a:r>
          </a:p>
          <a:p>
            <a:pPr marL="348889" lvl="1" indent="0">
              <a:buNone/>
            </a:pPr>
            <a:endParaRPr lang="en-US" b="1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1"/>
            <a:endParaRPr lang="en-CA" dirty="0"/>
          </a:p>
          <a:p>
            <a:pPr eaLnBrk="1" hangingPunct="1"/>
            <a:endParaRPr lang="en-US" sz="2000" dirty="0"/>
          </a:p>
          <a:p>
            <a:pPr eaLnBrk="1" hangingPunct="1"/>
            <a:endParaRPr lang="en-US" sz="2400" dirty="0"/>
          </a:p>
          <a:p>
            <a:pPr eaLnBrk="1" hangingPunct="1"/>
            <a:endParaRPr lang="en-US" sz="2400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18825"/>
            <a:ext cx="8952632" cy="889895"/>
          </a:xfrm>
        </p:spPr>
        <p:txBody>
          <a:bodyPr/>
          <a:lstStyle/>
          <a:p>
            <a:r>
              <a:rPr lang="en-US" b="1" dirty="0"/>
              <a:t>ONCA Mandatory Changes (By-laws/Board Matters)</a:t>
            </a:r>
            <a:br>
              <a:rPr lang="en-US" sz="2000" b="1" dirty="0"/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75648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4653</TotalTime>
  <Words>1480</Words>
  <Application>Microsoft Office PowerPoint</Application>
  <PresentationFormat>On-screen Show (4:3)</PresentationFormat>
  <Paragraphs>180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Avenir Next LT Pro</vt:lpstr>
      <vt:lpstr>Calibri</vt:lpstr>
      <vt:lpstr>Segoe UI Light</vt:lpstr>
      <vt:lpstr>Wingdings</vt:lpstr>
      <vt:lpstr>Office Theme</vt:lpstr>
      <vt:lpstr>Family Health Teams: ONCA &amp; Its Impact on FHTs</vt:lpstr>
      <vt:lpstr>Agenda</vt:lpstr>
      <vt:lpstr>ONCA Status</vt:lpstr>
      <vt:lpstr>Transition Window</vt:lpstr>
      <vt:lpstr>Transition Process - Incorporating Documents</vt:lpstr>
      <vt:lpstr>Transition Process - Incorporating Documents</vt:lpstr>
      <vt:lpstr>Review Process – Internal Review (within FHT)</vt:lpstr>
      <vt:lpstr>ONCA Mandatory Changes (By-laws/Board Matters)</vt:lpstr>
      <vt:lpstr>ONCA Mandatory Changes (By-laws/Board Matters) </vt:lpstr>
      <vt:lpstr>ONCA Mandatory Changes (By-laws/Board Matters) </vt:lpstr>
      <vt:lpstr>ONCA Mandatory Changes (By-laws/Audit) </vt:lpstr>
      <vt:lpstr>ONCA Mandatory Changes (By-laws/Members)</vt:lpstr>
      <vt:lpstr>ONCA – Member Rights</vt:lpstr>
      <vt:lpstr>ONCA – Decision Points - Delegation</vt:lpstr>
      <vt:lpstr>ONCA – Decision Points – Additional Directors</vt:lpstr>
      <vt:lpstr>ONCA – Decision Points</vt:lpstr>
      <vt:lpstr>Next Steps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Nareh Ghalustians</dc:creator>
  <cp:lastModifiedBy>Kathy O'Brien</cp:lastModifiedBy>
  <cp:revision>213</cp:revision>
  <cp:lastPrinted>2018-01-03T21:33:36Z</cp:lastPrinted>
  <dcterms:created xsi:type="dcterms:W3CDTF">2017-03-22T17:42:12Z</dcterms:created>
  <dcterms:modified xsi:type="dcterms:W3CDTF">2022-02-25T16:57:49Z</dcterms:modified>
</cp:coreProperties>
</file>