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7" r:id="rId5"/>
    <p:sldId id="270" r:id="rId6"/>
    <p:sldId id="286" r:id="rId7"/>
    <p:sldId id="285" r:id="rId8"/>
    <p:sldId id="282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hew Tenenbaum" initials="MT" lastIdx="1" clrIdx="0">
    <p:extLst>
      <p:ext uri="{19B8F6BF-5375-455C-9EA6-DF929625EA0E}">
        <p15:presenceInfo xmlns:p15="http://schemas.microsoft.com/office/powerpoint/2012/main" userId="S::matthewt@wdgpublichealth.ca::47d5477d-1987-4a11-a391-3693f1b3a1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8F"/>
    <a:srgbClr val="00FEF8"/>
    <a:srgbClr val="BCE4E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13DDCE-2F9C-4124-AD37-BB064D3D2C7F}" v="139" dt="2020-09-29T17:09:49.2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862" autoAdjust="0"/>
  </p:normalViewPr>
  <p:slideViewPr>
    <p:cSldViewPr snapToGrid="0">
      <p:cViewPr varScale="1">
        <p:scale>
          <a:sx n="61" d="100"/>
          <a:sy n="61" d="100"/>
        </p:scale>
        <p:origin x="119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image" Target="../media/image8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image" Target="../media/image8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A9C4EC-4546-4847-BBFD-769D9D5DE277}" type="doc">
      <dgm:prSet loTypeId="urn:microsoft.com/office/officeart/2005/8/layout/hProcess10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6640DBF-1C20-48E3-9BBF-AEDC3B88BE7F}">
      <dgm:prSet phldrT="[Text]" custT="1"/>
      <dgm:spPr/>
      <dgm:t>
        <a:bodyPr/>
        <a:lstStyle/>
        <a:p>
          <a:r>
            <a:rPr lang="en-US" sz="1600" b="1" dirty="0"/>
            <a:t>Stage 1:</a:t>
          </a:r>
        </a:p>
        <a:p>
          <a:r>
            <a:rPr lang="en-US" sz="1600" b="1" dirty="0"/>
            <a:t>Before a vaccine is approved in Canada. </a:t>
          </a:r>
        </a:p>
      </dgm:t>
    </dgm:pt>
    <dgm:pt modelId="{99F1B992-060E-4AD3-8899-A7C2A20BA160}" type="parTrans" cxnId="{3687FA16-E0AF-43D8-B944-B29FA8C92D92}">
      <dgm:prSet/>
      <dgm:spPr/>
      <dgm:t>
        <a:bodyPr/>
        <a:lstStyle/>
        <a:p>
          <a:endParaRPr lang="en-US"/>
        </a:p>
      </dgm:t>
    </dgm:pt>
    <dgm:pt modelId="{38A401C8-0CE0-4FC9-AAAD-2390E0CC7291}" type="sibTrans" cxnId="{3687FA16-E0AF-43D8-B944-B29FA8C92D92}">
      <dgm:prSet/>
      <dgm:spPr/>
      <dgm:t>
        <a:bodyPr/>
        <a:lstStyle/>
        <a:p>
          <a:endParaRPr lang="en-US"/>
        </a:p>
      </dgm:t>
    </dgm:pt>
    <dgm:pt modelId="{B75165E6-B123-4DF8-B5F8-5796D94C7699}">
      <dgm:prSet phldrT="[Text]" custT="1"/>
      <dgm:spPr/>
      <dgm:t>
        <a:bodyPr/>
        <a:lstStyle/>
        <a:p>
          <a:r>
            <a:rPr lang="en-US" sz="1200" b="0" dirty="0"/>
            <a:t>Supply procurement </a:t>
          </a:r>
        </a:p>
      </dgm:t>
    </dgm:pt>
    <dgm:pt modelId="{AFAB1CC2-01EE-4F9E-B8F6-7418CF47A864}" type="parTrans" cxnId="{DEF8EAC9-5C59-4A17-A85C-C45F2D395201}">
      <dgm:prSet/>
      <dgm:spPr/>
      <dgm:t>
        <a:bodyPr/>
        <a:lstStyle/>
        <a:p>
          <a:endParaRPr lang="en-US"/>
        </a:p>
      </dgm:t>
    </dgm:pt>
    <dgm:pt modelId="{D4BC4FCD-CE21-49BA-B34C-D56C174FF70B}" type="sibTrans" cxnId="{DEF8EAC9-5C59-4A17-A85C-C45F2D395201}">
      <dgm:prSet/>
      <dgm:spPr/>
      <dgm:t>
        <a:bodyPr/>
        <a:lstStyle/>
        <a:p>
          <a:endParaRPr lang="en-US"/>
        </a:p>
      </dgm:t>
    </dgm:pt>
    <dgm:pt modelId="{A85E062B-471A-49BC-AFCF-B2EF46E063B5}">
      <dgm:prSet phldrT="[Text]" custT="1"/>
      <dgm:spPr/>
      <dgm:t>
        <a:bodyPr/>
        <a:lstStyle/>
        <a:p>
          <a:r>
            <a:rPr lang="en-US" sz="1200" b="0" dirty="0"/>
            <a:t>Establish local COVID-19 Vaccination Planning Table(s) to determine roles and develop community immunization plan. </a:t>
          </a:r>
        </a:p>
      </dgm:t>
    </dgm:pt>
    <dgm:pt modelId="{747546C0-83B0-421E-B643-7CA2F93613D1}" type="parTrans" cxnId="{29AE415C-C754-4F82-9B16-B07CBE8DD4C8}">
      <dgm:prSet/>
      <dgm:spPr/>
      <dgm:t>
        <a:bodyPr/>
        <a:lstStyle/>
        <a:p>
          <a:endParaRPr lang="en-US"/>
        </a:p>
      </dgm:t>
    </dgm:pt>
    <dgm:pt modelId="{73E3D06F-BB50-438F-8DC6-598A142AD55A}" type="sibTrans" cxnId="{29AE415C-C754-4F82-9B16-B07CBE8DD4C8}">
      <dgm:prSet/>
      <dgm:spPr/>
      <dgm:t>
        <a:bodyPr/>
        <a:lstStyle/>
        <a:p>
          <a:endParaRPr lang="en-US"/>
        </a:p>
      </dgm:t>
    </dgm:pt>
    <dgm:pt modelId="{84ED8D6F-5C8E-405A-BB4B-7367B4E0CD22}">
      <dgm:prSet phldrT="[Text]" custT="1"/>
      <dgm:spPr/>
      <dgm:t>
        <a:bodyPr/>
        <a:lstStyle/>
        <a:p>
          <a:r>
            <a:rPr lang="en-US" sz="1600" b="1" dirty="0"/>
            <a:t>Stage 2: </a:t>
          </a:r>
        </a:p>
        <a:p>
          <a:r>
            <a:rPr lang="en-US" sz="1600" b="1" dirty="0"/>
            <a:t>Vaccine is approved but not yet received. </a:t>
          </a:r>
        </a:p>
      </dgm:t>
    </dgm:pt>
    <dgm:pt modelId="{6CF422D9-8E96-4F62-9A2C-BB1957C3AB03}" type="parTrans" cxnId="{99845E0A-07B8-44FF-ABF4-B27381F28DC2}">
      <dgm:prSet/>
      <dgm:spPr/>
      <dgm:t>
        <a:bodyPr/>
        <a:lstStyle/>
        <a:p>
          <a:endParaRPr lang="en-US"/>
        </a:p>
      </dgm:t>
    </dgm:pt>
    <dgm:pt modelId="{9D0981F3-9955-462F-ABCE-3D04301CF354}" type="sibTrans" cxnId="{99845E0A-07B8-44FF-ABF4-B27381F28DC2}">
      <dgm:prSet/>
      <dgm:spPr/>
      <dgm:t>
        <a:bodyPr/>
        <a:lstStyle/>
        <a:p>
          <a:endParaRPr lang="en-US"/>
        </a:p>
      </dgm:t>
    </dgm:pt>
    <dgm:pt modelId="{8B255B5F-63BC-423E-83C1-D7AC604D3560}">
      <dgm:prSet phldrT="[Text]" custT="1"/>
      <dgm:spPr/>
      <dgm:t>
        <a:bodyPr/>
        <a:lstStyle/>
        <a:p>
          <a:r>
            <a:rPr lang="en-US" sz="1200" dirty="0"/>
            <a:t>Confirmation of priority populations for vaccine allocation with Federal/Provincial governments.</a:t>
          </a:r>
        </a:p>
      </dgm:t>
    </dgm:pt>
    <dgm:pt modelId="{80603268-8CDC-4DE9-9B07-AD27D9A0CCBE}" type="parTrans" cxnId="{2C57B116-F878-441B-985C-8B58B122442F}">
      <dgm:prSet/>
      <dgm:spPr/>
      <dgm:t>
        <a:bodyPr/>
        <a:lstStyle/>
        <a:p>
          <a:endParaRPr lang="en-US"/>
        </a:p>
      </dgm:t>
    </dgm:pt>
    <dgm:pt modelId="{9F2D57E7-6C21-4197-B5E1-24FDAEBC5B4C}" type="sibTrans" cxnId="{2C57B116-F878-441B-985C-8B58B122442F}">
      <dgm:prSet/>
      <dgm:spPr/>
      <dgm:t>
        <a:bodyPr/>
        <a:lstStyle/>
        <a:p>
          <a:endParaRPr lang="en-US"/>
        </a:p>
      </dgm:t>
    </dgm:pt>
    <dgm:pt modelId="{595F4C6A-8327-4615-8B52-69A7E1ADDE0B}">
      <dgm:prSet phldrT="[Text]" custT="1"/>
      <dgm:spPr/>
      <dgm:t>
        <a:bodyPr/>
        <a:lstStyle/>
        <a:p>
          <a:r>
            <a:rPr lang="en-US" sz="1200" dirty="0"/>
            <a:t>Edit, refine and implement COVID-19 vaccine communication plan as more details become known. </a:t>
          </a:r>
        </a:p>
      </dgm:t>
    </dgm:pt>
    <dgm:pt modelId="{9D84EA99-CC0A-4914-BA4C-F1807D83B595}" type="parTrans" cxnId="{D1B96B61-45A7-4F3D-89FE-C35A206B691C}">
      <dgm:prSet/>
      <dgm:spPr/>
      <dgm:t>
        <a:bodyPr/>
        <a:lstStyle/>
        <a:p>
          <a:endParaRPr lang="en-US"/>
        </a:p>
      </dgm:t>
    </dgm:pt>
    <dgm:pt modelId="{A53A00E1-6E3C-4ED4-B2D0-D76375588C63}" type="sibTrans" cxnId="{D1B96B61-45A7-4F3D-89FE-C35A206B691C}">
      <dgm:prSet/>
      <dgm:spPr/>
      <dgm:t>
        <a:bodyPr/>
        <a:lstStyle/>
        <a:p>
          <a:endParaRPr lang="en-US"/>
        </a:p>
      </dgm:t>
    </dgm:pt>
    <dgm:pt modelId="{5238ABB9-D359-407B-A44E-A0C142118369}">
      <dgm:prSet phldrT="[Text]" custT="1"/>
      <dgm:spPr/>
      <dgm:t>
        <a:bodyPr/>
        <a:lstStyle/>
        <a:p>
          <a:r>
            <a:rPr lang="en-US" sz="1600" b="1" dirty="0"/>
            <a:t>Stage 3: </a:t>
          </a:r>
        </a:p>
        <a:p>
          <a:r>
            <a:rPr lang="en-US" sz="1600" b="1" dirty="0"/>
            <a:t>Vaccine is received by WDGPH and ready for use in community. </a:t>
          </a:r>
        </a:p>
      </dgm:t>
    </dgm:pt>
    <dgm:pt modelId="{0B2C49DE-104B-4B38-8BF0-430A6358D860}" type="parTrans" cxnId="{5A171DCB-9947-45AA-8436-A5A1D92E66EB}">
      <dgm:prSet/>
      <dgm:spPr/>
      <dgm:t>
        <a:bodyPr/>
        <a:lstStyle/>
        <a:p>
          <a:endParaRPr lang="en-US"/>
        </a:p>
      </dgm:t>
    </dgm:pt>
    <dgm:pt modelId="{76893139-239C-4428-8F31-E222CD16212F}" type="sibTrans" cxnId="{5A171DCB-9947-45AA-8436-A5A1D92E66EB}">
      <dgm:prSet/>
      <dgm:spPr/>
      <dgm:t>
        <a:bodyPr/>
        <a:lstStyle/>
        <a:p>
          <a:endParaRPr lang="en-US"/>
        </a:p>
      </dgm:t>
    </dgm:pt>
    <dgm:pt modelId="{052A97B7-B35B-4744-B370-5D94836E04CE}">
      <dgm:prSet phldrT="[Text]" custT="1"/>
      <dgm:spPr/>
      <dgm:t>
        <a:bodyPr/>
        <a:lstStyle/>
        <a:p>
          <a:r>
            <a:rPr lang="en-US" sz="1200" dirty="0"/>
            <a:t>Implement plan based on vaccine quantities received.  </a:t>
          </a:r>
        </a:p>
      </dgm:t>
    </dgm:pt>
    <dgm:pt modelId="{87F4DD7C-6F50-4689-97F0-1D3BFCB97B30}" type="parTrans" cxnId="{48D0B50F-0F3A-4A79-8E72-7D90CCB369AE}">
      <dgm:prSet/>
      <dgm:spPr/>
      <dgm:t>
        <a:bodyPr/>
        <a:lstStyle/>
        <a:p>
          <a:endParaRPr lang="en-US"/>
        </a:p>
      </dgm:t>
    </dgm:pt>
    <dgm:pt modelId="{7B01E0CA-CB1B-4C5A-B07B-DBF85E279F4A}" type="sibTrans" cxnId="{48D0B50F-0F3A-4A79-8E72-7D90CCB369AE}">
      <dgm:prSet/>
      <dgm:spPr/>
      <dgm:t>
        <a:bodyPr/>
        <a:lstStyle/>
        <a:p>
          <a:endParaRPr lang="en-US"/>
        </a:p>
      </dgm:t>
    </dgm:pt>
    <dgm:pt modelId="{78C48163-6AA7-47B0-A244-83A5CFEAB7FF}">
      <dgm:prSet phldrT="[Text]" custT="1"/>
      <dgm:spPr/>
      <dgm:t>
        <a:bodyPr/>
        <a:lstStyle/>
        <a:p>
          <a:r>
            <a:rPr lang="en-US" sz="1200" b="0" dirty="0"/>
            <a:t>Preliminary COVID-19 vaccine communication planning  </a:t>
          </a:r>
        </a:p>
      </dgm:t>
    </dgm:pt>
    <dgm:pt modelId="{1C9EAF00-624C-4BE3-AB73-0F3E0C693317}" type="parTrans" cxnId="{A043171E-960B-4D7A-B144-031772C60792}">
      <dgm:prSet/>
      <dgm:spPr/>
      <dgm:t>
        <a:bodyPr/>
        <a:lstStyle/>
        <a:p>
          <a:endParaRPr lang="en-US"/>
        </a:p>
      </dgm:t>
    </dgm:pt>
    <dgm:pt modelId="{BAF64B94-86CF-4C9D-949F-8693D0486BC5}" type="sibTrans" cxnId="{A043171E-960B-4D7A-B144-031772C60792}">
      <dgm:prSet/>
      <dgm:spPr/>
      <dgm:t>
        <a:bodyPr/>
        <a:lstStyle/>
        <a:p>
          <a:endParaRPr lang="en-US"/>
        </a:p>
      </dgm:t>
    </dgm:pt>
    <dgm:pt modelId="{C1351FA9-E51A-4159-A75D-EC57D45CCA25}">
      <dgm:prSet phldrT="[Text]" custT="1"/>
      <dgm:spPr/>
      <dgm:t>
        <a:bodyPr/>
        <a:lstStyle/>
        <a:p>
          <a:r>
            <a:rPr lang="en-US" sz="1200" b="0" dirty="0"/>
            <a:t>Ongoing situational awareness </a:t>
          </a:r>
        </a:p>
      </dgm:t>
    </dgm:pt>
    <dgm:pt modelId="{6541B220-22EE-497F-AAB2-4EB89FD14E5D}" type="parTrans" cxnId="{3B6E733F-4265-4888-8A34-A0369A04FF14}">
      <dgm:prSet/>
      <dgm:spPr/>
      <dgm:t>
        <a:bodyPr/>
        <a:lstStyle/>
        <a:p>
          <a:endParaRPr lang="en-US"/>
        </a:p>
      </dgm:t>
    </dgm:pt>
    <dgm:pt modelId="{41F93EC8-98A3-4D06-97D6-C3DE4A70FD5A}" type="sibTrans" cxnId="{3B6E733F-4265-4888-8A34-A0369A04FF14}">
      <dgm:prSet/>
      <dgm:spPr/>
      <dgm:t>
        <a:bodyPr/>
        <a:lstStyle/>
        <a:p>
          <a:endParaRPr lang="en-US"/>
        </a:p>
      </dgm:t>
    </dgm:pt>
    <dgm:pt modelId="{18091978-A281-439B-937E-78911AC0395D}">
      <dgm:prSet phldrT="[Text]" custT="1"/>
      <dgm:spPr/>
      <dgm:t>
        <a:bodyPr/>
        <a:lstStyle/>
        <a:p>
          <a:r>
            <a:rPr lang="en-US" sz="1200" dirty="0"/>
            <a:t>Continue to edit and refine community immunization plan as more details become known</a:t>
          </a:r>
        </a:p>
      </dgm:t>
    </dgm:pt>
    <dgm:pt modelId="{E6B2727D-27DA-4BCD-9FD6-86BAB3F5E767}" type="parTrans" cxnId="{FA57A485-23F9-414D-B847-EA5208F78EE8}">
      <dgm:prSet/>
      <dgm:spPr/>
      <dgm:t>
        <a:bodyPr/>
        <a:lstStyle/>
        <a:p>
          <a:endParaRPr lang="en-US"/>
        </a:p>
      </dgm:t>
    </dgm:pt>
    <dgm:pt modelId="{5B7ADC82-D8E5-486C-9A83-E9B43D632E7B}" type="sibTrans" cxnId="{FA57A485-23F9-414D-B847-EA5208F78EE8}">
      <dgm:prSet/>
      <dgm:spPr/>
      <dgm:t>
        <a:bodyPr/>
        <a:lstStyle/>
        <a:p>
          <a:endParaRPr lang="en-US"/>
        </a:p>
      </dgm:t>
    </dgm:pt>
    <dgm:pt modelId="{A56E0585-00B5-4AAA-BD30-3C51947FB7C9}">
      <dgm:prSet phldrT="[Text]" custT="1"/>
      <dgm:spPr/>
      <dgm:t>
        <a:bodyPr/>
        <a:lstStyle/>
        <a:p>
          <a:r>
            <a:rPr lang="en-US" sz="1200" b="0" dirty="0"/>
            <a:t>Learning from past mass immunization events</a:t>
          </a:r>
        </a:p>
      </dgm:t>
    </dgm:pt>
    <dgm:pt modelId="{71AF79DD-4858-40B4-A3C0-C0E87FC173B6}" type="parTrans" cxnId="{F6AE6075-D79F-4B9E-BFCC-0A485BEAA707}">
      <dgm:prSet/>
      <dgm:spPr/>
      <dgm:t>
        <a:bodyPr/>
        <a:lstStyle/>
        <a:p>
          <a:endParaRPr lang="en-US"/>
        </a:p>
      </dgm:t>
    </dgm:pt>
    <dgm:pt modelId="{4D81532C-DCFD-4E63-83B0-CB104C0DA044}" type="sibTrans" cxnId="{F6AE6075-D79F-4B9E-BFCC-0A485BEAA707}">
      <dgm:prSet/>
      <dgm:spPr/>
      <dgm:t>
        <a:bodyPr/>
        <a:lstStyle/>
        <a:p>
          <a:endParaRPr lang="en-US"/>
        </a:p>
      </dgm:t>
    </dgm:pt>
    <dgm:pt modelId="{E0AC3749-13E8-47A9-BD11-D47FA89A4276}">
      <dgm:prSet phldrT="[Text]" custT="1"/>
      <dgm:spPr/>
      <dgm:t>
        <a:bodyPr/>
        <a:lstStyle/>
        <a:p>
          <a:r>
            <a:rPr lang="en-US" sz="1200" dirty="0"/>
            <a:t>Ongoing situational awareness</a:t>
          </a:r>
        </a:p>
      </dgm:t>
    </dgm:pt>
    <dgm:pt modelId="{3EFCAF17-4987-464E-9C6D-1BFB08890AD1}" type="parTrans" cxnId="{BF29D00F-4BD9-493E-9BC4-DA965B5B215C}">
      <dgm:prSet/>
      <dgm:spPr/>
      <dgm:t>
        <a:bodyPr/>
        <a:lstStyle/>
        <a:p>
          <a:endParaRPr lang="en-CA"/>
        </a:p>
      </dgm:t>
    </dgm:pt>
    <dgm:pt modelId="{56C9B7F2-274B-4F02-AB2D-4AFDC877BF87}" type="sibTrans" cxnId="{BF29D00F-4BD9-493E-9BC4-DA965B5B215C}">
      <dgm:prSet/>
      <dgm:spPr/>
      <dgm:t>
        <a:bodyPr/>
        <a:lstStyle/>
        <a:p>
          <a:endParaRPr lang="en-CA"/>
        </a:p>
      </dgm:t>
    </dgm:pt>
    <dgm:pt modelId="{2E673739-8337-4B92-B60C-1BC4EFFBF3FD}" type="pres">
      <dgm:prSet presAssocID="{ACA9C4EC-4546-4847-BBFD-769D9D5DE277}" presName="Name0" presStyleCnt="0">
        <dgm:presLayoutVars>
          <dgm:dir/>
          <dgm:resizeHandles val="exact"/>
        </dgm:presLayoutVars>
      </dgm:prSet>
      <dgm:spPr/>
    </dgm:pt>
    <dgm:pt modelId="{EE87189A-9CD3-4453-AD37-81315C43F3EF}" type="pres">
      <dgm:prSet presAssocID="{36640DBF-1C20-48E3-9BBF-AEDC3B88BE7F}" presName="composite" presStyleCnt="0"/>
      <dgm:spPr/>
    </dgm:pt>
    <dgm:pt modelId="{8A5CA4E7-2994-40E4-80FC-EC42683A165A}" type="pres">
      <dgm:prSet presAssocID="{36640DBF-1C20-48E3-9BBF-AEDC3B88BE7F}" presName="imagSh" presStyleLbl="bgImgPlace1" presStyleIdx="0" presStyleCnt="3" custLinFactNeighborX="10774" custLinFactNeighborY="-53868"/>
      <dgm:spPr>
        <a:blipFill>
          <a:blip xmlns:r="http://schemas.openxmlformats.org/officeDocument/2006/relationships" r:embed="rId1"/>
          <a:srcRect/>
          <a:stretch>
            <a:fillRect l="-17000" r="-17000"/>
          </a:stretch>
        </a:blipFill>
      </dgm:spPr>
    </dgm:pt>
    <dgm:pt modelId="{B83AB98B-07D2-4FC7-848E-CA0F56A23F30}" type="pres">
      <dgm:prSet presAssocID="{36640DBF-1C20-48E3-9BBF-AEDC3B88BE7F}" presName="txNode" presStyleLbl="node1" presStyleIdx="0" presStyleCnt="3" custScaleY="119449" custLinFactNeighborX="6896" custLinFactNeighborY="-22824">
        <dgm:presLayoutVars>
          <dgm:bulletEnabled val="1"/>
        </dgm:presLayoutVars>
      </dgm:prSet>
      <dgm:spPr/>
    </dgm:pt>
    <dgm:pt modelId="{61B2F2AB-FF69-4AA1-8BE9-35D0D0924D45}" type="pres">
      <dgm:prSet presAssocID="{38A401C8-0CE0-4FC9-AAAD-2390E0CC7291}" presName="sibTrans" presStyleLbl="sibTrans2D1" presStyleIdx="0" presStyleCnt="2"/>
      <dgm:spPr/>
    </dgm:pt>
    <dgm:pt modelId="{D08B98F0-DB47-4669-B482-21A7ED26F665}" type="pres">
      <dgm:prSet presAssocID="{38A401C8-0CE0-4FC9-AAAD-2390E0CC7291}" presName="connTx" presStyleLbl="sibTrans2D1" presStyleIdx="0" presStyleCnt="2"/>
      <dgm:spPr/>
    </dgm:pt>
    <dgm:pt modelId="{86D56F87-C702-48C5-A86E-6B43E2566D64}" type="pres">
      <dgm:prSet presAssocID="{84ED8D6F-5C8E-405A-BB4B-7367B4E0CD22}" presName="composite" presStyleCnt="0"/>
      <dgm:spPr/>
    </dgm:pt>
    <dgm:pt modelId="{9058BA55-6580-4472-B58E-02A0F0451273}" type="pres">
      <dgm:prSet presAssocID="{84ED8D6F-5C8E-405A-BB4B-7367B4E0CD22}" presName="imagSh" presStyleLbl="bgImgPlace1" presStyleIdx="1" presStyleCnt="3" custLinFactNeighborX="-348" custLinFactNeighborY="-14944"/>
      <dgm:spPr>
        <a:blipFill>
          <a:blip xmlns:r="http://schemas.openxmlformats.org/officeDocument/2006/relationships" r:embed="rId2"/>
          <a:srcRect/>
          <a:stretch>
            <a:fillRect l="-25000" r="-25000"/>
          </a:stretch>
        </a:blipFill>
      </dgm:spPr>
    </dgm:pt>
    <dgm:pt modelId="{EE2A9DB5-58F0-4C1E-AD85-D9CAF7189B90}" type="pres">
      <dgm:prSet presAssocID="{84ED8D6F-5C8E-405A-BB4B-7367B4E0CD22}" presName="txNode" presStyleLbl="node1" presStyleIdx="1" presStyleCnt="3" custScaleY="122121" custLinFactNeighborX="3257" custLinFactNeighborY="20063">
        <dgm:presLayoutVars>
          <dgm:bulletEnabled val="1"/>
        </dgm:presLayoutVars>
      </dgm:prSet>
      <dgm:spPr/>
    </dgm:pt>
    <dgm:pt modelId="{F499E2CB-877E-4ACC-92CC-5B6450678BC0}" type="pres">
      <dgm:prSet presAssocID="{9D0981F3-9955-462F-ABCE-3D04301CF354}" presName="sibTrans" presStyleLbl="sibTrans2D1" presStyleIdx="1" presStyleCnt="2"/>
      <dgm:spPr/>
    </dgm:pt>
    <dgm:pt modelId="{5E76BEC0-F358-4EC2-A2ED-FCF0A31AA008}" type="pres">
      <dgm:prSet presAssocID="{9D0981F3-9955-462F-ABCE-3D04301CF354}" presName="connTx" presStyleLbl="sibTrans2D1" presStyleIdx="1" presStyleCnt="2"/>
      <dgm:spPr/>
    </dgm:pt>
    <dgm:pt modelId="{0186F9AC-4A56-421B-9F3E-09F5ED0DD774}" type="pres">
      <dgm:prSet presAssocID="{5238ABB9-D359-407B-A44E-A0C142118369}" presName="composite" presStyleCnt="0"/>
      <dgm:spPr/>
    </dgm:pt>
    <dgm:pt modelId="{D0732715-D13C-4F19-9E68-113F8AFA7858}" type="pres">
      <dgm:prSet presAssocID="{5238ABB9-D359-407B-A44E-A0C142118369}" presName="imagSh" presStyleLbl="bgImgPlace1" presStyleIdx="2" presStyleCnt="3" custLinFactNeighborX="-2780" custLinFactNeighborY="12511"/>
      <dgm:spPr>
        <a:blipFill>
          <a:blip xmlns:r="http://schemas.openxmlformats.org/officeDocument/2006/relationships" r:embed="rId3"/>
          <a:srcRect/>
          <a:stretch>
            <a:fillRect l="-24000" r="-24000"/>
          </a:stretch>
        </a:blipFill>
      </dgm:spPr>
    </dgm:pt>
    <dgm:pt modelId="{E2E96FF9-5F6B-4C66-8B32-9697FDB10124}" type="pres">
      <dgm:prSet presAssocID="{5238ABB9-D359-407B-A44E-A0C142118369}" presName="txNode" presStyleLbl="node1" presStyleIdx="2" presStyleCnt="3" custLinFactNeighborX="907" custLinFactNeighborY="43556">
        <dgm:presLayoutVars>
          <dgm:bulletEnabled val="1"/>
        </dgm:presLayoutVars>
      </dgm:prSet>
      <dgm:spPr/>
    </dgm:pt>
  </dgm:ptLst>
  <dgm:cxnLst>
    <dgm:cxn modelId="{99845E0A-07B8-44FF-ABF4-B27381F28DC2}" srcId="{ACA9C4EC-4546-4847-BBFD-769D9D5DE277}" destId="{84ED8D6F-5C8E-405A-BB4B-7367B4E0CD22}" srcOrd="1" destOrd="0" parTransId="{6CF422D9-8E96-4F62-9A2C-BB1957C3AB03}" sibTransId="{9D0981F3-9955-462F-ABCE-3D04301CF354}"/>
    <dgm:cxn modelId="{E0179F0B-58BC-4DA9-BFA7-D718C6796AD7}" type="presOf" srcId="{C1351FA9-E51A-4159-A75D-EC57D45CCA25}" destId="{B83AB98B-07D2-4FC7-848E-CA0F56A23F30}" srcOrd="0" destOrd="1" presId="urn:microsoft.com/office/officeart/2005/8/layout/hProcess10"/>
    <dgm:cxn modelId="{48D0B50F-0F3A-4A79-8E72-7D90CCB369AE}" srcId="{5238ABB9-D359-407B-A44E-A0C142118369}" destId="{052A97B7-B35B-4744-B370-5D94836E04CE}" srcOrd="0" destOrd="0" parTransId="{87F4DD7C-6F50-4689-97F0-1D3BFCB97B30}" sibTransId="{7B01E0CA-CB1B-4C5A-B07B-DBF85E279F4A}"/>
    <dgm:cxn modelId="{BF29D00F-4BD9-493E-9BC4-DA965B5B215C}" srcId="{84ED8D6F-5C8E-405A-BB4B-7367B4E0CD22}" destId="{E0AC3749-13E8-47A9-BD11-D47FA89A4276}" srcOrd="0" destOrd="0" parTransId="{3EFCAF17-4987-464E-9C6D-1BFB08890AD1}" sibTransId="{56C9B7F2-274B-4F02-AB2D-4AFDC877BF87}"/>
    <dgm:cxn modelId="{2C57B116-F878-441B-985C-8B58B122442F}" srcId="{84ED8D6F-5C8E-405A-BB4B-7367B4E0CD22}" destId="{8B255B5F-63BC-423E-83C1-D7AC604D3560}" srcOrd="1" destOrd="0" parTransId="{80603268-8CDC-4DE9-9B07-AD27D9A0CCBE}" sibTransId="{9F2D57E7-6C21-4197-B5E1-24FDAEBC5B4C}"/>
    <dgm:cxn modelId="{3687FA16-E0AF-43D8-B944-B29FA8C92D92}" srcId="{ACA9C4EC-4546-4847-BBFD-769D9D5DE277}" destId="{36640DBF-1C20-48E3-9BBF-AEDC3B88BE7F}" srcOrd="0" destOrd="0" parTransId="{99F1B992-060E-4AD3-8899-A7C2A20BA160}" sibTransId="{38A401C8-0CE0-4FC9-AAAD-2390E0CC7291}"/>
    <dgm:cxn modelId="{6F7E5D1D-BC7D-42EE-A7C9-0F0607EF0000}" type="presOf" srcId="{9D0981F3-9955-462F-ABCE-3D04301CF354}" destId="{5E76BEC0-F358-4EC2-A2ED-FCF0A31AA008}" srcOrd="1" destOrd="0" presId="urn:microsoft.com/office/officeart/2005/8/layout/hProcess10"/>
    <dgm:cxn modelId="{A043171E-960B-4D7A-B144-031772C60792}" srcId="{36640DBF-1C20-48E3-9BBF-AEDC3B88BE7F}" destId="{78C48163-6AA7-47B0-A244-83A5CFEAB7FF}" srcOrd="4" destOrd="0" parTransId="{1C9EAF00-624C-4BE3-AB73-0F3E0C693317}" sibTransId="{BAF64B94-86CF-4C9D-949F-8693D0486BC5}"/>
    <dgm:cxn modelId="{61DF2621-AC4A-4CA8-9225-68A5B6484AC3}" type="presOf" srcId="{052A97B7-B35B-4744-B370-5D94836E04CE}" destId="{E2E96FF9-5F6B-4C66-8B32-9697FDB10124}" srcOrd="0" destOrd="1" presId="urn:microsoft.com/office/officeart/2005/8/layout/hProcess10"/>
    <dgm:cxn modelId="{3B6E733F-4265-4888-8A34-A0369A04FF14}" srcId="{36640DBF-1C20-48E3-9BBF-AEDC3B88BE7F}" destId="{C1351FA9-E51A-4159-A75D-EC57D45CCA25}" srcOrd="0" destOrd="0" parTransId="{6541B220-22EE-497F-AAB2-4EB89FD14E5D}" sibTransId="{41F93EC8-98A3-4D06-97D6-C3DE4A70FD5A}"/>
    <dgm:cxn modelId="{29AE415C-C754-4F82-9B16-B07CBE8DD4C8}" srcId="{36640DBF-1C20-48E3-9BBF-AEDC3B88BE7F}" destId="{A85E062B-471A-49BC-AFCF-B2EF46E063B5}" srcOrd="3" destOrd="0" parTransId="{747546C0-83B0-421E-B643-7CA2F93613D1}" sibTransId="{73E3D06F-BB50-438F-8DC6-598A142AD55A}"/>
    <dgm:cxn modelId="{D1B96B61-45A7-4F3D-89FE-C35A206B691C}" srcId="{84ED8D6F-5C8E-405A-BB4B-7367B4E0CD22}" destId="{595F4C6A-8327-4615-8B52-69A7E1ADDE0B}" srcOrd="3" destOrd="0" parTransId="{9D84EA99-CC0A-4914-BA4C-F1807D83B595}" sibTransId="{A53A00E1-6E3C-4ED4-B2D0-D76375588C63}"/>
    <dgm:cxn modelId="{16F27C45-A8C9-42CF-BC4F-E68CAB9FEA6C}" type="presOf" srcId="{B75165E6-B123-4DF8-B5F8-5796D94C7699}" destId="{B83AB98B-07D2-4FC7-848E-CA0F56A23F30}" srcOrd="0" destOrd="3" presId="urn:microsoft.com/office/officeart/2005/8/layout/hProcess10"/>
    <dgm:cxn modelId="{9A2CE64A-C149-43CE-8411-7F37303C5FF0}" type="presOf" srcId="{18091978-A281-439B-937E-78911AC0395D}" destId="{EE2A9DB5-58F0-4C1E-AD85-D9CAF7189B90}" srcOrd="0" destOrd="3" presId="urn:microsoft.com/office/officeart/2005/8/layout/hProcess10"/>
    <dgm:cxn modelId="{22F4434F-7C56-4E0D-8958-F41E8FE8C3AB}" type="presOf" srcId="{84ED8D6F-5C8E-405A-BB4B-7367B4E0CD22}" destId="{EE2A9DB5-58F0-4C1E-AD85-D9CAF7189B90}" srcOrd="0" destOrd="0" presId="urn:microsoft.com/office/officeart/2005/8/layout/hProcess10"/>
    <dgm:cxn modelId="{F6AE6075-D79F-4B9E-BFCC-0A485BEAA707}" srcId="{36640DBF-1C20-48E3-9BBF-AEDC3B88BE7F}" destId="{A56E0585-00B5-4AAA-BD30-3C51947FB7C9}" srcOrd="1" destOrd="0" parTransId="{71AF79DD-4858-40B4-A3C0-C0E87FC173B6}" sibTransId="{4D81532C-DCFD-4E63-83B0-CB104C0DA044}"/>
    <dgm:cxn modelId="{EB42107C-E5D8-4A32-8DE0-478B1F76C34E}" type="presOf" srcId="{5238ABB9-D359-407B-A44E-A0C142118369}" destId="{E2E96FF9-5F6B-4C66-8B32-9697FDB10124}" srcOrd="0" destOrd="0" presId="urn:microsoft.com/office/officeart/2005/8/layout/hProcess10"/>
    <dgm:cxn modelId="{FA57A485-23F9-414D-B847-EA5208F78EE8}" srcId="{84ED8D6F-5C8E-405A-BB4B-7367B4E0CD22}" destId="{18091978-A281-439B-937E-78911AC0395D}" srcOrd="2" destOrd="0" parTransId="{E6B2727D-27DA-4BCD-9FD6-86BAB3F5E767}" sibTransId="{5B7ADC82-D8E5-486C-9A83-E9B43D632E7B}"/>
    <dgm:cxn modelId="{F02E079C-845E-4A1F-B734-627D61730C26}" type="presOf" srcId="{36640DBF-1C20-48E3-9BBF-AEDC3B88BE7F}" destId="{B83AB98B-07D2-4FC7-848E-CA0F56A23F30}" srcOrd="0" destOrd="0" presId="urn:microsoft.com/office/officeart/2005/8/layout/hProcess10"/>
    <dgm:cxn modelId="{D92FA1A4-11E6-41A2-BA7D-50D6EBE49F8F}" type="presOf" srcId="{9D0981F3-9955-462F-ABCE-3D04301CF354}" destId="{F499E2CB-877E-4ACC-92CC-5B6450678BC0}" srcOrd="0" destOrd="0" presId="urn:microsoft.com/office/officeart/2005/8/layout/hProcess10"/>
    <dgm:cxn modelId="{50F091AB-305E-42DC-A822-B77BC5A62D43}" type="presOf" srcId="{38A401C8-0CE0-4FC9-AAAD-2390E0CC7291}" destId="{D08B98F0-DB47-4669-B482-21A7ED26F665}" srcOrd="1" destOrd="0" presId="urn:microsoft.com/office/officeart/2005/8/layout/hProcess10"/>
    <dgm:cxn modelId="{CE50FAB0-2A08-4C2B-93E3-7B1517CE1C26}" type="presOf" srcId="{A56E0585-00B5-4AAA-BD30-3C51947FB7C9}" destId="{B83AB98B-07D2-4FC7-848E-CA0F56A23F30}" srcOrd="0" destOrd="2" presId="urn:microsoft.com/office/officeart/2005/8/layout/hProcess10"/>
    <dgm:cxn modelId="{AE15DDB4-7570-4002-BF2A-D3F46F791F5E}" type="presOf" srcId="{A85E062B-471A-49BC-AFCF-B2EF46E063B5}" destId="{B83AB98B-07D2-4FC7-848E-CA0F56A23F30}" srcOrd="0" destOrd="4" presId="urn:microsoft.com/office/officeart/2005/8/layout/hProcess10"/>
    <dgm:cxn modelId="{DEF8EAC9-5C59-4A17-A85C-C45F2D395201}" srcId="{36640DBF-1C20-48E3-9BBF-AEDC3B88BE7F}" destId="{B75165E6-B123-4DF8-B5F8-5796D94C7699}" srcOrd="2" destOrd="0" parTransId="{AFAB1CC2-01EE-4F9E-B8F6-7418CF47A864}" sibTransId="{D4BC4FCD-CE21-49BA-B34C-D56C174FF70B}"/>
    <dgm:cxn modelId="{5A171DCB-9947-45AA-8436-A5A1D92E66EB}" srcId="{ACA9C4EC-4546-4847-BBFD-769D9D5DE277}" destId="{5238ABB9-D359-407B-A44E-A0C142118369}" srcOrd="2" destOrd="0" parTransId="{0B2C49DE-104B-4B38-8BF0-430A6358D860}" sibTransId="{76893139-239C-4428-8F31-E222CD16212F}"/>
    <dgm:cxn modelId="{300F4CD0-A1D6-405E-96E2-42551954A96C}" type="presOf" srcId="{78C48163-6AA7-47B0-A244-83A5CFEAB7FF}" destId="{B83AB98B-07D2-4FC7-848E-CA0F56A23F30}" srcOrd="0" destOrd="5" presId="urn:microsoft.com/office/officeart/2005/8/layout/hProcess10"/>
    <dgm:cxn modelId="{1FE6EFD0-83CA-49E0-8D6F-E57D3AEACF90}" type="presOf" srcId="{595F4C6A-8327-4615-8B52-69A7E1ADDE0B}" destId="{EE2A9DB5-58F0-4C1E-AD85-D9CAF7189B90}" srcOrd="0" destOrd="4" presId="urn:microsoft.com/office/officeart/2005/8/layout/hProcess10"/>
    <dgm:cxn modelId="{DBB0F5D4-D3D9-4DA7-A47F-F7F19AE68147}" type="presOf" srcId="{E0AC3749-13E8-47A9-BD11-D47FA89A4276}" destId="{EE2A9DB5-58F0-4C1E-AD85-D9CAF7189B90}" srcOrd="0" destOrd="1" presId="urn:microsoft.com/office/officeart/2005/8/layout/hProcess10"/>
    <dgm:cxn modelId="{67AB8DE4-D978-4989-9A78-BDA07D5414F5}" type="presOf" srcId="{ACA9C4EC-4546-4847-BBFD-769D9D5DE277}" destId="{2E673739-8337-4B92-B60C-1BC4EFFBF3FD}" srcOrd="0" destOrd="0" presId="urn:microsoft.com/office/officeart/2005/8/layout/hProcess10"/>
    <dgm:cxn modelId="{E43745E5-39A5-4B74-A9F7-9835EDA9241A}" type="presOf" srcId="{8B255B5F-63BC-423E-83C1-D7AC604D3560}" destId="{EE2A9DB5-58F0-4C1E-AD85-D9CAF7189B90}" srcOrd="0" destOrd="2" presId="urn:microsoft.com/office/officeart/2005/8/layout/hProcess10"/>
    <dgm:cxn modelId="{F482FFE6-51B6-4B1B-AEF9-E6F92E7A7F02}" type="presOf" srcId="{38A401C8-0CE0-4FC9-AAAD-2390E0CC7291}" destId="{61B2F2AB-FF69-4AA1-8BE9-35D0D0924D45}" srcOrd="0" destOrd="0" presId="urn:microsoft.com/office/officeart/2005/8/layout/hProcess10"/>
    <dgm:cxn modelId="{32D0FA06-30AA-46F2-84AB-7796D6E7D376}" type="presParOf" srcId="{2E673739-8337-4B92-B60C-1BC4EFFBF3FD}" destId="{EE87189A-9CD3-4453-AD37-81315C43F3EF}" srcOrd="0" destOrd="0" presId="urn:microsoft.com/office/officeart/2005/8/layout/hProcess10"/>
    <dgm:cxn modelId="{EFA49BFB-6F8C-404D-ABA5-681F4914EAB8}" type="presParOf" srcId="{EE87189A-9CD3-4453-AD37-81315C43F3EF}" destId="{8A5CA4E7-2994-40E4-80FC-EC42683A165A}" srcOrd="0" destOrd="0" presId="urn:microsoft.com/office/officeart/2005/8/layout/hProcess10"/>
    <dgm:cxn modelId="{38F860AC-D1F7-4954-B19A-68CC1AEFD130}" type="presParOf" srcId="{EE87189A-9CD3-4453-AD37-81315C43F3EF}" destId="{B83AB98B-07D2-4FC7-848E-CA0F56A23F30}" srcOrd="1" destOrd="0" presId="urn:microsoft.com/office/officeart/2005/8/layout/hProcess10"/>
    <dgm:cxn modelId="{CCAE3EB1-B78C-42C6-BEDE-20936C1A8E58}" type="presParOf" srcId="{2E673739-8337-4B92-B60C-1BC4EFFBF3FD}" destId="{61B2F2AB-FF69-4AA1-8BE9-35D0D0924D45}" srcOrd="1" destOrd="0" presId="urn:microsoft.com/office/officeart/2005/8/layout/hProcess10"/>
    <dgm:cxn modelId="{E21FD5CA-CCF4-42C2-85E6-550CB80E6D8C}" type="presParOf" srcId="{61B2F2AB-FF69-4AA1-8BE9-35D0D0924D45}" destId="{D08B98F0-DB47-4669-B482-21A7ED26F665}" srcOrd="0" destOrd="0" presId="urn:microsoft.com/office/officeart/2005/8/layout/hProcess10"/>
    <dgm:cxn modelId="{A91CD752-FD89-4825-B12D-3AD55AD6CCDF}" type="presParOf" srcId="{2E673739-8337-4B92-B60C-1BC4EFFBF3FD}" destId="{86D56F87-C702-48C5-A86E-6B43E2566D64}" srcOrd="2" destOrd="0" presId="urn:microsoft.com/office/officeart/2005/8/layout/hProcess10"/>
    <dgm:cxn modelId="{1D730130-1C27-46A7-A1D2-E6947DEC2DA1}" type="presParOf" srcId="{86D56F87-C702-48C5-A86E-6B43E2566D64}" destId="{9058BA55-6580-4472-B58E-02A0F0451273}" srcOrd="0" destOrd="0" presId="urn:microsoft.com/office/officeart/2005/8/layout/hProcess10"/>
    <dgm:cxn modelId="{F24352DD-87FF-4155-B576-EAC55EDB5A7E}" type="presParOf" srcId="{86D56F87-C702-48C5-A86E-6B43E2566D64}" destId="{EE2A9DB5-58F0-4C1E-AD85-D9CAF7189B90}" srcOrd="1" destOrd="0" presId="urn:microsoft.com/office/officeart/2005/8/layout/hProcess10"/>
    <dgm:cxn modelId="{238E1ED2-9A2E-4D19-9156-E222D9FF8AE5}" type="presParOf" srcId="{2E673739-8337-4B92-B60C-1BC4EFFBF3FD}" destId="{F499E2CB-877E-4ACC-92CC-5B6450678BC0}" srcOrd="3" destOrd="0" presId="urn:microsoft.com/office/officeart/2005/8/layout/hProcess10"/>
    <dgm:cxn modelId="{6DE3E8A0-E747-4D39-BD78-659369D7428D}" type="presParOf" srcId="{F499E2CB-877E-4ACC-92CC-5B6450678BC0}" destId="{5E76BEC0-F358-4EC2-A2ED-FCF0A31AA008}" srcOrd="0" destOrd="0" presId="urn:microsoft.com/office/officeart/2005/8/layout/hProcess10"/>
    <dgm:cxn modelId="{EEBAC5B3-4280-4695-BD59-499E6A26E09F}" type="presParOf" srcId="{2E673739-8337-4B92-B60C-1BC4EFFBF3FD}" destId="{0186F9AC-4A56-421B-9F3E-09F5ED0DD774}" srcOrd="4" destOrd="0" presId="urn:microsoft.com/office/officeart/2005/8/layout/hProcess10"/>
    <dgm:cxn modelId="{1DF27685-1D3C-4614-9718-B76759C33754}" type="presParOf" srcId="{0186F9AC-4A56-421B-9F3E-09F5ED0DD774}" destId="{D0732715-D13C-4F19-9E68-113F8AFA7858}" srcOrd="0" destOrd="0" presId="urn:microsoft.com/office/officeart/2005/8/layout/hProcess10"/>
    <dgm:cxn modelId="{0411B998-F080-4316-BA2C-3C31EF0D062E}" type="presParOf" srcId="{0186F9AC-4A56-421B-9F3E-09F5ED0DD774}" destId="{E2E96FF9-5F6B-4C66-8B32-9697FDB10124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5CA4E7-2994-40E4-80FC-EC42683A165A}">
      <dsp:nvSpPr>
        <dsp:cNvPr id="0" name=""/>
        <dsp:cNvSpPr/>
      </dsp:nvSpPr>
      <dsp:spPr>
        <a:xfrm>
          <a:off x="282468" y="0"/>
          <a:ext cx="2571107" cy="257110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/>
          <a:srcRect/>
          <a:stretch>
            <a:fillRect l="-17000" r="-17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3AB98B-07D2-4FC7-848E-CA0F56A23F30}">
      <dsp:nvSpPr>
        <dsp:cNvPr id="0" name=""/>
        <dsp:cNvSpPr/>
      </dsp:nvSpPr>
      <dsp:spPr>
        <a:xfrm>
          <a:off x="601313" y="733517"/>
          <a:ext cx="2571107" cy="307116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Stage 1: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Before a vaccine is approved in Canada.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kern="1200" dirty="0"/>
            <a:t>Ongoing situational awareness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kern="1200" dirty="0"/>
            <a:t>Learning from past mass immunization events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kern="1200" dirty="0"/>
            <a:t>Supply procurement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kern="1200" dirty="0"/>
            <a:t>Establish local COVID-19 Vaccination Planning Table(s) to determine roles and develop community immunization plan.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kern="1200" dirty="0"/>
            <a:t>Preliminary COVID-19 vaccine communication planning  </a:t>
          </a:r>
        </a:p>
      </dsp:txBody>
      <dsp:txXfrm>
        <a:off x="676618" y="808822"/>
        <a:ext cx="2420497" cy="2920551"/>
      </dsp:txXfrm>
    </dsp:sp>
    <dsp:sp modelId="{61B2F2AB-FF69-4AA1-8BE9-35D0D0924D45}">
      <dsp:nvSpPr>
        <dsp:cNvPr id="0" name=""/>
        <dsp:cNvSpPr/>
      </dsp:nvSpPr>
      <dsp:spPr>
        <a:xfrm>
          <a:off x="3248742" y="976652"/>
          <a:ext cx="395166" cy="617801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3248742" y="1100212"/>
        <a:ext cx="276616" cy="370681"/>
      </dsp:txXfrm>
    </dsp:sp>
    <dsp:sp modelId="{9058BA55-6580-4472-B58E-02A0F0451273}">
      <dsp:nvSpPr>
        <dsp:cNvPr id="0" name=""/>
        <dsp:cNvSpPr/>
      </dsp:nvSpPr>
      <dsp:spPr>
        <a:xfrm>
          <a:off x="3982622" y="0"/>
          <a:ext cx="2571107" cy="257110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/>
          <a:srcRect/>
          <a:stretch>
            <a:fillRect l="-25000" r="-25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2A9DB5-58F0-4C1E-AD85-D9CAF7189B90}">
      <dsp:nvSpPr>
        <dsp:cNvPr id="0" name=""/>
        <dsp:cNvSpPr/>
      </dsp:nvSpPr>
      <dsp:spPr>
        <a:xfrm>
          <a:off x="4493863" y="1279357"/>
          <a:ext cx="2571107" cy="313986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Stage 2: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Vaccine is approved but not yet received.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Ongoing situational awareness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Confirmation of priority populations for vaccine allocation with Federal/Provincial governments.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Continue to edit and refine community immunization plan as more details become known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Edit, refine and implement COVID-19 vaccine communication plan as more details become known. </a:t>
          </a:r>
        </a:p>
      </dsp:txBody>
      <dsp:txXfrm>
        <a:off x="4569168" y="1354662"/>
        <a:ext cx="2420497" cy="2989251"/>
      </dsp:txXfrm>
    </dsp:sp>
    <dsp:sp modelId="{F499E2CB-877E-4ACC-92CC-5B6450678BC0}">
      <dsp:nvSpPr>
        <dsp:cNvPr id="0" name=""/>
        <dsp:cNvSpPr/>
      </dsp:nvSpPr>
      <dsp:spPr>
        <a:xfrm rot="413645">
          <a:off x="7025372" y="1217938"/>
          <a:ext cx="476814" cy="617801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7025889" y="1332913"/>
        <a:ext cx="333770" cy="370681"/>
      </dsp:txXfrm>
    </dsp:sp>
    <dsp:sp modelId="{D0732715-D13C-4F19-9E68-113F8AFA7858}">
      <dsp:nvSpPr>
        <dsp:cNvPr id="0" name=""/>
        <dsp:cNvSpPr/>
      </dsp:nvSpPr>
      <dsp:spPr>
        <a:xfrm>
          <a:off x="7906206" y="474395"/>
          <a:ext cx="2571107" cy="257110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/>
          <a:srcRect/>
          <a:stretch>
            <a:fillRect l="-24000" r="-24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E96FF9-5F6B-4C66-8B32-9697FDB10124}">
      <dsp:nvSpPr>
        <dsp:cNvPr id="0" name=""/>
        <dsp:cNvSpPr/>
      </dsp:nvSpPr>
      <dsp:spPr>
        <a:xfrm>
          <a:off x="8401692" y="1848111"/>
          <a:ext cx="2571107" cy="257110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Stage 3: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Vaccine is received by WDGPH and ready for use in community.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Implement plan based on vaccine quantities received.  </a:t>
          </a:r>
        </a:p>
      </dsp:txBody>
      <dsp:txXfrm>
        <a:off x="8476997" y="1923416"/>
        <a:ext cx="2420497" cy="24204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DB96C-276F-4E7E-9BB1-3DEE88479D49}" type="datetimeFigureOut">
              <a:rPr lang="en-CA" smtClean="0"/>
              <a:t>2020-09-29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8FA20-DFD8-4C3E-B033-AAFA0EE0B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4832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58FA20-DFD8-4C3E-B033-AAFA0EE0B4DF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0561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7DAA-4143-4D5D-B550-39FE923C43F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3599-9D49-4681-8A87-F68BDCA5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04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7DAA-4143-4D5D-B550-39FE923C43F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3599-9D49-4681-8A87-F68BDCA5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76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7DAA-4143-4D5D-B550-39FE923C43F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3599-9D49-4681-8A87-F68BDCA5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57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7DAA-4143-4D5D-B550-39FE923C43F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3599-9D49-4681-8A87-F68BDCA5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890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7DAA-4143-4D5D-B550-39FE923C43F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3599-9D49-4681-8A87-F68BDCA5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02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7DAA-4143-4D5D-B550-39FE923C43F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3599-9D49-4681-8A87-F68BDCA5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0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7DAA-4143-4D5D-B550-39FE923C43F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3599-9D49-4681-8A87-F68BDCA5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07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7DAA-4143-4D5D-B550-39FE923C43F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3599-9D49-4681-8A87-F68BDCA5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4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7DAA-4143-4D5D-B550-39FE923C43F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3599-9D49-4681-8A87-F68BDCA5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00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7DAA-4143-4D5D-B550-39FE923C43F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3599-9D49-4681-8A87-F68BDCA5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19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7DAA-4143-4D5D-B550-39FE923C43F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3599-9D49-4681-8A87-F68BDCA5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43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1668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022097"/>
            <a:ext cx="10972800" cy="4104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F7DAA-4143-4D5D-B550-39FE923C43FC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93599-9D49-4681-8A87-F68BDCA53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48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78A22F"/>
        </a:buClr>
        <a:buFont typeface="Arial"/>
        <a:buChar char="•"/>
        <a:defRPr sz="2200" b="1" kern="1200">
          <a:solidFill>
            <a:srgbClr val="00928F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78A22F"/>
        </a:buClr>
        <a:buFont typeface="Arial"/>
        <a:buChar char="•"/>
        <a:defRPr sz="1800" b="1" kern="1200">
          <a:solidFill>
            <a:srgbClr val="00928F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78A22F"/>
        </a:buClr>
        <a:buFont typeface="Arial"/>
        <a:buChar char="•"/>
        <a:defRPr sz="1800" b="1" kern="1200">
          <a:solidFill>
            <a:srgbClr val="00928F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78A22F"/>
        </a:buClr>
        <a:buFont typeface="Arial"/>
        <a:buChar char="•"/>
        <a:defRPr sz="1800" b="1" kern="1200">
          <a:solidFill>
            <a:srgbClr val="00928F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78A22F"/>
        </a:buClr>
        <a:buFont typeface="Arial"/>
        <a:buChar char="•"/>
        <a:defRPr sz="1800" b="1" kern="1200">
          <a:solidFill>
            <a:srgbClr val="00928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DD52BD-52FE-4628-9730-5C0B38B603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CA" dirty="0"/>
              <a:t>WDGPH Updates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062A002-1B66-4D9E-B1A0-3BB1CB2B1B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/>
              <a:t>Oct 1, 2020</a:t>
            </a:r>
          </a:p>
          <a:p>
            <a:endParaRPr lang="en-CA" dirty="0"/>
          </a:p>
          <a:p>
            <a:r>
              <a:rPr lang="en-CA" dirty="0"/>
              <a:t>Marlene Jantzi-Bauman RN, MPH, BScN, CIC</a:t>
            </a:r>
          </a:p>
          <a:p>
            <a:r>
              <a:rPr lang="en-CA" dirty="0"/>
              <a:t>Liaison Section Chief, COVID-19 Response</a:t>
            </a:r>
          </a:p>
          <a:p>
            <a:r>
              <a:rPr lang="en-CA" dirty="0"/>
              <a:t>Program Manager, Control of Infectious Diseases </a:t>
            </a:r>
          </a:p>
          <a:p>
            <a:r>
              <a:rPr lang="en-CA" dirty="0"/>
              <a:t>Wellington-Dufferin-Guelph Public Health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08288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8A177-D124-4A71-A33B-EA9F763FF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Local Epidemiology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ED72A9-B89C-4B04-B956-8B1FD69900B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757218"/>
            <a:ext cx="12192000" cy="48271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90DF0FD-E98A-40CC-8FB9-9FE3FCA80F6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2270199"/>
            <a:ext cx="12192000" cy="354450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B318633-C95B-4633-AC23-4CA5EF33C42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993728"/>
            <a:ext cx="12192000" cy="324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093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96265-5676-426F-AC2F-A3B9B4C4E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6CC97-B43D-4304-BD32-F9D25E6FE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22097"/>
            <a:ext cx="4344365" cy="4104066"/>
          </a:xfrm>
        </p:spPr>
        <p:txBody>
          <a:bodyPr/>
          <a:lstStyle/>
          <a:p>
            <a:r>
              <a:rPr lang="en-CA" dirty="0"/>
              <a:t>Testing recommendations &amp; guidelines</a:t>
            </a:r>
          </a:p>
          <a:p>
            <a:r>
              <a:rPr lang="en-CA" dirty="0"/>
              <a:t>Alternate specimen collection options</a:t>
            </a:r>
          </a:p>
          <a:p>
            <a:r>
              <a:rPr lang="en-CA" dirty="0"/>
              <a:t>Other forms of testing in development</a:t>
            </a:r>
          </a:p>
          <a:p>
            <a:pPr lvl="1"/>
            <a:r>
              <a:rPr lang="en-CA" dirty="0"/>
              <a:t>Saliva</a:t>
            </a:r>
          </a:p>
          <a:p>
            <a:pPr lvl="1"/>
            <a:r>
              <a:rPr lang="en-CA" dirty="0"/>
              <a:t>Rapid testing</a:t>
            </a:r>
          </a:p>
          <a:p>
            <a:pPr lvl="1"/>
            <a:r>
              <a:rPr lang="en-CA" dirty="0"/>
              <a:t>Serology</a:t>
            </a:r>
          </a:p>
          <a:p>
            <a:r>
              <a:rPr lang="en-CA" dirty="0"/>
              <a:t>Pharmacy testing roll-out</a:t>
            </a:r>
          </a:p>
          <a:p>
            <a:endParaRPr lang="en-CA" dirty="0"/>
          </a:p>
          <a:p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37877E-638F-451F-81D3-9AE6685307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420" y="728959"/>
            <a:ext cx="6015990" cy="53972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84144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A63E0-E9F3-415F-BF50-A75C36A5F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Flu Immunization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AED4D98-B0DC-4175-A5E9-83F74BAD36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12809" y="1076445"/>
            <a:ext cx="6163034" cy="39355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D50CBA9-AC6B-4D1F-A8A4-A1FC7E2A54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447" y="2505767"/>
            <a:ext cx="5640319" cy="39355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5039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87B00-002C-4E96-9198-094803D25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COVID-19 Immunization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B20E2-F615-4BE5-9C4C-8DB93A75B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F50AA8C-454D-45CB-B29C-4C4B61C67F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994519"/>
              </p:ext>
            </p:extLst>
          </p:nvPr>
        </p:nvGraphicFramePr>
        <p:xfrm>
          <a:off x="609600" y="2022095"/>
          <a:ext cx="10972800" cy="4419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0369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147A48-F841-416E-8558-324E502E9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Questions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827933-430C-484F-ADFF-AE8060FB74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090703910"/>
      </p:ext>
    </p:extLst>
  </p:cSld>
  <p:clrMapOvr>
    <a:masterClrMapping/>
  </p:clrMapOvr>
</p:sld>
</file>

<file path=ppt/theme/theme1.xml><?xml version="1.0" encoding="utf-8"?>
<a:theme xmlns:a="http://schemas.openxmlformats.org/drawingml/2006/main" name="WDGPH">
  <a:themeElements>
    <a:clrScheme name="Custom 2">
      <a:dk1>
        <a:srgbClr val="005568"/>
      </a:dk1>
      <a:lt1>
        <a:sysClr val="window" lastClr="FFFFFF"/>
      </a:lt1>
      <a:dk2>
        <a:srgbClr val="00928F"/>
      </a:dk2>
      <a:lt2>
        <a:srgbClr val="FFFCF3"/>
      </a:lt2>
      <a:accent1>
        <a:srgbClr val="00928F"/>
      </a:accent1>
      <a:accent2>
        <a:srgbClr val="78A22F"/>
      </a:accent2>
      <a:accent3>
        <a:srgbClr val="005568"/>
      </a:accent3>
      <a:accent4>
        <a:srgbClr val="5C6F7C"/>
      </a:accent4>
      <a:accent5>
        <a:srgbClr val="BCE4E5"/>
      </a:accent5>
      <a:accent6>
        <a:srgbClr val="7A68AE"/>
      </a:accent6>
      <a:hlink>
        <a:srgbClr val="00928F"/>
      </a:hlink>
      <a:folHlink>
        <a:srgbClr val="78A22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DGPH" id="{3C81E3FA-6F21-4272-A411-6862532FBCC4}" vid="{F0297339-F4B7-404E-98F9-3BACA4FA4D6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9E4BA14F7F3D4FABDE2AD217600363" ma:contentTypeVersion="13" ma:contentTypeDescription="Create a new document." ma:contentTypeScope="" ma:versionID="f094acea45e9eb246fb525262f06984f">
  <xsd:schema xmlns:xsd="http://www.w3.org/2001/XMLSchema" xmlns:xs="http://www.w3.org/2001/XMLSchema" xmlns:p="http://schemas.microsoft.com/office/2006/metadata/properties" xmlns:ns3="67ad9253-2cac-40e5-8cfb-19945d5fba60" xmlns:ns4="60f5466d-6766-425e-9800-f8a9dd8c3cb3" targetNamespace="http://schemas.microsoft.com/office/2006/metadata/properties" ma:root="true" ma:fieldsID="72d331c815a085c05b432a3bd0702cdc" ns3:_="" ns4:_="">
    <xsd:import namespace="67ad9253-2cac-40e5-8cfb-19945d5fba60"/>
    <xsd:import namespace="60f5466d-6766-425e-9800-f8a9dd8c3cb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ad9253-2cac-40e5-8cfb-19945d5fba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f5466d-6766-425e-9800-f8a9dd8c3cb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120211-8EC5-4DCE-BFDE-3C35E68A9F8A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60f5466d-6766-425e-9800-f8a9dd8c3cb3"/>
    <ds:schemaRef ds:uri="67ad9253-2cac-40e5-8cfb-19945d5fba60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385A0FD-4B3E-43B3-961E-29F2657F1B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29DE7F-3239-4070-BD0A-8F2B9BE9C8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ad9253-2cac-40e5-8cfb-19945d5fba60"/>
    <ds:schemaRef ds:uri="60f5466d-6766-425e-9800-f8a9dd8c3c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WDGPH</Template>
  <TotalTime>9322</TotalTime>
  <Words>187</Words>
  <Application>Microsoft Office PowerPoint</Application>
  <PresentationFormat>Widescreen</PresentationFormat>
  <Paragraphs>37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WDGPH</vt:lpstr>
      <vt:lpstr>WDGPH Updates</vt:lpstr>
      <vt:lpstr>Local Epidemiology</vt:lpstr>
      <vt:lpstr>Testing</vt:lpstr>
      <vt:lpstr>Flu Immunization</vt:lpstr>
      <vt:lpstr>COVID-19 Immunization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Macleod</dc:creator>
  <cp:lastModifiedBy>Marlene Jantzi-Bauman</cp:lastModifiedBy>
  <cp:revision>15</cp:revision>
  <dcterms:created xsi:type="dcterms:W3CDTF">2020-04-27T14:11:38Z</dcterms:created>
  <dcterms:modified xsi:type="dcterms:W3CDTF">2020-09-29T17:29:52Z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0x010100759E4BA14F7F3D4FABDE2AD217600363</vt:lpwstr>
  </property>
</Properties>
</file>