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Lst>
  <p:notesMasterIdLst>
    <p:notesMasterId r:id="rId31"/>
  </p:notesMasterIdLst>
  <p:handoutMasterIdLst>
    <p:handoutMasterId r:id="rId32"/>
  </p:handoutMasterIdLst>
  <p:sldIdLst>
    <p:sldId id="270" r:id="rId6"/>
    <p:sldId id="392" r:id="rId7"/>
    <p:sldId id="393" r:id="rId8"/>
    <p:sldId id="349" r:id="rId9"/>
    <p:sldId id="399" r:id="rId10"/>
    <p:sldId id="368" r:id="rId11"/>
    <p:sldId id="418" r:id="rId12"/>
    <p:sldId id="398" r:id="rId13"/>
    <p:sldId id="412" r:id="rId14"/>
    <p:sldId id="416" r:id="rId15"/>
    <p:sldId id="394" r:id="rId16"/>
    <p:sldId id="409" r:id="rId17"/>
    <p:sldId id="415" r:id="rId18"/>
    <p:sldId id="395" r:id="rId19"/>
    <p:sldId id="331" r:id="rId20"/>
    <p:sldId id="407" r:id="rId21"/>
    <p:sldId id="408" r:id="rId22"/>
    <p:sldId id="402" r:id="rId23"/>
    <p:sldId id="404" r:id="rId24"/>
    <p:sldId id="403" r:id="rId25"/>
    <p:sldId id="405" r:id="rId26"/>
    <p:sldId id="406" r:id="rId27"/>
    <p:sldId id="414" r:id="rId28"/>
    <p:sldId id="343" r:id="rId29"/>
    <p:sldId id="344" r:id="rId30"/>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55">
          <p15:clr>
            <a:srgbClr val="A4A3A4"/>
          </p15:clr>
        </p15:guide>
        <p15:guide id="4" pos="295">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0A7"/>
    <a:srgbClr val="FCB130"/>
    <a:srgbClr val="693A77"/>
    <a:srgbClr val="3D8704"/>
    <a:srgbClr val="595959"/>
    <a:srgbClr val="16A4DE"/>
    <a:srgbClr val="68696D"/>
    <a:srgbClr val="58A618"/>
    <a:srgbClr val="B5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3" autoAdjust="0"/>
    <p:restoredTop sz="86421" autoAdjust="0"/>
  </p:normalViewPr>
  <p:slideViewPr>
    <p:cSldViewPr>
      <p:cViewPr varScale="1">
        <p:scale>
          <a:sx n="97" d="100"/>
          <a:sy n="97" d="100"/>
        </p:scale>
        <p:origin x="1734" y="78"/>
      </p:cViewPr>
      <p:guideLst>
        <p:guide orient="horz" pos="2160"/>
        <p:guide pos="2880"/>
        <p:guide orient="horz" pos="255"/>
        <p:guide pos="29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042" y="-9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CA" dirty="0"/>
          </a:p>
        </p:txBody>
      </p:sp>
      <p:sp>
        <p:nvSpPr>
          <p:cNvPr id="3" name="Date Placeholder 2"/>
          <p:cNvSpPr>
            <a:spLocks noGrp="1"/>
          </p:cNvSpPr>
          <p:nvPr>
            <p:ph type="dt" sz="quarter" idx="1"/>
          </p:nvPr>
        </p:nvSpPr>
        <p:spPr>
          <a:xfrm>
            <a:off x="4023093" y="0"/>
            <a:ext cx="3077739" cy="469424"/>
          </a:xfrm>
          <a:prstGeom prst="rect">
            <a:avLst/>
          </a:prstGeom>
        </p:spPr>
        <p:txBody>
          <a:bodyPr vert="horz" lIns="94221" tIns="47111" rIns="94221" bIns="47111" rtlCol="0"/>
          <a:lstStyle>
            <a:lvl1pPr algn="r">
              <a:defRPr sz="1200"/>
            </a:lvl1pPr>
          </a:lstStyle>
          <a:p>
            <a:fld id="{96E694D8-3872-4807-A15C-F4B7942F6379}" type="datetimeFigureOut">
              <a:rPr lang="en-CA" smtClean="0"/>
              <a:t>09/29/2020</a:t>
            </a:fld>
            <a:endParaRPr lang="en-CA"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1" tIns="47111" rIns="94221" bIns="47111"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1" tIns="47111" rIns="94221" bIns="47111" rtlCol="0" anchor="b"/>
          <a:lstStyle>
            <a:lvl1pPr algn="r">
              <a:defRPr sz="1200"/>
            </a:lvl1pPr>
          </a:lstStyle>
          <a:p>
            <a:fld id="{442DE8CE-452B-4069-A95B-2C6E98B95EC7}" type="slidenum">
              <a:rPr lang="en-CA" smtClean="0"/>
              <a:t>‹#›</a:t>
            </a:fld>
            <a:endParaRPr lang="en-CA" dirty="0"/>
          </a:p>
        </p:txBody>
      </p:sp>
    </p:spTree>
    <p:extLst>
      <p:ext uri="{BB962C8B-B14F-4D97-AF65-F5344CB8AC3E}">
        <p14:creationId xmlns:p14="http://schemas.microsoft.com/office/powerpoint/2010/main" val="2602668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fontAlgn="auto">
              <a:spcBef>
                <a:spcPts val="0"/>
              </a:spcBef>
              <a:spcAft>
                <a:spcPts val="0"/>
              </a:spcAft>
              <a:defRPr sz="1200" smtClean="0">
                <a:latin typeface="+mn-lt"/>
                <a:cs typeface="+mn-cs"/>
              </a:defRPr>
            </a:lvl1pPr>
          </a:lstStyle>
          <a:p>
            <a:pPr>
              <a:defRPr/>
            </a:pPr>
            <a:fld id="{2990E1D2-32BC-48BA-A8ED-17B09F55C431}" type="datetimeFigureOut">
              <a:rPr lang="en-US"/>
              <a:pPr>
                <a:defRPr/>
              </a:pPr>
              <a:t>9/29/2020</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pPr lvl="0"/>
            <a:endParaRPr lang="en-US" noProof="0"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fontAlgn="auto">
              <a:spcBef>
                <a:spcPts val="0"/>
              </a:spcBef>
              <a:spcAft>
                <a:spcPts val="0"/>
              </a:spcAft>
              <a:defRPr sz="1200" smtClean="0">
                <a:latin typeface="+mn-lt"/>
                <a:cs typeface="+mn-cs"/>
              </a:defRPr>
            </a:lvl1pPr>
          </a:lstStyle>
          <a:p>
            <a:pPr>
              <a:defRPr/>
            </a:pPr>
            <a:fld id="{7825E8E9-99ED-4478-A2EE-814BBFEC56BD}" type="slidenum">
              <a:rPr lang="en-US"/>
              <a:pPr>
                <a:defRPr/>
              </a:pPr>
              <a:t>‹#›</a:t>
            </a:fld>
            <a:endParaRPr lang="en-US" dirty="0"/>
          </a:p>
        </p:txBody>
      </p:sp>
    </p:spTree>
    <p:extLst>
      <p:ext uri="{BB962C8B-B14F-4D97-AF65-F5344CB8AC3E}">
        <p14:creationId xmlns:p14="http://schemas.microsoft.com/office/powerpoint/2010/main" val="6908986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ublichealthontario.ca/en/education-and-events/online-learning/ipac-fundamental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ublichealthontario.ca/-/media/documents/a/2020/adverse-childhood-experiences-report.pdf?la=en" TargetMode="External"/><Relationship Id="rId7" Type="http://schemas.openxmlformats.org/officeDocument/2006/relationships/hyperlink" Target="https://www.publichealthontario.ca/-/media/documents/ncov/sch/09/covid-19-checklist-preparedness-schools.pdf?la=e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publichealthontario.ca/-/media/documents/ncov/ipac/2020/08/covid-19-trauma-informed-practices-children-families.pdf?la=en" TargetMode="External"/><Relationship Id="rId5" Type="http://schemas.openxmlformats.org/officeDocument/2006/relationships/hyperlink" Target="https://www.publichealthontario.ca/-/media/documents/ncov/sch/09/covid-19-ipac-school-children.pdf?la=en" TargetMode="External"/><Relationship Id="rId4" Type="http://schemas.openxmlformats.org/officeDocument/2006/relationships/hyperlink" Target="https://www.publichealthontario.ca/-/media/documents/ncov/main/2020/08/covid-19-environmental-scan-school-reopening.pdf?la=e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a:t>
            </a:fld>
            <a:endParaRPr lang="en-US" dirty="0"/>
          </a:p>
        </p:txBody>
      </p:sp>
    </p:spTree>
    <p:extLst>
      <p:ext uri="{BB962C8B-B14F-4D97-AF65-F5344CB8AC3E}">
        <p14:creationId xmlns:p14="http://schemas.microsoft.com/office/powerpoint/2010/main" val="127942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biggest concerns as we head into the fall is the merging of flu season with the COVID-19 pandemic</a:t>
            </a:r>
          </a:p>
          <a:p>
            <a:r>
              <a:rPr lang="en-US" baseline="0" dirty="0" smtClean="0"/>
              <a:t>It sounds like due to this, vaccine demand was up in the southern hemisphere this year, so it will be important to plan for </a:t>
            </a:r>
            <a:r>
              <a:rPr lang="en-US" baseline="0" dirty="0" err="1" smtClean="0"/>
              <a:t>tha</a:t>
            </a:r>
            <a:r>
              <a:rPr lang="en-US" baseline="0" dirty="0" smtClean="0"/>
              <a:t> potential  </a:t>
            </a:r>
          </a:p>
          <a:p>
            <a:endParaRPr lang="en-US" baseline="0" dirty="0" smtClean="0"/>
          </a:p>
          <a:p>
            <a:r>
              <a:rPr lang="en-US" baseline="0" dirty="0" smtClean="0"/>
              <a:t>PHO and others have or are developing a variety of resources to support you in developing your plans for flu season this year.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10</a:t>
            </a:fld>
            <a:endParaRPr lang="en-US" dirty="0"/>
          </a:p>
        </p:txBody>
      </p:sp>
    </p:spTree>
    <p:extLst>
      <p:ext uri="{BB962C8B-B14F-4D97-AF65-F5344CB8AC3E}">
        <p14:creationId xmlns:p14="http://schemas.microsoft.com/office/powerpoint/2010/main" val="125742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resources</a:t>
            </a:r>
            <a:r>
              <a:rPr lang="en-US" baseline="0" dirty="0" smtClean="0"/>
              <a:t> recently released are the PHO grand round </a:t>
            </a:r>
            <a:r>
              <a:rPr lang="en-US" baseline="0" dirty="0" err="1" smtClean="0"/>
              <a:t>swebinar</a:t>
            </a:r>
            <a:r>
              <a:rPr lang="en-US" baseline="0" dirty="0" smtClean="0"/>
              <a:t> on the 2020/2021 flu season. The first was held on the 15</a:t>
            </a:r>
            <a:r>
              <a:rPr lang="en-US" baseline="30000" dirty="0" smtClean="0"/>
              <a:t>th</a:t>
            </a:r>
            <a:r>
              <a:rPr lang="en-US" baseline="0" dirty="0" smtClean="0"/>
              <a:t>, so hopefully some of you were able to attend. There will be another one held on the 22</a:t>
            </a:r>
            <a:r>
              <a:rPr lang="en-US" baseline="30000" dirty="0" smtClean="0"/>
              <a:t>nd</a:t>
            </a:r>
            <a:r>
              <a:rPr lang="en-US" baseline="0" dirty="0" smtClean="0"/>
              <a:t>. However, if they are sold out, which I imagine they are at this point, a recorded webinar will be posted to the PHO website in the near future. </a:t>
            </a:r>
          </a:p>
          <a:p>
            <a:endParaRPr lang="en-US" baseline="0" dirty="0" smtClean="0"/>
          </a:p>
          <a:p>
            <a:r>
              <a:rPr lang="en-US" baseline="0" dirty="0" smtClean="0"/>
              <a:t>Health Canada has also released a document on guidance for influenza vaccine delivery in the presence of COVID-19. They provide some great tips and strategies for approaching your influence vaccination clinics this year. Some of my </a:t>
            </a:r>
            <a:r>
              <a:rPr lang="en-US" baseline="0" dirty="0" err="1" smtClean="0"/>
              <a:t>favourites</a:t>
            </a:r>
            <a:r>
              <a:rPr lang="en-US" baseline="0" dirty="0" smtClean="0"/>
              <a:t> include: </a:t>
            </a:r>
            <a:endParaRPr lang="en-CA" dirty="0" smtClean="0"/>
          </a:p>
          <a:p>
            <a:pPr marL="176665" indent="-176665">
              <a:buFont typeface="Arial" panose="020B0604020202020204" pitchFamily="34" charset="0"/>
              <a:buChar char="•"/>
            </a:pPr>
            <a:endParaRPr lang="en-CA" dirty="0" smtClean="0"/>
          </a:p>
          <a:p>
            <a:pPr marL="176665" indent="-176665">
              <a:buFont typeface="Arial" panose="020B0604020202020204" pitchFamily="34" charset="0"/>
              <a:buChar char="•"/>
            </a:pPr>
            <a:r>
              <a:rPr lang="en-CA" dirty="0" smtClean="0"/>
              <a:t>holding multiple smaller public clinics instead of large clinics with many attendees</a:t>
            </a:r>
          </a:p>
          <a:p>
            <a:pPr marL="176665" indent="-176665">
              <a:buFont typeface="Arial" panose="020B0604020202020204" pitchFamily="34" charset="0"/>
              <a:buChar char="•"/>
            </a:pPr>
            <a:r>
              <a:rPr lang="en-CA" dirty="0" smtClean="0"/>
              <a:t>considering extended clinic hours to avoid crowding </a:t>
            </a:r>
          </a:p>
          <a:p>
            <a:pPr marL="176665" indent="-176665">
              <a:buFont typeface="Arial" panose="020B0604020202020204" pitchFamily="34" charset="0"/>
              <a:buChar char="•"/>
            </a:pPr>
            <a:r>
              <a:rPr lang="en-CA" dirty="0" smtClean="0"/>
              <a:t>administering influenza vaccine at congregate living centres </a:t>
            </a:r>
          </a:p>
          <a:p>
            <a:pPr marL="647769" lvl="1" indent="-176665">
              <a:buFont typeface="Arial" panose="020B0604020202020204" pitchFamily="34" charset="0"/>
              <a:buChar char="•"/>
            </a:pPr>
            <a:r>
              <a:rPr lang="en-CA" dirty="0" smtClean="0"/>
              <a:t>such as </a:t>
            </a:r>
          </a:p>
          <a:p>
            <a:pPr marL="1118874" lvl="2" indent="-176665">
              <a:buFont typeface="Arial" panose="020B0604020202020204" pitchFamily="34" charset="0"/>
              <a:buChar char="•"/>
            </a:pPr>
            <a:r>
              <a:rPr lang="en-CA" dirty="0" smtClean="0"/>
              <a:t>retirement homes</a:t>
            </a:r>
          </a:p>
          <a:p>
            <a:pPr marL="1118874" lvl="2" indent="-176665">
              <a:buFont typeface="Arial" panose="020B0604020202020204" pitchFamily="34" charset="0"/>
              <a:buChar char="•"/>
            </a:pPr>
            <a:r>
              <a:rPr lang="en-CA" dirty="0" smtClean="0"/>
              <a:t>group homes</a:t>
            </a:r>
          </a:p>
          <a:p>
            <a:pPr marL="1118874" lvl="2" indent="-176665">
              <a:buFont typeface="Arial" panose="020B0604020202020204" pitchFamily="34" charset="0"/>
              <a:buChar char="•"/>
            </a:pPr>
            <a:r>
              <a:rPr lang="en-CA" dirty="0" smtClean="0"/>
              <a:t>homeless shelters</a:t>
            </a:r>
          </a:p>
          <a:p>
            <a:pPr marL="1118874" lvl="2" indent="-176665">
              <a:buFont typeface="Arial" panose="020B0604020202020204" pitchFamily="34" charset="0"/>
              <a:buChar char="•"/>
            </a:pPr>
            <a:r>
              <a:rPr lang="en-CA" dirty="0" smtClean="0"/>
              <a:t>student residences</a:t>
            </a:r>
          </a:p>
          <a:p>
            <a:pPr marL="1118874" lvl="2" indent="-176665">
              <a:buFont typeface="Arial" panose="020B0604020202020204" pitchFamily="34" charset="0"/>
              <a:buChar char="•"/>
            </a:pPr>
            <a:r>
              <a:rPr lang="en-CA" dirty="0" smtClean="0"/>
              <a:t>correctional facilities</a:t>
            </a:r>
            <a:endParaRPr lang="en-US" dirty="0" smtClean="0"/>
          </a:p>
          <a:p>
            <a:pPr marL="176665" indent="-176665">
              <a:buFont typeface="Arial" panose="020B0604020202020204" pitchFamily="34" charset="0"/>
              <a:buChar char="•"/>
            </a:pPr>
            <a:r>
              <a:rPr lang="en-CA" dirty="0" smtClean="0"/>
              <a:t>administering vaccines outdoors (weather permitting) </a:t>
            </a:r>
          </a:p>
          <a:p>
            <a:pPr marL="647769" lvl="1" indent="-176665">
              <a:buFont typeface="Arial" panose="020B0604020202020204" pitchFamily="34" charset="0"/>
              <a:buChar char="•"/>
            </a:pPr>
            <a:r>
              <a:rPr lang="en-CA" dirty="0" smtClean="0"/>
              <a:t>for example, in a provider's parking lot or a drive-through clinic</a:t>
            </a:r>
          </a:p>
          <a:p>
            <a:pPr marL="176665" indent="-176665" defTabSz="942210">
              <a:buFont typeface="Arial" panose="020B0604020202020204" pitchFamily="34" charset="0"/>
              <a:buChar char="•"/>
              <a:defRPr/>
            </a:pPr>
            <a:r>
              <a:rPr lang="en-CA" dirty="0" smtClean="0"/>
              <a:t>establishing mobile clinics in vans or buses to visit neighbourhoods</a:t>
            </a:r>
          </a:p>
          <a:p>
            <a:pPr marL="176665" indent="-176665" defTabSz="942210">
              <a:buFont typeface="Arial" panose="020B0604020202020204" pitchFamily="34" charset="0"/>
              <a:buChar char="•"/>
              <a:defRPr/>
            </a:pPr>
            <a:endParaRPr lang="en-US" dirty="0" smtClean="0"/>
          </a:p>
          <a:p>
            <a:pPr marL="176665" indent="-176665" defTabSz="942210">
              <a:buFont typeface="Arial" panose="020B0604020202020204" pitchFamily="34" charset="0"/>
              <a:buChar char="•"/>
              <a:defRPr/>
            </a:pPr>
            <a:endParaRPr lang="en-US" dirty="0" smtClean="0"/>
          </a:p>
          <a:p>
            <a:pPr marL="176665" indent="-176665" defTabSz="942210">
              <a:buFont typeface="Arial" panose="020B0604020202020204" pitchFamily="34" charset="0"/>
              <a:buChar char="•"/>
              <a:defRPr/>
            </a:pPr>
            <a:endParaRPr lang="en-US" dirty="0" smtClean="0"/>
          </a:p>
          <a:p>
            <a:pPr marL="176665" indent="-176665" defTabSz="942210">
              <a:buFont typeface="Arial" panose="020B0604020202020204" pitchFamily="34" charset="0"/>
              <a:buChar char="•"/>
              <a:defRPr/>
            </a:pPr>
            <a:endParaRPr lang="en-CA" dirty="0" smtClean="0"/>
          </a:p>
          <a:p>
            <a:pPr marL="176665" indent="-176665">
              <a:buFont typeface="Arial" panose="020B0604020202020204" pitchFamily="34" charset="0"/>
              <a:buChar char="•"/>
            </a:pPr>
            <a:r>
              <a:rPr lang="en-CA" dirty="0" smtClean="0"/>
              <a:t>in primary care settings, designating specific times for immunization clinics to ensure that only well persons are in the area at the time </a:t>
            </a:r>
          </a:p>
          <a:p>
            <a:pPr marL="647769" lvl="1" indent="-176665">
              <a:buFont typeface="Arial" panose="020B0604020202020204" pitchFamily="34" charset="0"/>
              <a:buChar char="•"/>
            </a:pPr>
            <a:r>
              <a:rPr lang="en-CA" dirty="0" smtClean="0"/>
              <a:t>for example, at the start or end of the day</a:t>
            </a:r>
          </a:p>
          <a:p>
            <a:pPr marL="176665" indent="-176665">
              <a:buFont typeface="Arial" panose="020B0604020202020204" pitchFamily="34" charset="0"/>
              <a:buChar char="•"/>
            </a:pPr>
            <a:r>
              <a:rPr lang="en-CA" dirty="0" smtClean="0"/>
              <a:t>cooperation between several medical practices to operate a joint influenza vaccine clinic in a dedicated space with dedicated staff</a:t>
            </a:r>
          </a:p>
          <a:p>
            <a:pPr marL="176665" indent="-176665">
              <a:buFont typeface="Arial" panose="020B0604020202020204" pitchFamily="34" charset="0"/>
              <a:buChar char="•"/>
            </a:pPr>
            <a:r>
              <a:rPr lang="en-CA" dirty="0" smtClean="0"/>
              <a:t>providing influenza vaccine during senior shopping hours at pharmacies in grocery stores, or creating special hours for seniors and other vulnerable persons at pharmacies and other venues</a:t>
            </a:r>
          </a:p>
          <a:p>
            <a:pPr marL="176665" indent="-176665">
              <a:buFont typeface="Arial" panose="020B0604020202020204" pitchFamily="34" charset="0"/>
              <a:buChar char="•"/>
            </a:pPr>
            <a:r>
              <a:rPr lang="en-CA" dirty="0" smtClean="0"/>
              <a:t>establishing mobile clinics in vans or buses to visit neighbourhoods</a:t>
            </a:r>
          </a:p>
          <a:p>
            <a:pPr marL="176665" indent="-176665">
              <a:buFont typeface="Arial" panose="020B0604020202020204" pitchFamily="34" charset="0"/>
              <a:buChar char="•"/>
            </a:pPr>
            <a:r>
              <a:rPr lang="en-CA" dirty="0" smtClean="0"/>
              <a:t>developing an outreach strategy to administer influenza vaccine to vulnerable persons, housebound persons, and seniors who are sheltering in place</a:t>
            </a:r>
          </a:p>
          <a:p>
            <a:pPr marL="176665" indent="-176665">
              <a:buFont typeface="Arial" panose="020B0604020202020204" pitchFamily="34" charset="0"/>
              <a:buChar char="•"/>
            </a:pPr>
            <a:r>
              <a:rPr lang="en-CA" dirty="0" smtClean="0"/>
              <a:t>providing immunization during home care visits</a:t>
            </a:r>
          </a:p>
          <a:p>
            <a:pPr marL="176665" indent="-176665">
              <a:buFont typeface="Arial" panose="020B0604020202020204" pitchFamily="34" charset="0"/>
              <a:buChar char="•"/>
            </a:pPr>
            <a:r>
              <a:rPr lang="en-CA" dirty="0" smtClean="0"/>
              <a:t>having health care organizations, including long-term care facilities provide their own immunization for staff, volunteers and patients/clients (usual practice)</a:t>
            </a:r>
          </a:p>
          <a:p>
            <a:pPr marL="176665" indent="-176665">
              <a:buFont typeface="Arial" panose="020B0604020202020204" pitchFamily="34" charset="0"/>
              <a:buChar char="•"/>
            </a:pPr>
            <a:r>
              <a:rPr lang="en-CA" dirty="0" smtClean="0"/>
              <a:t>encouraging workplaces to organize their own on-site immunization programs</a:t>
            </a:r>
          </a:p>
          <a:p>
            <a:pPr marL="176665" indent="-176665">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11</a:t>
            </a:fld>
            <a:endParaRPr lang="en-US" dirty="0"/>
          </a:p>
        </p:txBody>
      </p:sp>
    </p:spTree>
    <p:extLst>
      <p:ext uri="{BB962C8B-B14F-4D97-AF65-F5344CB8AC3E}">
        <p14:creationId xmlns:p14="http://schemas.microsoft.com/office/powerpoint/2010/main" val="158838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 also</a:t>
            </a:r>
            <a:r>
              <a:rPr lang="en-US" baseline="0" dirty="0" smtClean="0"/>
              <a:t> has a string of new resources that should be released in the near future, some of these include new guidance, FAQs, congregate setting specific information, lab information, and a comparison of different common respiratory pathogens.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12</a:t>
            </a:fld>
            <a:endParaRPr lang="en-US" dirty="0"/>
          </a:p>
        </p:txBody>
      </p:sp>
    </p:spTree>
    <p:extLst>
      <p:ext uri="{BB962C8B-B14F-4D97-AF65-F5344CB8AC3E}">
        <p14:creationId xmlns:p14="http://schemas.microsoft.com/office/powerpoint/2010/main" val="4241263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defRPr/>
            </a:pPr>
            <a:r>
              <a:rPr lang="en-US" dirty="0" smtClean="0"/>
              <a:t>Your local Region</a:t>
            </a:r>
            <a:r>
              <a:rPr lang="en-US" baseline="0" dirty="0" smtClean="0"/>
              <a:t> of Waterloo PHU is also a great source for resources and support. </a:t>
            </a:r>
          </a:p>
          <a:p>
            <a:pPr defTabSz="942210">
              <a:defRPr/>
            </a:pPr>
            <a:endParaRPr lang="en-US" baseline="0" dirty="0" smtClean="0"/>
          </a:p>
          <a:p>
            <a:pPr defTabSz="942210">
              <a:defRPr/>
            </a:pPr>
            <a:r>
              <a:rPr lang="en-US" dirty="0" smtClean="0"/>
              <a:t>They provide regular physician</a:t>
            </a:r>
            <a:r>
              <a:rPr lang="en-US" baseline="0" dirty="0" smtClean="0"/>
              <a:t> advisories throughout the flu season that provide information on: </a:t>
            </a:r>
          </a:p>
          <a:p>
            <a:pPr lvl="0"/>
            <a:endParaRPr lang="en-CA" dirty="0" smtClean="0"/>
          </a:p>
          <a:p>
            <a:pPr marL="647769" lvl="1" indent="-176665">
              <a:buFont typeface="Arial" panose="020B0604020202020204" pitchFamily="34" charset="0"/>
              <a:buChar char="•"/>
            </a:pPr>
            <a:r>
              <a:rPr lang="en-CA" dirty="0" smtClean="0"/>
              <a:t>Vaccine availability, how to access, high risk groups</a:t>
            </a:r>
          </a:p>
          <a:p>
            <a:pPr marL="647769" lvl="1" indent="-176665">
              <a:buFont typeface="Arial" panose="020B0604020202020204" pitchFamily="34" charset="0"/>
              <a:buChar char="•"/>
            </a:pPr>
            <a:r>
              <a:rPr lang="en-CA" dirty="0" smtClean="0"/>
              <a:t>Launch of </a:t>
            </a:r>
            <a:r>
              <a:rPr lang="en-CA" dirty="0"/>
              <a:t>Universal Influenza Immunization Program</a:t>
            </a:r>
            <a:endParaRPr lang="en-CA" dirty="0" smtClean="0"/>
          </a:p>
          <a:p>
            <a:pPr marL="647769" lvl="1" indent="-176665">
              <a:buFont typeface="Arial" panose="020B0604020202020204" pitchFamily="34" charset="0"/>
              <a:buChar char="•"/>
            </a:pPr>
            <a:r>
              <a:rPr lang="en-CA" dirty="0" smtClean="0"/>
              <a:t>First cases of flu in the Region</a:t>
            </a:r>
          </a:p>
          <a:p>
            <a:pPr marL="647769" lvl="1" indent="-176665">
              <a:buFont typeface="Arial" panose="020B0604020202020204" pitchFamily="34" charset="0"/>
              <a:buChar char="•"/>
            </a:pPr>
            <a:endParaRPr lang="en-US" dirty="0" smtClean="0"/>
          </a:p>
          <a:p>
            <a:pPr lvl="0"/>
            <a:r>
              <a:rPr lang="en-CA" dirty="0" smtClean="0"/>
              <a:t>They distribute influenza vaccines</a:t>
            </a:r>
            <a:r>
              <a:rPr lang="en-CA" baseline="0" dirty="0" smtClean="0"/>
              <a:t> to health care providers </a:t>
            </a:r>
          </a:p>
          <a:p>
            <a:pPr lvl="0"/>
            <a:endParaRPr lang="en-US" baseline="0" dirty="0" smtClean="0"/>
          </a:p>
          <a:p>
            <a:pPr lvl="0"/>
            <a:r>
              <a:rPr lang="en-US" baseline="0" dirty="0" smtClean="0"/>
              <a:t>They also o</a:t>
            </a:r>
            <a:r>
              <a:rPr lang="en-CA" dirty="0" err="1" smtClean="0"/>
              <a:t>perate</a:t>
            </a:r>
            <a:r>
              <a:rPr lang="en-CA" dirty="0" smtClean="0"/>
              <a:t> a Health Care Provider Line for immunization services which</a:t>
            </a:r>
            <a:r>
              <a:rPr lang="en-CA" baseline="0" dirty="0" smtClean="0"/>
              <a:t> provides: </a:t>
            </a:r>
          </a:p>
          <a:p>
            <a:pPr marL="176665" indent="-176665">
              <a:buFont typeface="Arial" panose="020B0604020202020204" pitchFamily="34" charset="0"/>
              <a:buChar char="•"/>
            </a:pPr>
            <a:endParaRPr lang="en-CA" dirty="0" smtClean="0"/>
          </a:p>
          <a:p>
            <a:pPr marL="647769" lvl="1" indent="-176665" defTabSz="942210">
              <a:buFont typeface="Arial" panose="020B0604020202020204" pitchFamily="34" charset="0"/>
              <a:buChar char="•"/>
            </a:pPr>
            <a:r>
              <a:rPr lang="en-CA" dirty="0" smtClean="0"/>
              <a:t>Education/support for HCPs on</a:t>
            </a:r>
            <a:r>
              <a:rPr lang="en-CA" baseline="0" dirty="0" smtClean="0"/>
              <a:t> topics such as </a:t>
            </a:r>
            <a:r>
              <a:rPr lang="en-CA" dirty="0" smtClean="0"/>
              <a:t>immunizations</a:t>
            </a:r>
            <a:r>
              <a:rPr lang="en-CA" baseline="0" dirty="0" smtClean="0"/>
              <a:t> and </a:t>
            </a:r>
            <a:r>
              <a:rPr lang="en-CA" dirty="0" smtClean="0"/>
              <a:t>altered immunization schedules </a:t>
            </a:r>
          </a:p>
          <a:p>
            <a:pPr marL="647769" lvl="1" indent="-176665" defTabSz="942210">
              <a:buFont typeface="Arial" panose="020B0604020202020204" pitchFamily="34" charset="0"/>
              <a:buChar char="•"/>
            </a:pPr>
            <a:r>
              <a:rPr lang="en-CA" dirty="0" smtClean="0"/>
              <a:t>Cold Chain support </a:t>
            </a:r>
          </a:p>
          <a:p>
            <a:pPr marL="647769" lvl="1" indent="-176665" defTabSz="942210">
              <a:buFont typeface="Arial" panose="020B0604020202020204" pitchFamily="34" charset="0"/>
              <a:buChar char="•"/>
            </a:pPr>
            <a:r>
              <a:rPr lang="en-CA" dirty="0"/>
              <a:t>Support with adverse event following immunization </a:t>
            </a:r>
            <a:r>
              <a:rPr lang="en-CA" dirty="0" smtClean="0"/>
              <a:t>management such</a:t>
            </a:r>
            <a:r>
              <a:rPr lang="en-CA" baseline="0" dirty="0" smtClean="0"/>
              <a:t> as </a:t>
            </a:r>
            <a:r>
              <a:rPr lang="en-CA" dirty="0" smtClean="0"/>
              <a:t>cold chain failure management; vaccine storage and handling</a:t>
            </a:r>
          </a:p>
          <a:p>
            <a:pPr marL="647769" lvl="1" indent="-176665">
              <a:buFont typeface="Arial" panose="020B0604020202020204" pitchFamily="34" charset="0"/>
              <a:buChar char="•"/>
            </a:pPr>
            <a:endParaRPr lang="en-CA" dirty="0" smtClean="0"/>
          </a:p>
          <a:p>
            <a:pPr lvl="0"/>
            <a:r>
              <a:rPr lang="en-CA" dirty="0" smtClean="0"/>
              <a:t>The PHU also offers</a:t>
            </a:r>
            <a:r>
              <a:rPr lang="en-CA" baseline="0" dirty="0" smtClean="0"/>
              <a:t> c</a:t>
            </a:r>
            <a:r>
              <a:rPr lang="en-CA" dirty="0" smtClean="0"/>
              <a:t>old chain virtual and in-person visits by public health nurses to HCP offices each summer</a:t>
            </a:r>
          </a:p>
          <a:p>
            <a:endParaRPr lang="en-CA" dirty="0" smtClean="0"/>
          </a:p>
          <a:p>
            <a:pPr defTabSz="942210">
              <a:defRPr/>
            </a:pPr>
            <a:endParaRPr lang="en-CA" dirty="0"/>
          </a:p>
          <a:p>
            <a:pPr defTabSz="942210">
              <a:defRPr/>
            </a:pPr>
            <a:endParaRPr lang="en-CA" dirty="0"/>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13</a:t>
            </a:fld>
            <a:endParaRPr lang="en-US" dirty="0"/>
          </a:p>
        </p:txBody>
      </p:sp>
    </p:spTree>
    <p:extLst>
      <p:ext uri="{BB962C8B-B14F-4D97-AF65-F5344CB8AC3E}">
        <p14:creationId xmlns:p14="http://schemas.microsoft.com/office/powerpoint/2010/main" val="570123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our last</a:t>
            </a:r>
            <a:r>
              <a:rPr lang="en-US" baseline="0" dirty="0" smtClean="0"/>
              <a:t> community of practice for primary care settings, we had a discussion on preparation for influenza and vaccination clinics. These were some of the strategies that different clinics are considering: </a:t>
            </a:r>
          </a:p>
          <a:p>
            <a:endParaRPr lang="en-US" baseline="0" dirty="0" smtClean="0"/>
          </a:p>
          <a:p>
            <a:pPr marL="176665" indent="-176665">
              <a:buFont typeface="Arial" panose="020B0604020202020204" pitchFamily="34" charset="0"/>
              <a:buChar char="•"/>
            </a:pPr>
            <a:r>
              <a:rPr lang="en-US" dirty="0" smtClean="0"/>
              <a:t>Booking by appointment only</a:t>
            </a:r>
          </a:p>
          <a:p>
            <a:pPr marL="647769" lvl="1" indent="-176665">
              <a:buFont typeface="Arial" panose="020B0604020202020204" pitchFamily="34" charset="0"/>
              <a:buChar char="•"/>
            </a:pPr>
            <a:r>
              <a:rPr lang="en-US" dirty="0" smtClean="0"/>
              <a:t>Allows pre-screening and monitoring who is entering the building </a:t>
            </a:r>
          </a:p>
          <a:p>
            <a:pPr marL="647769" lvl="1" indent="-176665">
              <a:buFont typeface="Arial" panose="020B0604020202020204" pitchFamily="34" charset="0"/>
              <a:buChar char="•"/>
            </a:pPr>
            <a:r>
              <a:rPr lang="en-US" dirty="0" smtClean="0"/>
              <a:t>Able to designate specific times for flu vaccination patients</a:t>
            </a:r>
          </a:p>
          <a:p>
            <a:pPr marL="176665" indent="-176665">
              <a:buFont typeface="Arial" panose="020B0604020202020204" pitchFamily="34" charset="0"/>
              <a:buChar char="•"/>
            </a:pPr>
            <a:r>
              <a:rPr lang="en-US" dirty="0" smtClean="0"/>
              <a:t>Creating a separate waiting area</a:t>
            </a:r>
          </a:p>
          <a:p>
            <a:pPr marL="647769" lvl="1" indent="-176665">
              <a:buFont typeface="Arial" panose="020B0604020202020204" pitchFamily="34" charset="0"/>
              <a:buChar char="•"/>
            </a:pPr>
            <a:r>
              <a:rPr lang="en-US" dirty="0" smtClean="0"/>
              <a:t>Staggering visits to ensure seating is available during monitoring period </a:t>
            </a:r>
          </a:p>
          <a:p>
            <a:pPr marL="176665" indent="-176665">
              <a:buFont typeface="Arial" panose="020B0604020202020204" pitchFamily="34" charset="0"/>
              <a:buChar char="•"/>
            </a:pPr>
            <a:r>
              <a:rPr lang="en-US" dirty="0" smtClean="0"/>
              <a:t>Drive-thru clinics</a:t>
            </a:r>
          </a:p>
          <a:p>
            <a:pPr marL="647769" lvl="1" indent="-176665">
              <a:buFont typeface="Arial" panose="020B0604020202020204" pitchFamily="34" charset="0"/>
              <a:buChar char="•"/>
            </a:pPr>
            <a:r>
              <a:rPr lang="en-US" dirty="0" smtClean="0"/>
              <a:t>Need to consider logistics for monitoring patients for vaccine</a:t>
            </a:r>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14</a:t>
            </a:fld>
            <a:endParaRPr lang="en-US" dirty="0"/>
          </a:p>
        </p:txBody>
      </p:sp>
    </p:spTree>
    <p:extLst>
      <p:ext uri="{BB962C8B-B14F-4D97-AF65-F5344CB8AC3E}">
        <p14:creationId xmlns:p14="http://schemas.microsoft.com/office/powerpoint/2010/main" val="4217580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going to speak about a couple of topics where there were challenges during wave I and provide some resources and considerations for planning as we go forward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15</a:t>
            </a:fld>
            <a:endParaRPr lang="en-US" dirty="0"/>
          </a:p>
        </p:txBody>
      </p:sp>
    </p:spTree>
    <p:extLst>
      <p:ext uri="{BB962C8B-B14F-4D97-AF65-F5344CB8AC3E}">
        <p14:creationId xmlns:p14="http://schemas.microsoft.com/office/powerpoint/2010/main" val="688544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a:t>
            </a:r>
            <a:r>
              <a:rPr lang="en-US" baseline="0" dirty="0" smtClean="0"/>
              <a:t> findings include issues around use of PPE for screeners and physical distancing around entrances and exits at facilities. </a:t>
            </a:r>
          </a:p>
          <a:p>
            <a:endParaRPr lang="en-US" baseline="0" dirty="0" smtClean="0"/>
          </a:p>
          <a:p>
            <a:pPr marL="471105" lvl="1" indent="-471105">
              <a:buFont typeface="Arial" panose="020B0604020202020204" pitchFamily="34" charset="0"/>
              <a:buChar char="•"/>
            </a:pPr>
            <a:r>
              <a:rPr lang="en-CA" sz="2900" dirty="0"/>
              <a:t>A screener should be at the entrance to conduct active screening for signs and symptoms on ALL persons entering the facility/clinic (except emergency responders) </a:t>
            </a:r>
          </a:p>
          <a:p>
            <a:pPr marL="471105" lvl="1" indent="-471105">
              <a:buFont typeface="Arial" panose="020B0604020202020204" pitchFamily="34" charset="0"/>
              <a:buChar char="•"/>
            </a:pPr>
            <a:r>
              <a:rPr lang="en-CA" sz="2900" dirty="0"/>
              <a:t>The screener should ideally be behind a physical barrier, or remain at least two meters away </a:t>
            </a:r>
          </a:p>
          <a:p>
            <a:pPr marL="763092" lvl="3" indent="-353328">
              <a:buFont typeface="Arial" panose="020B0604020202020204" pitchFamily="34" charset="0"/>
              <a:buChar char="•"/>
            </a:pPr>
            <a:r>
              <a:rPr lang="en-US" sz="2200" dirty="0"/>
              <a:t>The physical barrier can help PPE conservation </a:t>
            </a:r>
            <a:endParaRPr lang="en-CA" sz="2200" dirty="0"/>
          </a:p>
          <a:p>
            <a:pPr marL="763092" lvl="3" indent="-353328">
              <a:buFont typeface="Arial" panose="020B0604020202020204" pitchFamily="34" charset="0"/>
              <a:buChar char="•"/>
            </a:pPr>
            <a:r>
              <a:rPr lang="en-CA" sz="2200" dirty="0"/>
              <a:t>If not possible, the screener is required to wear PPE – mask, eye protection, gown, gloves</a:t>
            </a:r>
          </a:p>
          <a:p>
            <a:pPr marL="471105" lvl="2" indent="-471105">
              <a:buFont typeface="Arial" panose="020B0604020202020204" pitchFamily="34" charset="0"/>
              <a:buChar char="•"/>
            </a:pPr>
            <a:r>
              <a:rPr lang="en-CA" sz="2900" dirty="0"/>
              <a:t>Provide education on hand hygiene and masking to all visitors – they should wear the mask for the duration of their visit </a:t>
            </a:r>
          </a:p>
          <a:p>
            <a:pPr marL="176665" indent="-176665">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16</a:t>
            </a:fld>
            <a:endParaRPr lang="en-US" dirty="0"/>
          </a:p>
        </p:txBody>
      </p:sp>
    </p:spTree>
    <p:extLst>
      <p:ext uri="{BB962C8B-B14F-4D97-AF65-F5344CB8AC3E}">
        <p14:creationId xmlns:p14="http://schemas.microsoft.com/office/powerpoint/2010/main" val="3839664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4646" lvl="3" indent="-204882"/>
            <a:r>
              <a:rPr lang="en-US" dirty="0" smtClean="0"/>
              <a:t>Ideally,</a:t>
            </a:r>
            <a:r>
              <a:rPr lang="en-US" baseline="0" dirty="0" smtClean="0"/>
              <a:t> sick staff and patients should not enter the facility at all to avoid any interaction with others – some strategies to promote this are p</a:t>
            </a:r>
            <a:r>
              <a:rPr lang="en-US" sz="2200" dirty="0"/>
              <a:t>osting sign/symptom signage at entryways, post messaging on the website, discuss with visitors when booking visits, provide education to all staff</a:t>
            </a:r>
          </a:p>
          <a:p>
            <a:endParaRPr lang="en-US" dirty="0" smtClean="0"/>
          </a:p>
          <a:p>
            <a:r>
              <a:rPr lang="en-US" dirty="0" smtClean="0"/>
              <a:t>It</a:t>
            </a:r>
            <a:r>
              <a:rPr lang="en-US" baseline="0" dirty="0" smtClean="0"/>
              <a:t> is also essential to think about your screening set-up ahead of time and plan about potential issues and how you might prevent them, such a people congregating at the entrance. E</a:t>
            </a:r>
            <a:r>
              <a:rPr lang="en-US" dirty="0" smtClean="0"/>
              <a:t>xamples</a:t>
            </a:r>
            <a:r>
              <a:rPr lang="en-US" baseline="0" dirty="0" smtClean="0"/>
              <a:t> to prevent congregation include things such as: </a:t>
            </a:r>
          </a:p>
          <a:p>
            <a:pPr marL="176665" indent="-176665">
              <a:buFontTx/>
              <a:buChar char="-"/>
            </a:pPr>
            <a:r>
              <a:rPr lang="en-US" baseline="0" dirty="0" smtClean="0"/>
              <a:t>Flow arrows</a:t>
            </a:r>
          </a:p>
          <a:p>
            <a:pPr marL="176665" indent="-176665">
              <a:buFontTx/>
              <a:buChar char="-"/>
            </a:pPr>
            <a:r>
              <a:rPr lang="en-US" baseline="0" dirty="0" smtClean="0"/>
              <a:t>Scheduling appointments and ensure patients know to come right at their appointment times </a:t>
            </a:r>
          </a:p>
          <a:p>
            <a:pPr marL="176665" indent="-176665">
              <a:buFontTx/>
              <a:buChar char="-"/>
            </a:pPr>
            <a:r>
              <a:rPr lang="en-US" baseline="0" dirty="0" smtClean="0"/>
              <a:t>Conducting post-shift screening in another designated area as heavy times may be the start and end of shifts</a:t>
            </a:r>
          </a:p>
          <a:p>
            <a:pPr marL="176665" indent="-176665">
              <a:buFontTx/>
              <a:buChar char="-"/>
            </a:pPr>
            <a:r>
              <a:rPr lang="en-US" baseline="0" dirty="0" smtClean="0"/>
              <a:t>Ensure staff are well aware of policies to not come to work if sick and enforce/advocate for these policies </a:t>
            </a:r>
          </a:p>
          <a:p>
            <a:pPr marL="176665" indent="-176665">
              <a:buFontTx/>
              <a:buChar char="-"/>
            </a:pPr>
            <a:r>
              <a:rPr lang="en-US" baseline="0" dirty="0" smtClean="0"/>
              <a:t>Have patients wait outside and be called in for appointments</a:t>
            </a:r>
          </a:p>
          <a:p>
            <a:pPr marL="176665" indent="-176665">
              <a:buFontTx/>
              <a:buChar char="-"/>
            </a:pPr>
            <a:endParaRPr lang="en-US" baseline="0" dirty="0" smtClean="0"/>
          </a:p>
          <a:p>
            <a:pPr marL="0" indent="0">
              <a:buFontTx/>
              <a:buNone/>
            </a:pPr>
            <a:endParaRPr lang="en-US" baseline="0" dirty="0" smtClean="0"/>
          </a:p>
          <a:p>
            <a:pPr marL="0" indent="0">
              <a:buFontTx/>
              <a:buNone/>
            </a:pPr>
            <a:r>
              <a:rPr lang="en-US" baseline="0" dirty="0" smtClean="0"/>
              <a:t>Stay tuned for further practice resources for screening coming in the fall, such as a screening set-up </a:t>
            </a:r>
            <a:r>
              <a:rPr lang="en-US" baseline="0" dirty="0" err="1" smtClean="0"/>
              <a:t>examplediagram</a:t>
            </a:r>
            <a:r>
              <a:rPr lang="en-US" baseline="0" dirty="0" smtClean="0"/>
              <a:t> </a:t>
            </a:r>
          </a:p>
          <a:p>
            <a:pPr marL="176665" indent="-176665">
              <a:buFontTx/>
              <a:buChar char="-"/>
            </a:pPr>
            <a:endParaRPr lang="en-US" baseline="0" dirty="0" smtClean="0"/>
          </a:p>
          <a:p>
            <a:pPr marL="176665" indent="-176665">
              <a:buFontTx/>
              <a:buChar char="-"/>
            </a:pP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17</a:t>
            </a:fld>
            <a:endParaRPr lang="en-US" dirty="0"/>
          </a:p>
        </p:txBody>
      </p:sp>
    </p:spTree>
    <p:extLst>
      <p:ext uri="{BB962C8B-B14F-4D97-AF65-F5344CB8AC3E}">
        <p14:creationId xmlns:p14="http://schemas.microsoft.com/office/powerpoint/2010/main" val="378995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often get questions around universal masking and the use of</a:t>
            </a:r>
            <a:r>
              <a:rPr lang="en-US" baseline="0" dirty="0" smtClean="0"/>
              <a:t> medical versus cloth masks. At this point, cloth masks are not to be used in health care settings, as the evidence has shown they may not be as effective as PPE or as source control as medical masks. There are a couple of resources I have notes here that can provide a little more information around this. </a:t>
            </a:r>
          </a:p>
          <a:p>
            <a:endParaRPr lang="en-US" baseline="0" dirty="0" smtClean="0"/>
          </a:p>
          <a:p>
            <a:r>
              <a:rPr lang="en-US" baseline="0" dirty="0" smtClean="0"/>
              <a:t>There is also a document I’ve linked here that identifies a few different scenarios and when and how you would apply masks, and how you may safely extend the use or re-use the mask.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18</a:t>
            </a:fld>
            <a:endParaRPr lang="en-US" dirty="0"/>
          </a:p>
        </p:txBody>
      </p:sp>
    </p:spTree>
    <p:extLst>
      <p:ext uri="{BB962C8B-B14F-4D97-AF65-F5344CB8AC3E}">
        <p14:creationId xmlns:p14="http://schemas.microsoft.com/office/powerpoint/2010/main" val="4025693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r>
              <a:rPr lang="en-US" dirty="0" smtClean="0"/>
              <a:t>PHO</a:t>
            </a:r>
            <a:r>
              <a:rPr lang="en-US" baseline="0" dirty="0" smtClean="0"/>
              <a:t> has also recently released a d</a:t>
            </a:r>
            <a:r>
              <a:rPr lang="en-US" dirty="0" smtClean="0"/>
              <a:t>ocument that speaks to face shield</a:t>
            </a:r>
            <a:r>
              <a:rPr lang="en-US" baseline="0" dirty="0" smtClean="0"/>
              <a:t> use when masks cannot be tolerated – evidence to date is showing that it is not as effective as source control or as PPE, but better than nothing at all. This document can be used when developing policies/procedures around face shield use at your facility. </a:t>
            </a: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19</a:t>
            </a:fld>
            <a:endParaRPr lang="en-US" dirty="0"/>
          </a:p>
        </p:txBody>
      </p:sp>
    </p:spTree>
    <p:extLst>
      <p:ext uri="{BB962C8B-B14F-4D97-AF65-F5344CB8AC3E}">
        <p14:creationId xmlns:p14="http://schemas.microsoft.com/office/powerpoint/2010/main" val="3879978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Health Ontario is a provincial government agency who has as a mandate to </a:t>
            </a:r>
            <a:r>
              <a:rPr lang="en-CA" dirty="0" smtClean="0"/>
              <a:t>provide scientific and technical advice and support to clients working in government, public health, health care, and related sectors.</a:t>
            </a:r>
            <a:r>
              <a:rPr lang="en-CA" baseline="0" dirty="0" smtClean="0"/>
              <a:t>  </a:t>
            </a:r>
          </a:p>
          <a:p>
            <a:endParaRPr lang="en-CA" baseline="0" dirty="0" smtClean="0"/>
          </a:p>
          <a:p>
            <a:r>
              <a:rPr lang="en-US" baseline="0" dirty="0" smtClean="0"/>
              <a:t>In order to support our stakeholders we offer a number of different resources and support, including: </a:t>
            </a:r>
          </a:p>
          <a:p>
            <a:endParaRPr lang="en-US" baseline="0" dirty="0" smtClean="0"/>
          </a:p>
          <a:p>
            <a:pPr marL="176665" indent="-176665">
              <a:buFont typeface="Arial" panose="020B0604020202020204" pitchFamily="34" charset="0"/>
              <a:buChar char="•"/>
            </a:pPr>
            <a:r>
              <a:rPr lang="en-US" baseline="0" dirty="0" smtClean="0"/>
              <a:t>Communities of practice where we bring together colleagues from a particular sectors to discuss IPAC related updates, issues and concerns </a:t>
            </a:r>
          </a:p>
          <a:p>
            <a:pPr marL="176665" indent="-176665">
              <a:buFont typeface="Arial" panose="020B0604020202020204" pitchFamily="34" charset="0"/>
              <a:buChar char="•"/>
            </a:pPr>
            <a:r>
              <a:rPr lang="en-US" baseline="0" dirty="0" smtClean="0"/>
              <a:t>Inquiry response – we aim to respond to all email inquiries within 24 hours of receiving them</a:t>
            </a:r>
          </a:p>
          <a:p>
            <a:pPr marL="176665" indent="-176665">
              <a:buFont typeface="Arial" panose="020B0604020202020204" pitchFamily="34" charset="0"/>
              <a:buChar char="•"/>
            </a:pPr>
            <a:r>
              <a:rPr lang="en-US" baseline="0" dirty="0" smtClean="0"/>
              <a:t>Best practice guidelines and tools for implementation of guidelines </a:t>
            </a:r>
          </a:p>
          <a:p>
            <a:pPr marL="176665" indent="-176665">
              <a:buFont typeface="Arial" panose="020B0604020202020204" pitchFamily="34" charset="0"/>
              <a:buChar char="•"/>
            </a:pPr>
            <a:r>
              <a:rPr lang="en-CA" baseline="0" dirty="0" smtClean="0"/>
              <a:t>On the PHO website , there are many</a:t>
            </a:r>
            <a:r>
              <a:rPr lang="en-US" dirty="0" smtClean="0"/>
              <a:t> resources on IPAC</a:t>
            </a:r>
            <a:r>
              <a:rPr lang="en-US" baseline="0" dirty="0" smtClean="0"/>
              <a:t> in general as well as COVID-19 specific information.  </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2</a:t>
            </a:fld>
            <a:endParaRPr lang="en-US" dirty="0"/>
          </a:p>
        </p:txBody>
      </p:sp>
    </p:spTree>
    <p:extLst>
      <p:ext uri="{BB962C8B-B14F-4D97-AF65-F5344CB8AC3E}">
        <p14:creationId xmlns:p14="http://schemas.microsoft.com/office/powerpoint/2010/main" val="3848415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wave one there were extensive issues with PPE and other supply shortages. For wave II, we want to make sure that we are considering this and implementing practices to prevent these shortages. PHO has published two documents related to use of medical isolation gowns in health care. </a:t>
            </a:r>
          </a:p>
          <a:p>
            <a:endParaRPr lang="en-US" baseline="0" dirty="0" smtClean="0"/>
          </a:p>
          <a:p>
            <a:pPr marL="235552" indent="-235552">
              <a:buFont typeface="+mj-lt"/>
              <a:buAutoNum type="arabicPeriod"/>
            </a:pPr>
            <a:r>
              <a:rPr lang="en-US" baseline="0" dirty="0" smtClean="0"/>
              <a:t>There is a new fact sheet on medical isolation gowns in health care – it speaks to the purpose, use and conservation of gowns: </a:t>
            </a:r>
          </a:p>
          <a:p>
            <a:r>
              <a:rPr lang="en-CA" dirty="0" smtClean="0"/>
              <a:t>Conservation strategies recommend include: </a:t>
            </a:r>
          </a:p>
          <a:p>
            <a:pPr marL="647769" lvl="1" indent="-176665">
              <a:buFont typeface="Arial" panose="020B0604020202020204" pitchFamily="34" charset="0"/>
              <a:buChar char="•"/>
            </a:pPr>
            <a:r>
              <a:rPr lang="en-CA" dirty="0" smtClean="0"/>
              <a:t>Reduce exposure by placing a physical barrier at entry/screening points </a:t>
            </a:r>
          </a:p>
          <a:p>
            <a:pPr marL="647769" lvl="1" indent="-176665">
              <a:buFont typeface="Arial" panose="020B0604020202020204" pitchFamily="34" charset="0"/>
              <a:buChar char="•"/>
            </a:pPr>
            <a:r>
              <a:rPr lang="en-CA" dirty="0" smtClean="0"/>
              <a:t>Bundle care activities to reduce the need to change a gown </a:t>
            </a:r>
          </a:p>
          <a:p>
            <a:pPr marL="647769" lvl="1" indent="-176665">
              <a:buFont typeface="Arial" panose="020B0604020202020204" pitchFamily="34" charset="0"/>
              <a:buChar char="•"/>
            </a:pPr>
            <a:r>
              <a:rPr lang="en-CA" dirty="0" smtClean="0"/>
              <a:t>Cohort residents to allow for extended use opportunities </a:t>
            </a:r>
          </a:p>
          <a:p>
            <a:pPr marL="647769" lvl="1" indent="-176665">
              <a:buFont typeface="Arial" panose="020B0604020202020204" pitchFamily="34" charset="0"/>
              <a:buChar char="•"/>
            </a:pPr>
            <a:r>
              <a:rPr lang="en-CA" dirty="0" smtClean="0"/>
              <a:t>Use expired gowns (physically intact, no wear and tear) </a:t>
            </a:r>
            <a:endParaRPr lang="en-US" baseline="0" dirty="0" smtClean="0"/>
          </a:p>
          <a:p>
            <a:pPr marL="235552" indent="-235552">
              <a:buFont typeface="+mj-lt"/>
              <a:buAutoNum type="arabicPeriod"/>
            </a:pPr>
            <a:endParaRPr lang="en-US" baseline="0" dirty="0" smtClean="0"/>
          </a:p>
          <a:p>
            <a:r>
              <a:rPr lang="en-US" baseline="0" dirty="0" smtClean="0"/>
              <a:t>2. In addition to the fact sheet, there is a full focus on document that that speaks to best practice research around gown use and provides some insight into gown levels and how they are classified. </a:t>
            </a:r>
          </a:p>
          <a:p>
            <a:pPr marL="235552" indent="-235552">
              <a:buFont typeface="+mj-lt"/>
              <a:buAutoNum type="arabicPeriod"/>
            </a:pPr>
            <a:endParaRPr lang="en-US" dirty="0" smtClean="0"/>
          </a:p>
          <a:p>
            <a:endParaRPr lang="en-US" dirty="0" smtClean="0"/>
          </a:p>
          <a:p>
            <a:r>
              <a:rPr lang="en-US" dirty="0" smtClean="0"/>
              <a:t>It is also essential to avoid universal/overuse of PPE -</a:t>
            </a:r>
            <a:r>
              <a:rPr lang="en-US" baseline="0" dirty="0" smtClean="0"/>
              <a:t> </a:t>
            </a:r>
            <a:r>
              <a:rPr lang="en-US" dirty="0" smtClean="0"/>
              <a:t>Wearing PPE at all times can potentially</a:t>
            </a:r>
            <a:r>
              <a:rPr lang="en-US" baseline="0" dirty="0" smtClean="0"/>
              <a:t> increase the risk of transmission to others and to oneself, through a false sense of security and contaminated PPE. Gowns and gloves may become contaminated and then the virus may be transferred throughout the facility, and hand hygiene may decrease due to a sense of security PPE may provide. </a:t>
            </a:r>
          </a:p>
          <a:p>
            <a:endParaRPr lang="en-US" baseline="0" dirty="0" smtClean="0"/>
          </a:p>
          <a:p>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20</a:t>
            </a:fld>
            <a:endParaRPr lang="en-US" dirty="0"/>
          </a:p>
        </p:txBody>
      </p:sp>
    </p:spTree>
    <p:extLst>
      <p:ext uri="{BB962C8B-B14F-4D97-AF65-F5344CB8AC3E}">
        <p14:creationId xmlns:p14="http://schemas.microsoft.com/office/powerpoint/2010/main" val="2123776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hand hygiene,</a:t>
            </a:r>
            <a:r>
              <a:rPr lang="en-US" baseline="0" dirty="0" smtClean="0"/>
              <a:t> it is essential at all times, in all environments of health care. PHO has a lot of resources on how and when to clean your hands which I mentioned earlier. To prepare your settings, these are a few questions you can ask yourself as you conduct an assessment of your facility. </a:t>
            </a:r>
          </a:p>
          <a:p>
            <a:endParaRPr lang="en-US" baseline="0" dirty="0" smtClean="0"/>
          </a:p>
          <a:p>
            <a:pPr marL="235552" indent="-235552">
              <a:buFont typeface="+mj-lt"/>
              <a:buAutoNum type="arabicPeriod"/>
            </a:pPr>
            <a:r>
              <a:rPr lang="en-CA" dirty="0" smtClean="0"/>
              <a:t>Is hand hygiene, supported with ABHR, available at point-of-care and common areas? This includes at all entrances</a:t>
            </a:r>
            <a:r>
              <a:rPr lang="en-CA" baseline="0" dirty="0" smtClean="0"/>
              <a:t> and exits,</a:t>
            </a:r>
            <a:r>
              <a:rPr lang="en-CA" dirty="0" smtClean="0"/>
              <a:t> all areas where patient care may occur, and where staff and patients may go</a:t>
            </a:r>
          </a:p>
          <a:p>
            <a:pPr marL="235552" indent="-235552">
              <a:buFont typeface="+mj-lt"/>
              <a:buAutoNum type="arabicPeriod"/>
            </a:pPr>
            <a:r>
              <a:rPr lang="en-CA" dirty="0" smtClean="0"/>
              <a:t>Are hand hygiene sinks available in all exam areas? </a:t>
            </a:r>
          </a:p>
          <a:p>
            <a:pPr marL="235552" indent="-235552">
              <a:buFont typeface="+mj-lt"/>
              <a:buAutoNum type="arabicPeriod"/>
            </a:pPr>
            <a:r>
              <a:rPr lang="en-CA" dirty="0" smtClean="0"/>
              <a:t>Are hand hygiene supplies maintained/replenished when needed? </a:t>
            </a:r>
          </a:p>
          <a:p>
            <a:pPr marL="235552" indent="-235552">
              <a:buFont typeface="+mj-lt"/>
              <a:buAutoNum type="arabicPeriod"/>
            </a:pPr>
            <a:r>
              <a:rPr lang="en-CA" dirty="0" smtClean="0"/>
              <a:t>Are audits of hand hygiene compliance performed? – it</a:t>
            </a:r>
            <a:r>
              <a:rPr lang="en-CA" baseline="0" dirty="0" smtClean="0"/>
              <a:t> is important for this to be a non-punitive exercise, and meant as more of a learning exercise, to educate and remind staff of the importance of the hand hygiene moments, to understand commonly missed moments and develop strategies to improve HH compliance. </a:t>
            </a:r>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21</a:t>
            </a:fld>
            <a:endParaRPr lang="en-US" dirty="0"/>
          </a:p>
        </p:txBody>
      </p:sp>
    </p:spTree>
    <p:extLst>
      <p:ext uri="{BB962C8B-B14F-4D97-AF65-F5344CB8AC3E}">
        <p14:creationId xmlns:p14="http://schemas.microsoft.com/office/powerpoint/2010/main" val="938347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common question we receive is regarding the selection of hand hygiene products and what is and is not acceptable to use during the pandemic. Health Canada actually has a really great site where you can go and look up products to see if they have been approved for use. The list has been substantially increased during the pandemic to ensure that health care settings are able to access effective products during potential shortages of the currently used products. If you are looking at switching your product, or there is a shortage and your supplier is recommending another, please have a look at this site to see if the product is approved for use. </a:t>
            </a:r>
          </a:p>
          <a:p>
            <a:endParaRPr lang="en-US" baseline="0" dirty="0" smtClean="0"/>
          </a:p>
          <a:p>
            <a:endParaRPr lang="en-US" baseline="0" dirty="0" smtClean="0"/>
          </a:p>
          <a:p>
            <a:r>
              <a:rPr lang="en-US" baseline="0" dirty="0" smtClean="0"/>
              <a:t>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22</a:t>
            </a:fld>
            <a:endParaRPr lang="en-US" dirty="0"/>
          </a:p>
        </p:txBody>
      </p:sp>
    </p:spTree>
    <p:extLst>
      <p:ext uri="{BB962C8B-B14F-4D97-AF65-F5344CB8AC3E}">
        <p14:creationId xmlns:p14="http://schemas.microsoft.com/office/powerpoint/2010/main" val="3965620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Wrap up… a few important action items to keep in mind as we move forward. </a:t>
            </a:r>
          </a:p>
          <a:p>
            <a:endParaRPr lang="en-US" baseline="0" dirty="0" smtClean="0"/>
          </a:p>
          <a:p>
            <a:r>
              <a:rPr lang="en-US" baseline="0" dirty="0" smtClean="0"/>
              <a:t>Plan ahead – make sure you have a plan in place for screening set-up at entrances and maintaining physical distancing throughout the facility, for having appropriate access to supplies and conserving those supplies, and for </a:t>
            </a:r>
            <a:r>
              <a:rPr lang="en-US" baseline="0" dirty="0" err="1" smtClean="0"/>
              <a:t>cohorting</a:t>
            </a:r>
            <a:r>
              <a:rPr lang="en-US" baseline="0" dirty="0" smtClean="0"/>
              <a:t> ill residents. </a:t>
            </a:r>
          </a:p>
          <a:p>
            <a:endParaRPr lang="en-US" baseline="0" dirty="0" smtClean="0"/>
          </a:p>
          <a:p>
            <a:r>
              <a:rPr lang="en-US" baseline="0" dirty="0" smtClean="0"/>
              <a:t>Ensure your plans are written and clear and provided to all staff. Have a look at all the </a:t>
            </a:r>
            <a:r>
              <a:rPr lang="en-US" baseline="0" dirty="0" err="1" smtClean="0"/>
              <a:t>resrouces</a:t>
            </a:r>
            <a:r>
              <a:rPr lang="en-US" baseline="0" dirty="0" smtClean="0"/>
              <a:t> that are available to you as you develop these protocols. </a:t>
            </a:r>
          </a:p>
          <a:p>
            <a:endParaRPr lang="en-US" baseline="0" dirty="0" smtClean="0"/>
          </a:p>
          <a:p>
            <a:r>
              <a:rPr lang="en-US" baseline="0" dirty="0" smtClean="0"/>
              <a:t>Bring a team together to think about all the challenges you faces and brainstorm and use the available resources to develop plans to prevent reoccurrence in wave II.</a:t>
            </a:r>
          </a:p>
          <a:p>
            <a:endParaRPr lang="en-US" baseline="0" dirty="0" smtClean="0"/>
          </a:p>
          <a:p>
            <a:r>
              <a:rPr lang="en-US" baseline="0" dirty="0" smtClean="0"/>
              <a:t>Finally, do not hesitate to seek support when you need it. It could be something simple about an available resource, or maybe you have noticed an inconsistency between guidelines and not sure what to do. Your local public health unit, Public Health Ontario, and the Ministry are here to provide that assistance. </a:t>
            </a:r>
          </a:p>
          <a:p>
            <a:r>
              <a:rPr lang="en-US" baseline="0" dirty="0" smtClean="0"/>
              <a:t> </a:t>
            </a:r>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23</a:t>
            </a:fld>
            <a:endParaRPr lang="en-US" dirty="0"/>
          </a:p>
        </p:txBody>
      </p:sp>
    </p:spTree>
    <p:extLst>
      <p:ext uri="{BB962C8B-B14F-4D97-AF65-F5344CB8AC3E}">
        <p14:creationId xmlns:p14="http://schemas.microsoft.com/office/powerpoint/2010/main" val="4205776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24</a:t>
            </a:fld>
            <a:endParaRPr lang="en-US" dirty="0"/>
          </a:p>
        </p:txBody>
      </p:sp>
    </p:spTree>
    <p:extLst>
      <p:ext uri="{BB962C8B-B14F-4D97-AF65-F5344CB8AC3E}">
        <p14:creationId xmlns:p14="http://schemas.microsoft.com/office/powerpoint/2010/main" val="205234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3</a:t>
            </a:fld>
            <a:endParaRPr lang="en-US" dirty="0"/>
          </a:p>
        </p:txBody>
      </p:sp>
    </p:spTree>
    <p:extLst>
      <p:ext uri="{BB962C8B-B14F-4D97-AF65-F5344CB8AC3E}">
        <p14:creationId xmlns:p14="http://schemas.microsoft.com/office/powerpoint/2010/main" val="3960494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 vast number of resources out there right now for COVID-19. I am going to stick to mentioning some essential IPAC resources, and some new resources that may be helpful to you as we move into the fall.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4</a:t>
            </a:fld>
            <a:endParaRPr lang="en-US" dirty="0"/>
          </a:p>
        </p:txBody>
      </p:sp>
    </p:spTree>
    <p:extLst>
      <p:ext uri="{BB962C8B-B14F-4D97-AF65-F5344CB8AC3E}">
        <p14:creationId xmlns:p14="http://schemas.microsoft.com/office/powerpoint/2010/main" val="3026213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resources listed here provide essential knowledge and information for IPAC best practices at all times. Anyone working in a health care setting should complete the Public Health Ontario Core competency training modules, which provide basic IPAC knowledge – if you don’t have your own internal education program for IPAC, you could using these modules as ongoing IPAC education at your facility. </a:t>
            </a:r>
          </a:p>
          <a:p>
            <a:endParaRPr lang="en-US" baseline="0" dirty="0" smtClean="0"/>
          </a:p>
          <a:p>
            <a:r>
              <a:rPr lang="en-US" baseline="0" dirty="0" smtClean="0"/>
              <a:t>Other essential resources include both printable posters, and videos for how to properly put on and remove personal protective equipment to avoid self-contamination or contamination of things around you. As simple as this skill appears, if it is not done often, there is a lot of room for error. It may be worthwhile, for new staff, or staff that don’t feel fully comfortable to allow them to practice the steps prior to being assigned a person on additional precautions.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5</a:t>
            </a:fld>
            <a:endParaRPr lang="en-US" dirty="0"/>
          </a:p>
        </p:txBody>
      </p:sp>
    </p:spTree>
    <p:extLst>
      <p:ext uri="{BB962C8B-B14F-4D97-AF65-F5344CB8AC3E}">
        <p14:creationId xmlns:p14="http://schemas.microsoft.com/office/powerpoint/2010/main" val="171819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10">
              <a:defRPr/>
            </a:pPr>
            <a:r>
              <a:rPr lang="en-CA" b="1" dirty="0"/>
              <a:t>PHO has just released new modules for IPAC </a:t>
            </a:r>
            <a:r>
              <a:rPr lang="en-CA" b="1" dirty="0">
                <a:hlinkClick r:id="rId3"/>
              </a:rPr>
              <a:t>Fundamentals</a:t>
            </a:r>
            <a:r>
              <a:rPr lang="en-CA" b="1" dirty="0"/>
              <a:t> training specific to COVID-19. The modules are meant to</a:t>
            </a:r>
            <a:r>
              <a:rPr lang="en-CA" dirty="0" smtClean="0"/>
              <a:t> help prepare health care workers for their role in the response to the COVID-19 pandemic. </a:t>
            </a:r>
          </a:p>
          <a:p>
            <a:endParaRPr lang="en-CA" dirty="0" smtClean="0"/>
          </a:p>
          <a:p>
            <a:r>
              <a:rPr lang="en-CA" dirty="0" smtClean="0"/>
              <a:t>There are four different streams of material including:</a:t>
            </a:r>
          </a:p>
          <a:p>
            <a:pPr marL="176665" indent="-176665">
              <a:buFont typeface="Arial" panose="020B0604020202020204" pitchFamily="34" charset="0"/>
              <a:buChar char="•"/>
            </a:pPr>
            <a:r>
              <a:rPr lang="en-CA" dirty="0" smtClean="0"/>
              <a:t>Clinical staff</a:t>
            </a:r>
          </a:p>
          <a:p>
            <a:pPr marL="176665" indent="-176665">
              <a:buFont typeface="Arial" panose="020B0604020202020204" pitchFamily="34" charset="0"/>
              <a:buChar char="•"/>
            </a:pPr>
            <a:r>
              <a:rPr lang="en-CA" dirty="0" smtClean="0"/>
              <a:t>Non-clinical staff</a:t>
            </a:r>
          </a:p>
          <a:p>
            <a:pPr marL="176665" indent="-176665">
              <a:buFont typeface="Arial" panose="020B0604020202020204" pitchFamily="34" charset="0"/>
              <a:buChar char="•"/>
            </a:pPr>
            <a:r>
              <a:rPr lang="en-CA" dirty="0" smtClean="0"/>
              <a:t>Family/caregiver</a:t>
            </a:r>
          </a:p>
          <a:p>
            <a:pPr marL="176665" indent="-176665">
              <a:buFont typeface="Arial" panose="020B0604020202020204" pitchFamily="34" charset="0"/>
              <a:buChar char="•"/>
            </a:pPr>
            <a:r>
              <a:rPr lang="en-CA" dirty="0" smtClean="0"/>
              <a:t>Inspector </a:t>
            </a:r>
          </a:p>
          <a:p>
            <a:endParaRPr lang="en-US" dirty="0" smtClean="0"/>
          </a:p>
          <a:p>
            <a:r>
              <a:rPr lang="en-US" dirty="0" smtClean="0"/>
              <a:t>Other new resources</a:t>
            </a:r>
            <a:r>
              <a:rPr lang="en-US" baseline="0" dirty="0" smtClean="0"/>
              <a:t> include: </a:t>
            </a:r>
          </a:p>
          <a:p>
            <a:pPr marL="176665" indent="-176665">
              <a:buFont typeface="Arial" panose="020B0604020202020204" pitchFamily="34" charset="0"/>
              <a:buChar char="•"/>
            </a:pPr>
            <a:r>
              <a:rPr lang="en-US" baseline="0" dirty="0" smtClean="0"/>
              <a:t>Downloadable additional precautions signage and lanyard for a quick reminder of appropriate PPE and steps for donning/doffing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There are two new resources related to medical gowns, including a fact sheet on medical isolation gowns in health care – this speaks to the purpose, use and conservation of gowns (which we will speak a little more about in a bit)</a:t>
            </a:r>
          </a:p>
          <a:p>
            <a:pPr marL="176665" indent="-176665">
              <a:buFont typeface="Arial" panose="020B0604020202020204" pitchFamily="34" charset="0"/>
              <a:buChar char="•"/>
            </a:pPr>
            <a:r>
              <a:rPr lang="en-US" baseline="0" dirty="0" smtClean="0"/>
              <a:t>In addition to the fact sheet, there is a full focus on document that that speaks to best practice research around gown use and provides some insight into gown levels and how they are classified. </a:t>
            </a:r>
          </a:p>
          <a:p>
            <a:pPr marL="176665" indent="-176665">
              <a:buFont typeface="Arial" panose="020B0604020202020204" pitchFamily="34" charset="0"/>
              <a:buChar char="•"/>
            </a:pPr>
            <a:endParaRPr lang="en-US" baseline="0" dirty="0" smtClean="0"/>
          </a:p>
          <a:p>
            <a:pPr marL="176665" indent="-176665">
              <a:buFont typeface="Arial" panose="020B0604020202020204" pitchFamily="34" charset="0"/>
              <a:buChar char="•"/>
            </a:pPr>
            <a:r>
              <a:rPr lang="en-US" baseline="0" dirty="0" smtClean="0"/>
              <a:t>There are also a couple of resources coming down the pipeline. CPSO have developed a primary care checklist in collaboration with PHO – this should be published on the CPSO website by the end of the month</a:t>
            </a:r>
          </a:p>
          <a:p>
            <a:pPr marL="176665" indent="-176665">
              <a:buFont typeface="Arial" panose="020B0604020202020204" pitchFamily="34" charset="0"/>
              <a:buChar char="•"/>
            </a:pPr>
            <a:r>
              <a:rPr lang="en-US" baseline="0" dirty="0" smtClean="0"/>
              <a:t>There is also the potential to develop a COVID-19 webinar in collaboration with CPSO for primary care settings – so stay tuned for this</a:t>
            </a:r>
          </a:p>
          <a:p>
            <a:pPr marL="176665" indent="-176665">
              <a:buFont typeface="Arial" panose="020B0604020202020204" pitchFamily="34" charset="0"/>
              <a:buChar char="•"/>
            </a:pPr>
            <a:endParaRPr lang="en-US" baseline="0" dirty="0" smtClean="0"/>
          </a:p>
          <a:p>
            <a:pPr marL="176665" indent="-176665">
              <a:buFont typeface="Arial" panose="020B0604020202020204" pitchFamily="34" charset="0"/>
              <a:buChar char="•"/>
            </a:pPr>
            <a:endParaRPr lang="en-US" baseline="0" dirty="0" smtClean="0"/>
          </a:p>
          <a:p>
            <a:pPr marL="176665" indent="-176665">
              <a:buFont typeface="Arial" panose="020B0604020202020204" pitchFamily="34" charset="0"/>
              <a:buChar char="•"/>
            </a:pPr>
            <a:endParaRPr lang="en-US" baseline="0" dirty="0" smtClean="0"/>
          </a:p>
          <a:p>
            <a:pPr marL="176665" indent="-176665">
              <a:buFont typeface="Arial" panose="020B0604020202020204" pitchFamily="34" charset="0"/>
              <a:buChar char="•"/>
            </a:pP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6</a:t>
            </a:fld>
            <a:endParaRPr lang="en-US" dirty="0"/>
          </a:p>
        </p:txBody>
      </p:sp>
    </p:spTree>
    <p:extLst>
      <p:ext uri="{BB962C8B-B14F-4D97-AF65-F5344CB8AC3E}">
        <p14:creationId xmlns:p14="http://schemas.microsoft.com/office/powerpoint/2010/main" val="211399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cap="all" dirty="0" smtClean="0"/>
              <a:t>LITERATURE REVIEW: </a:t>
            </a:r>
            <a:r>
              <a:rPr lang="en-CA" b="1" dirty="0" smtClean="0">
                <a:hlinkClick r:id="rId3"/>
              </a:rPr>
              <a:t>Adverse Childhood Experiences (ACEs)</a:t>
            </a:r>
            <a:endParaRPr lang="en-CA" b="1" dirty="0" smtClean="0"/>
          </a:p>
          <a:p>
            <a:r>
              <a:rPr lang="en-CA" dirty="0" smtClean="0"/>
              <a:t>A literature review of studies that evaluated the effectiveness of public health approaches to prevent or mitigate the impact of adverse</a:t>
            </a:r>
            <a:r>
              <a:rPr lang="en-CA" baseline="0" dirty="0" smtClean="0"/>
              <a:t> childhood experiences </a:t>
            </a:r>
            <a:r>
              <a:rPr lang="en-CA" dirty="0" smtClean="0"/>
              <a:t>in Canadian children, youth and families. These ACEs</a:t>
            </a:r>
            <a:r>
              <a:rPr lang="en-CA" baseline="0" dirty="0" smtClean="0"/>
              <a:t> are</a:t>
            </a:r>
            <a:r>
              <a:rPr lang="en-CA" dirty="0" smtClean="0"/>
              <a:t> potentially traumatic or stressful events occurring in the first 18 years of life. Commonly recognized ACEs includes emotional, physical or sexual abuse; emotional or physical neglect; growing up in a household with a parent or caregiver who uses alcohol or substances; has a mental health problem; exposure to intimate partner violence; separation or divorce; and criminal behaviour resulting in incarceration</a:t>
            </a:r>
          </a:p>
          <a:p>
            <a:pPr lvl="1"/>
            <a:endParaRPr lang="en-CA" dirty="0" smtClean="0"/>
          </a:p>
          <a:p>
            <a:pPr lvl="1"/>
            <a:r>
              <a:rPr lang="en-CA" cap="all" dirty="0" smtClean="0"/>
              <a:t>ENVIRONMENTAL SCAN: </a:t>
            </a:r>
            <a:r>
              <a:rPr lang="en-CA" b="1" dirty="0" smtClean="0">
                <a:hlinkClick r:id="rId4"/>
              </a:rPr>
              <a:t>Environmental Scan of School Reopening During COVID-19</a:t>
            </a:r>
            <a:endParaRPr lang="en-CA" b="1" dirty="0" smtClean="0"/>
          </a:p>
          <a:p>
            <a:r>
              <a:rPr lang="en-CA" dirty="0" smtClean="0"/>
              <a:t>A global jurisdictional scan and consultations with select Canadian provinces that reopened schools providing information on protocols, guidance, and outbreaks in schools to help with operational planning for reopening.</a:t>
            </a:r>
          </a:p>
          <a:p>
            <a:endParaRPr lang="en-US" dirty="0" smtClean="0"/>
          </a:p>
          <a:p>
            <a:pPr lvl="1"/>
            <a:r>
              <a:rPr lang="en-CA" cap="all" dirty="0" smtClean="0"/>
              <a:t>FACT SHEET: </a:t>
            </a:r>
            <a:r>
              <a:rPr lang="en-CA" b="1" dirty="0" smtClean="0">
                <a:hlinkClick r:id="rId5"/>
              </a:rPr>
              <a:t>Preventing COVID-19: Tips for Children Attending School</a:t>
            </a:r>
            <a:endParaRPr lang="en-CA" b="1" dirty="0" smtClean="0"/>
          </a:p>
          <a:p>
            <a:r>
              <a:rPr lang="en-CA" dirty="0" smtClean="0"/>
              <a:t>Information for parents, guardians and caregivers to help reduce the risk of COVID-19 transmission in elementary schools.</a:t>
            </a:r>
          </a:p>
          <a:p>
            <a:endParaRPr lang="en-US" dirty="0" smtClean="0"/>
          </a:p>
          <a:p>
            <a:pPr lvl="1"/>
            <a:r>
              <a:rPr lang="en-CA" cap="all" dirty="0" smtClean="0"/>
              <a:t>FOCUS ON: </a:t>
            </a:r>
            <a:r>
              <a:rPr lang="en-CA" b="1" dirty="0" smtClean="0">
                <a:hlinkClick r:id="rId6"/>
              </a:rPr>
              <a:t>Trauma-informed Practices for Children and Families during the COVID-19 Pandemic</a:t>
            </a:r>
            <a:endParaRPr lang="en-CA" b="1" dirty="0" smtClean="0"/>
          </a:p>
          <a:p>
            <a:r>
              <a:rPr lang="en-CA" dirty="0" smtClean="0"/>
              <a:t>Overview of policy and guidance documents to incorporate trauma-informed practices in schools and for public health and health care settings to support children and families during the COVID-19 pandemic. Trauma that may be experienced</a:t>
            </a:r>
            <a:r>
              <a:rPr lang="en-CA" baseline="0" dirty="0" smtClean="0"/>
              <a:t> during the COVID-19 pandemic includes l</a:t>
            </a:r>
            <a:r>
              <a:rPr lang="en-CA" dirty="0" smtClean="0"/>
              <a:t>oss of income/employment in families, loss of education, lack of access to school meal programs and school health services, decreased vaccination coverage, decreased physical activity and increased sedentary behaviour, poor diet, and various mental health concerns (e.g. increased depressive symptoms). </a:t>
            </a:r>
          </a:p>
          <a:p>
            <a:pPr lvl="1"/>
            <a:endParaRPr lang="en-CA" dirty="0" smtClean="0"/>
          </a:p>
          <a:p>
            <a:pPr lvl="1"/>
            <a:r>
              <a:rPr lang="en-CA" cap="all" dirty="0" smtClean="0"/>
              <a:t>CHECKLIST: </a:t>
            </a:r>
            <a:r>
              <a:rPr lang="en-CA" b="1" dirty="0" smtClean="0">
                <a:hlinkClick r:id="rId7"/>
              </a:rPr>
              <a:t>COVID-19 Preparedness and Prevention in Elementary and Secondary (K-12) Schools</a:t>
            </a:r>
            <a:endParaRPr lang="en-CA" b="1" dirty="0" smtClean="0"/>
          </a:p>
          <a:p>
            <a:r>
              <a:rPr lang="en-CA" dirty="0" smtClean="0"/>
              <a:t>School administrators and public health unit staff can use this checklist to plan for, prevent, and detect COVID-19 in schools</a:t>
            </a:r>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7</a:t>
            </a:fld>
            <a:endParaRPr lang="en-US" dirty="0"/>
          </a:p>
        </p:txBody>
      </p:sp>
    </p:spTree>
    <p:extLst>
      <p:ext uri="{BB962C8B-B14F-4D97-AF65-F5344CB8AC3E}">
        <p14:creationId xmlns:p14="http://schemas.microsoft.com/office/powerpoint/2010/main" val="3928634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Health Ontario also has a webpage that is designated</a:t>
            </a:r>
            <a:r>
              <a:rPr lang="en-US" baseline="0" dirty="0" smtClean="0"/>
              <a:t> to resources and supports for congregate living settings </a:t>
            </a:r>
          </a:p>
          <a:p>
            <a:r>
              <a:rPr lang="en-US" baseline="0" dirty="0" smtClean="0"/>
              <a:t>These supports include: </a:t>
            </a:r>
          </a:p>
          <a:p>
            <a:pPr marL="176665" indent="-176665">
              <a:buFont typeface="Arial" panose="020B0604020202020204" pitchFamily="34" charset="0"/>
              <a:buChar char="•"/>
            </a:pPr>
            <a:r>
              <a:rPr lang="en-US" baseline="0" dirty="0" smtClean="0"/>
              <a:t>A series of webinars on IPAC fundamentals, PPE, </a:t>
            </a:r>
            <a:r>
              <a:rPr lang="en-US" baseline="0" dirty="0" err="1" smtClean="0"/>
              <a:t>cohorting</a:t>
            </a:r>
            <a:r>
              <a:rPr lang="en-US" baseline="0" dirty="0" smtClean="0"/>
              <a:t>, and outbreak preparedness and management </a:t>
            </a:r>
          </a:p>
          <a:p>
            <a:pPr marL="176665" indent="-176665">
              <a:buFont typeface="Arial" panose="020B0604020202020204" pitchFamily="34" charset="0"/>
              <a:buChar char="•"/>
            </a:pPr>
            <a:r>
              <a:rPr lang="en-US" baseline="0" dirty="0" smtClean="0"/>
              <a:t>There is a checklist for COVID-19 preparedness and prevention as well as one for managing outbreaks </a:t>
            </a:r>
          </a:p>
          <a:p>
            <a:pPr marL="176665" indent="-176665">
              <a:buFont typeface="Arial" panose="020B0604020202020204" pitchFamily="34" charset="0"/>
              <a:buChar char="•"/>
            </a:pPr>
            <a:r>
              <a:rPr lang="en-US" baseline="0" dirty="0" smtClean="0"/>
              <a:t>There are some fact sheets including one on </a:t>
            </a:r>
            <a:r>
              <a:rPr lang="en-US" baseline="0" dirty="0" err="1" smtClean="0"/>
              <a:t>cohorting</a:t>
            </a:r>
            <a:r>
              <a:rPr lang="en-US" baseline="0" dirty="0" smtClean="0"/>
              <a:t> in a congregate setting and another for environmental cleaning and disinfection </a:t>
            </a:r>
          </a:p>
          <a:p>
            <a:pPr marL="176665" indent="-176665">
              <a:buFont typeface="Arial" panose="020B0604020202020204" pitchFamily="34" charset="0"/>
              <a:buChar char="•"/>
            </a:pPr>
            <a:r>
              <a:rPr lang="en-US" baseline="0" dirty="0" smtClean="0"/>
              <a:t>You can also access a resources toolkit which is a one stop shop for all relevant resources to help with COVID-19 response </a:t>
            </a:r>
            <a:endParaRPr lang="en-US" dirty="0" smtClean="0"/>
          </a:p>
          <a:p>
            <a:endParaRPr lang="en-US" dirty="0" smtClean="0"/>
          </a:p>
          <a:p>
            <a:endParaRPr lang="en-US" dirty="0" smtClean="0"/>
          </a:p>
          <a:p>
            <a:endParaRPr lang="en-US" dirty="0" smtClean="0"/>
          </a:p>
          <a:p>
            <a:endParaRPr lang="en-US" dirty="0" smtClean="0"/>
          </a:p>
          <a:p>
            <a:r>
              <a:rPr lang="en-US" dirty="0" smtClean="0"/>
              <a:t>In</a:t>
            </a:r>
            <a:r>
              <a:rPr lang="en-US" baseline="0" dirty="0" smtClean="0"/>
              <a:t> the pipeline </a:t>
            </a:r>
            <a:r>
              <a:rPr lang="en-US" dirty="0" smtClean="0"/>
              <a:t>:</a:t>
            </a:r>
            <a:r>
              <a:rPr lang="en-US" baseline="0" dirty="0" smtClean="0"/>
              <a:t> Influenza outbreak management in congregate living settings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8</a:t>
            </a:fld>
            <a:endParaRPr lang="en-US" dirty="0"/>
          </a:p>
        </p:txBody>
      </p:sp>
    </p:spTree>
    <p:extLst>
      <p:ext uri="{BB962C8B-B14F-4D97-AF65-F5344CB8AC3E}">
        <p14:creationId xmlns:p14="http://schemas.microsoft.com/office/powerpoint/2010/main" val="1047353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public fact</a:t>
            </a:r>
            <a:r>
              <a:rPr lang="en-US" baseline="0" dirty="0" smtClean="0"/>
              <a:t> sheets and it is worth having some on hand to provide to visitors, patients and residents as necessary – they can help with providing education, such as appropriate mask use </a:t>
            </a:r>
            <a:endParaRPr lang="en-CA" dirty="0"/>
          </a:p>
        </p:txBody>
      </p:sp>
      <p:sp>
        <p:nvSpPr>
          <p:cNvPr id="4" name="Slide Number Placeholder 3"/>
          <p:cNvSpPr>
            <a:spLocks noGrp="1"/>
          </p:cNvSpPr>
          <p:nvPr>
            <p:ph type="sldNum" sz="quarter" idx="10"/>
          </p:nvPr>
        </p:nvSpPr>
        <p:spPr/>
        <p:txBody>
          <a:bodyPr/>
          <a:lstStyle/>
          <a:p>
            <a:pPr>
              <a:defRPr/>
            </a:pPr>
            <a:fld id="{7825E8E9-99ED-4478-A2EE-814BBFEC56BD}" type="slidenum">
              <a:rPr lang="en-US" smtClean="0"/>
              <a:pPr>
                <a:defRPr/>
              </a:pPr>
              <a:t>9</a:t>
            </a:fld>
            <a:endParaRPr lang="en-US" dirty="0"/>
          </a:p>
        </p:txBody>
      </p:sp>
    </p:spTree>
    <p:extLst>
      <p:ext uri="{BB962C8B-B14F-4D97-AF65-F5344CB8AC3E}">
        <p14:creationId xmlns:p14="http://schemas.microsoft.com/office/powerpoint/2010/main" val="3448950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5" name="Picture 14" descr="PowerPoint Template_big-07.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5825"/>
          <a:stretch/>
        </p:blipFill>
        <p:spPr>
          <a:xfrm>
            <a:off x="0" y="883052"/>
            <a:ext cx="8748464" cy="4016252"/>
          </a:xfrm>
          <a:prstGeom prst="rect">
            <a:avLst/>
          </a:prstGeom>
        </p:spPr>
      </p:pic>
      <p:sp>
        <p:nvSpPr>
          <p:cNvPr id="3" name="Subtitle 2"/>
          <p:cNvSpPr>
            <a:spLocks noGrp="1"/>
          </p:cNvSpPr>
          <p:nvPr>
            <p:ph type="subTitle" idx="1" hasCustomPrompt="1"/>
          </p:nvPr>
        </p:nvSpPr>
        <p:spPr>
          <a:xfrm>
            <a:off x="609600" y="1452372"/>
            <a:ext cx="6096000" cy="2967037"/>
          </a:xfrm>
        </p:spPr>
        <p:txBody>
          <a:bodyPr anchor="ctr"/>
          <a:lstStyle>
            <a:lvl1pPr marL="0" indent="0" algn="l">
              <a:buNone/>
              <a:defRPr sz="2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&lt;Add Your Title Here in Title Case: Add your subtitle here in sentence case&gt;</a:t>
            </a:r>
            <a:endParaRPr lang="en-US" dirty="0"/>
          </a:p>
        </p:txBody>
      </p:sp>
      <p:sp>
        <p:nvSpPr>
          <p:cNvPr id="14" name="Text Placeholder 13"/>
          <p:cNvSpPr>
            <a:spLocks noGrp="1"/>
          </p:cNvSpPr>
          <p:nvPr>
            <p:ph type="body" sz="quarter" idx="10" hasCustomPrompt="1"/>
          </p:nvPr>
        </p:nvSpPr>
        <p:spPr>
          <a:xfrm>
            <a:off x="609600" y="4725144"/>
            <a:ext cx="6096000" cy="381000"/>
          </a:xfrm>
        </p:spPr>
        <p:txBody>
          <a:bodyPr/>
          <a:lstStyle>
            <a:lvl1pPr marL="0" indent="0">
              <a:buNone/>
              <a:defRPr sz="2000" baseline="0"/>
            </a:lvl1pPr>
          </a:lstStyle>
          <a:p>
            <a:pPr lvl="0"/>
            <a:r>
              <a:rPr lang="en-CA" dirty="0" smtClean="0"/>
              <a:t>&lt;add presenter name here&gt;</a:t>
            </a:r>
            <a:endParaRPr lang="en-CA" dirty="0"/>
          </a:p>
        </p:txBody>
      </p:sp>
      <p:sp>
        <p:nvSpPr>
          <p:cNvPr id="16" name="Text Placeholder 13"/>
          <p:cNvSpPr>
            <a:spLocks noGrp="1"/>
          </p:cNvSpPr>
          <p:nvPr>
            <p:ph type="body" sz="quarter" idx="11" hasCustomPrompt="1"/>
          </p:nvPr>
        </p:nvSpPr>
        <p:spPr>
          <a:xfrm>
            <a:off x="609600" y="6021288"/>
            <a:ext cx="6096000" cy="381000"/>
          </a:xfrm>
        </p:spPr>
        <p:txBody>
          <a:bodyPr/>
          <a:lstStyle>
            <a:lvl1pPr marL="0" indent="0">
              <a:buNone/>
              <a:defRPr sz="2000" baseline="0"/>
            </a:lvl1pPr>
          </a:lstStyle>
          <a:p>
            <a:pPr lvl="0"/>
            <a:r>
              <a:rPr lang="en-CA" dirty="0" smtClean="0"/>
              <a:t>&lt;add the date here&gt;</a:t>
            </a:r>
            <a:endParaRPr lang="en-CA" dirty="0"/>
          </a:p>
        </p:txBody>
      </p:sp>
      <p:sp>
        <p:nvSpPr>
          <p:cNvPr id="17" name="Text Placeholder 13"/>
          <p:cNvSpPr>
            <a:spLocks noGrp="1"/>
          </p:cNvSpPr>
          <p:nvPr>
            <p:ph type="body" sz="quarter" idx="12" hasCustomPrompt="1"/>
          </p:nvPr>
        </p:nvSpPr>
        <p:spPr>
          <a:xfrm>
            <a:off x="609600" y="6453336"/>
            <a:ext cx="6096000" cy="381000"/>
          </a:xfrm>
        </p:spPr>
        <p:txBody>
          <a:bodyPr/>
          <a:lstStyle>
            <a:lvl1pPr marL="0" indent="0">
              <a:buNone/>
              <a:defRPr sz="2000" baseline="0"/>
            </a:lvl1pPr>
          </a:lstStyle>
          <a:p>
            <a:pPr lvl="0"/>
            <a:r>
              <a:rPr lang="en-CA" dirty="0" smtClean="0"/>
              <a:t>&lt;add the meeting or event name here&gt;</a:t>
            </a:r>
            <a:endParaRPr lang="en-CA" dirty="0"/>
          </a:p>
        </p:txBody>
      </p:sp>
      <p:pic>
        <p:nvPicPr>
          <p:cNvPr id="1026" name="Picture 2" descr="C:\Users\Aaron.Furfaro\Documents\Final Logos\Final Logos\Horizontal\RGB\PHO logo_AAcompliant_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5575" y="188640"/>
            <a:ext cx="3592369" cy="68146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3"/>
          <p:cNvSpPr>
            <a:spLocks noGrp="1"/>
          </p:cNvSpPr>
          <p:nvPr>
            <p:ph type="body" sz="quarter" idx="13" hasCustomPrompt="1"/>
          </p:nvPr>
        </p:nvSpPr>
        <p:spPr>
          <a:xfrm>
            <a:off x="611560" y="5157192"/>
            <a:ext cx="6096000" cy="381000"/>
          </a:xfrm>
        </p:spPr>
        <p:txBody>
          <a:bodyPr/>
          <a:lstStyle>
            <a:lvl1pPr marL="0" indent="0">
              <a:buNone/>
              <a:defRPr sz="2000" baseline="0"/>
            </a:lvl1pPr>
          </a:lstStyle>
          <a:p>
            <a:pPr lvl="0"/>
            <a:r>
              <a:rPr lang="en-CA" dirty="0" smtClean="0"/>
              <a:t>&lt;add second presenter name here, if needed&gt;</a:t>
            </a:r>
            <a:endParaRPr lang="en-CA" dirty="0"/>
          </a:p>
        </p:txBody>
      </p:sp>
      <p:sp>
        <p:nvSpPr>
          <p:cNvPr id="9" name="Text Placeholder 13"/>
          <p:cNvSpPr>
            <a:spLocks noGrp="1"/>
          </p:cNvSpPr>
          <p:nvPr>
            <p:ph type="body" sz="quarter" idx="14" hasCustomPrompt="1"/>
          </p:nvPr>
        </p:nvSpPr>
        <p:spPr>
          <a:xfrm>
            <a:off x="611560" y="5589240"/>
            <a:ext cx="6096000" cy="381000"/>
          </a:xfrm>
        </p:spPr>
        <p:txBody>
          <a:bodyPr/>
          <a:lstStyle>
            <a:lvl1pPr marL="0" indent="0">
              <a:buNone/>
              <a:defRPr sz="2000" baseline="0"/>
            </a:lvl1pPr>
          </a:lstStyle>
          <a:p>
            <a:pPr lvl="0"/>
            <a:r>
              <a:rPr lang="en-CA" dirty="0" smtClean="0"/>
              <a:t>&lt;add third presenter name here, if needed &gt;</a:t>
            </a:r>
            <a:endParaRPr lang="en-CA" dirty="0"/>
          </a:p>
        </p:txBody>
      </p:sp>
    </p:spTree>
    <p:extLst>
      <p:ext uri="{BB962C8B-B14F-4D97-AF65-F5344CB8AC3E}">
        <p14:creationId xmlns:p14="http://schemas.microsoft.com/office/powerpoint/2010/main" val="2488216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Chart">
    <p:spTree>
      <p:nvGrpSpPr>
        <p:cNvPr id="1" name=""/>
        <p:cNvGrpSpPr/>
        <p:nvPr/>
      </p:nvGrpSpPr>
      <p:grpSpPr>
        <a:xfrm>
          <a:off x="0" y="0"/>
          <a:ext cx="0" cy="0"/>
          <a:chOff x="0" y="0"/>
          <a:chExt cx="0" cy="0"/>
        </a:xfrm>
      </p:grpSpPr>
      <p:pic>
        <p:nvPicPr>
          <p:cNvPr id="8" name="Picture 7"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11"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9" name="TextBox 8"/>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14" name="Chart Placeholder 7"/>
          <p:cNvSpPr>
            <a:spLocks noGrp="1"/>
          </p:cNvSpPr>
          <p:nvPr>
            <p:ph type="chart" sz="quarter" idx="13"/>
          </p:nvPr>
        </p:nvSpPr>
        <p:spPr>
          <a:xfrm>
            <a:off x="468314" y="1124744"/>
            <a:ext cx="8424166" cy="3352800"/>
          </a:xfrm>
        </p:spPr>
        <p:txBody>
          <a:bodyPr rtlCol="0">
            <a:normAutofit/>
          </a:bodyPr>
          <a:lstStyle>
            <a:lvl1pPr>
              <a:buClr>
                <a:srgbClr val="0F80A7"/>
              </a:buClr>
              <a:defRPr>
                <a:solidFill>
                  <a:srgbClr val="68696D"/>
                </a:solidFill>
              </a:defRPr>
            </a:lvl1pPr>
          </a:lstStyle>
          <a:p>
            <a:pPr lvl="0"/>
            <a:r>
              <a:rPr lang="en-US" noProof="0" dirty="0" smtClean="0"/>
              <a:t>Click icon to add chart</a:t>
            </a:r>
            <a:endParaRPr lang="en-US" noProof="0" dirty="0"/>
          </a:p>
        </p:txBody>
      </p:sp>
      <p:sp>
        <p:nvSpPr>
          <p:cNvPr id="3" name="Text Placeholder 2"/>
          <p:cNvSpPr>
            <a:spLocks noGrp="1"/>
          </p:cNvSpPr>
          <p:nvPr>
            <p:ph type="body" sz="quarter" idx="14"/>
          </p:nvPr>
        </p:nvSpPr>
        <p:spPr>
          <a:xfrm>
            <a:off x="450254" y="4653136"/>
            <a:ext cx="8424862" cy="1008062"/>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itle 1"/>
          <p:cNvSpPr>
            <a:spLocks noGrp="1"/>
          </p:cNvSpPr>
          <p:nvPr>
            <p:ph type="title" hasCustomPrompt="1"/>
          </p:nvPr>
        </p:nvSpPr>
        <p:spPr>
          <a:xfrm>
            <a:off x="468312" y="404813"/>
            <a:ext cx="8424167" cy="685800"/>
          </a:xfrm>
        </p:spPr>
        <p:txBody>
          <a:bodyPr/>
          <a:lstStyle>
            <a:lvl1pPr>
              <a:defRPr sz="3000" baseline="0">
                <a:solidFill>
                  <a:srgbClr val="0F80A7"/>
                </a:solidFill>
                <a:latin typeface="+mn-lt"/>
              </a:defRPr>
            </a:lvl1pPr>
          </a:lstStyle>
          <a:p>
            <a:r>
              <a:rPr lang="en-US" dirty="0" smtClean="0"/>
              <a:t>Add Your Heading Here (in Title Case)</a:t>
            </a:r>
            <a:endParaRPr lang="en-US" dirty="0"/>
          </a:p>
        </p:txBody>
      </p:sp>
      <p:sp>
        <p:nvSpPr>
          <p:cNvPr id="15" name="Text Placeholder 10"/>
          <p:cNvSpPr>
            <a:spLocks noGrp="1"/>
          </p:cNvSpPr>
          <p:nvPr>
            <p:ph type="body" sz="quarter" idx="17" hasCustomPrompt="1"/>
          </p:nvPr>
        </p:nvSpPr>
        <p:spPr>
          <a:xfrm>
            <a:off x="468313" y="6021288"/>
            <a:ext cx="8424167" cy="288032"/>
          </a:xfrm>
        </p:spPr>
        <p:txBody>
          <a:bodyPr/>
          <a:lstStyle>
            <a:lvl1pPr marL="0" indent="0">
              <a:buNone/>
              <a:defRPr sz="1600" baseline="0"/>
            </a:lvl1pPr>
          </a:lstStyle>
          <a:p>
            <a:pPr lvl="0"/>
            <a:r>
              <a:rPr lang="en-CA" dirty="0" smtClean="0"/>
              <a:t>&lt;Click here to add source statement, if needed&gt;</a:t>
            </a:r>
            <a:endParaRPr lang="en-CA" dirty="0"/>
          </a:p>
        </p:txBody>
      </p:sp>
    </p:spTree>
    <p:extLst>
      <p:ext uri="{BB962C8B-B14F-4D97-AF65-F5344CB8AC3E}">
        <p14:creationId xmlns:p14="http://schemas.microsoft.com/office/powerpoint/2010/main" val="1233845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Two charts">
    <p:spTree>
      <p:nvGrpSpPr>
        <p:cNvPr id="1" name=""/>
        <p:cNvGrpSpPr/>
        <p:nvPr/>
      </p:nvGrpSpPr>
      <p:grpSpPr>
        <a:xfrm>
          <a:off x="0" y="0"/>
          <a:ext cx="0" cy="0"/>
          <a:chOff x="0" y="0"/>
          <a:chExt cx="0" cy="0"/>
        </a:xfrm>
      </p:grpSpPr>
      <p:pic>
        <p:nvPicPr>
          <p:cNvPr id="14" name="Picture 13"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8" name="Chart Placeholder 7"/>
          <p:cNvSpPr>
            <a:spLocks noGrp="1"/>
          </p:cNvSpPr>
          <p:nvPr>
            <p:ph type="chart" sz="quarter" idx="16"/>
          </p:nvPr>
        </p:nvSpPr>
        <p:spPr>
          <a:xfrm>
            <a:off x="4648200" y="1124744"/>
            <a:ext cx="4244280" cy="3791148"/>
          </a:xfrm>
        </p:spPr>
        <p:txBody>
          <a:bodyPr rtlCol="0">
            <a:normAutofit/>
          </a:bodyPr>
          <a:lstStyle>
            <a:lvl1pPr>
              <a:defRPr>
                <a:solidFill>
                  <a:srgbClr val="68696D"/>
                </a:solidFill>
              </a:defRPr>
            </a:lvl1pPr>
          </a:lstStyle>
          <a:p>
            <a:pPr lvl="0"/>
            <a:r>
              <a:rPr lang="en-US" noProof="0" dirty="0" smtClean="0"/>
              <a:t>Click icon to add chart</a:t>
            </a:r>
            <a:endParaRPr lang="en-US" noProof="0" dirty="0"/>
          </a:p>
        </p:txBody>
      </p:sp>
      <p:sp>
        <p:nvSpPr>
          <p:cNvPr id="11"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9" name="TextBox 8"/>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13" name="Chart Placeholder 7"/>
          <p:cNvSpPr>
            <a:spLocks noGrp="1"/>
          </p:cNvSpPr>
          <p:nvPr>
            <p:ph type="chart" sz="quarter" idx="17"/>
          </p:nvPr>
        </p:nvSpPr>
        <p:spPr>
          <a:xfrm>
            <a:off x="457200" y="1124744"/>
            <a:ext cx="4032182" cy="3791148"/>
          </a:xfrm>
        </p:spPr>
        <p:txBody>
          <a:bodyPr rtlCol="0">
            <a:normAutofit/>
          </a:bodyPr>
          <a:lstStyle>
            <a:lvl1pPr>
              <a:defRPr>
                <a:solidFill>
                  <a:srgbClr val="68696D"/>
                </a:solidFill>
              </a:defRPr>
            </a:lvl1pPr>
          </a:lstStyle>
          <a:p>
            <a:pPr lvl="0"/>
            <a:r>
              <a:rPr lang="en-US" noProof="0" dirty="0" smtClean="0"/>
              <a:t>Click icon to add chart</a:t>
            </a:r>
            <a:endParaRPr lang="en-US" noProof="0" dirty="0"/>
          </a:p>
        </p:txBody>
      </p:sp>
      <p:sp>
        <p:nvSpPr>
          <p:cNvPr id="12" name="Title 1"/>
          <p:cNvSpPr>
            <a:spLocks noGrp="1"/>
          </p:cNvSpPr>
          <p:nvPr>
            <p:ph type="title" hasCustomPrompt="1"/>
          </p:nvPr>
        </p:nvSpPr>
        <p:spPr>
          <a:xfrm>
            <a:off x="468312" y="404813"/>
            <a:ext cx="8424167" cy="685800"/>
          </a:xfrm>
        </p:spPr>
        <p:txBody>
          <a:bodyPr/>
          <a:lstStyle>
            <a:lvl1pPr>
              <a:defRPr sz="3000" baseline="0">
                <a:solidFill>
                  <a:srgbClr val="0F80A7"/>
                </a:solidFill>
                <a:latin typeface="+mn-lt"/>
              </a:defRPr>
            </a:lvl1pPr>
          </a:lstStyle>
          <a:p>
            <a:r>
              <a:rPr lang="en-US" dirty="0" smtClean="0"/>
              <a:t>Add Your Heading Here (in Title Case)</a:t>
            </a:r>
            <a:endParaRPr lang="en-US" dirty="0"/>
          </a:p>
        </p:txBody>
      </p:sp>
      <p:sp>
        <p:nvSpPr>
          <p:cNvPr id="15" name="Text Placeholder 10"/>
          <p:cNvSpPr>
            <a:spLocks noGrp="1"/>
          </p:cNvSpPr>
          <p:nvPr>
            <p:ph type="body" sz="quarter" idx="18" hasCustomPrompt="1"/>
          </p:nvPr>
        </p:nvSpPr>
        <p:spPr>
          <a:xfrm>
            <a:off x="468313" y="6021288"/>
            <a:ext cx="8424167" cy="288032"/>
          </a:xfrm>
        </p:spPr>
        <p:txBody>
          <a:bodyPr/>
          <a:lstStyle>
            <a:lvl1pPr marL="0" indent="0">
              <a:buNone/>
              <a:defRPr sz="1600" baseline="0"/>
            </a:lvl1pPr>
          </a:lstStyle>
          <a:p>
            <a:pPr lvl="0"/>
            <a:r>
              <a:rPr lang="en-CA" dirty="0" smtClean="0"/>
              <a:t>&lt;Click here to add source statement, if needed&gt;</a:t>
            </a:r>
            <a:endParaRPr lang="en-CA" dirty="0"/>
          </a:p>
        </p:txBody>
      </p:sp>
      <p:sp>
        <p:nvSpPr>
          <p:cNvPr id="4" name="Text Placeholder 3"/>
          <p:cNvSpPr>
            <a:spLocks noGrp="1"/>
          </p:cNvSpPr>
          <p:nvPr>
            <p:ph type="body" sz="quarter" idx="19"/>
          </p:nvPr>
        </p:nvSpPr>
        <p:spPr>
          <a:xfrm>
            <a:off x="468313" y="5013176"/>
            <a:ext cx="8424862" cy="72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214002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with Table">
    <p:spTree>
      <p:nvGrpSpPr>
        <p:cNvPr id="1" name=""/>
        <p:cNvGrpSpPr/>
        <p:nvPr/>
      </p:nvGrpSpPr>
      <p:grpSpPr>
        <a:xfrm>
          <a:off x="0" y="0"/>
          <a:ext cx="0" cy="0"/>
          <a:chOff x="0" y="0"/>
          <a:chExt cx="0" cy="0"/>
        </a:xfrm>
      </p:grpSpPr>
      <p:pic>
        <p:nvPicPr>
          <p:cNvPr id="10" name="Picture 9"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9" name="Table Placeholder 8"/>
          <p:cNvSpPr>
            <a:spLocks noGrp="1"/>
          </p:cNvSpPr>
          <p:nvPr>
            <p:ph type="tbl" sz="quarter" idx="15"/>
          </p:nvPr>
        </p:nvSpPr>
        <p:spPr>
          <a:xfrm>
            <a:off x="468313" y="1124744"/>
            <a:ext cx="8424167" cy="3980656"/>
          </a:xfrm>
        </p:spPr>
        <p:txBody>
          <a:bodyPr rtlCol="0">
            <a:normAutofit/>
          </a:bodyPr>
          <a:lstStyle>
            <a:lvl1pPr>
              <a:defRPr>
                <a:solidFill>
                  <a:srgbClr val="68696D"/>
                </a:solidFill>
              </a:defRPr>
            </a:lvl1pPr>
          </a:lstStyle>
          <a:p>
            <a:pPr lvl="0"/>
            <a:r>
              <a:rPr lang="en-US" noProof="0" dirty="0" smtClean="0"/>
              <a:t>Click icon to add table</a:t>
            </a:r>
            <a:endParaRPr lang="en-US" noProof="0" dirty="0"/>
          </a:p>
        </p:txBody>
      </p:sp>
      <p:sp>
        <p:nvSpPr>
          <p:cNvPr id="11"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8" name="TextBox 7"/>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12" name="Title 1"/>
          <p:cNvSpPr>
            <a:spLocks noGrp="1"/>
          </p:cNvSpPr>
          <p:nvPr>
            <p:ph type="title" hasCustomPrompt="1"/>
          </p:nvPr>
        </p:nvSpPr>
        <p:spPr>
          <a:xfrm>
            <a:off x="468312" y="404813"/>
            <a:ext cx="8424167" cy="685800"/>
          </a:xfrm>
        </p:spPr>
        <p:txBody>
          <a:bodyPr/>
          <a:lstStyle>
            <a:lvl1pPr>
              <a:defRPr sz="3000" baseline="0">
                <a:solidFill>
                  <a:srgbClr val="0F80A7"/>
                </a:solidFill>
                <a:latin typeface="+mn-lt"/>
              </a:defRPr>
            </a:lvl1pPr>
          </a:lstStyle>
          <a:p>
            <a:r>
              <a:rPr lang="en-US" dirty="0" smtClean="0"/>
              <a:t>Add Your Heading Here (in Title Case)</a:t>
            </a:r>
            <a:endParaRPr lang="en-US" dirty="0"/>
          </a:p>
        </p:txBody>
      </p:sp>
      <p:sp>
        <p:nvSpPr>
          <p:cNvPr id="13" name="Text Placeholder 10"/>
          <p:cNvSpPr>
            <a:spLocks noGrp="1"/>
          </p:cNvSpPr>
          <p:nvPr>
            <p:ph type="body" sz="quarter" idx="18" hasCustomPrompt="1"/>
          </p:nvPr>
        </p:nvSpPr>
        <p:spPr>
          <a:xfrm>
            <a:off x="468313" y="6021288"/>
            <a:ext cx="8424167" cy="288032"/>
          </a:xfrm>
        </p:spPr>
        <p:txBody>
          <a:bodyPr/>
          <a:lstStyle>
            <a:lvl1pPr marL="0" indent="0">
              <a:buNone/>
              <a:defRPr sz="1600" baseline="0"/>
            </a:lvl1pPr>
          </a:lstStyle>
          <a:p>
            <a:pPr lvl="0"/>
            <a:r>
              <a:rPr lang="en-CA" dirty="0" smtClean="0"/>
              <a:t>&lt;Click here to add source statement, if needed&gt;</a:t>
            </a:r>
            <a:endParaRPr lang="en-CA" dirty="0"/>
          </a:p>
        </p:txBody>
      </p:sp>
      <p:sp>
        <p:nvSpPr>
          <p:cNvPr id="5" name="Text Placeholder 4"/>
          <p:cNvSpPr>
            <a:spLocks noGrp="1"/>
          </p:cNvSpPr>
          <p:nvPr>
            <p:ph type="body" sz="quarter" idx="19"/>
          </p:nvPr>
        </p:nvSpPr>
        <p:spPr>
          <a:xfrm>
            <a:off x="468313" y="5157788"/>
            <a:ext cx="8424862" cy="792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68297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with Table_Alt">
    <p:spTree>
      <p:nvGrpSpPr>
        <p:cNvPr id="1" name=""/>
        <p:cNvGrpSpPr/>
        <p:nvPr/>
      </p:nvGrpSpPr>
      <p:grpSpPr>
        <a:xfrm>
          <a:off x="0" y="0"/>
          <a:ext cx="0" cy="0"/>
          <a:chOff x="0" y="0"/>
          <a:chExt cx="0" cy="0"/>
        </a:xfrm>
      </p:grpSpPr>
      <p:pic>
        <p:nvPicPr>
          <p:cNvPr id="10" name="Picture 9"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9" name="Table Placeholder 8"/>
          <p:cNvSpPr>
            <a:spLocks noGrp="1"/>
          </p:cNvSpPr>
          <p:nvPr>
            <p:ph type="tbl" sz="quarter" idx="15"/>
          </p:nvPr>
        </p:nvSpPr>
        <p:spPr>
          <a:xfrm>
            <a:off x="3048000" y="1109464"/>
            <a:ext cx="5844480" cy="4767808"/>
          </a:xfrm>
        </p:spPr>
        <p:txBody>
          <a:bodyPr rtlCol="0">
            <a:normAutofit/>
          </a:bodyPr>
          <a:lstStyle>
            <a:lvl1pPr>
              <a:defRPr>
                <a:solidFill>
                  <a:srgbClr val="68696D"/>
                </a:solidFill>
              </a:defRPr>
            </a:lvl1pPr>
          </a:lstStyle>
          <a:p>
            <a:pPr lvl="0"/>
            <a:r>
              <a:rPr lang="en-US" noProof="0" dirty="0" smtClean="0"/>
              <a:t>Click icon to add table</a:t>
            </a:r>
            <a:endParaRPr lang="en-US" noProof="0" dirty="0"/>
          </a:p>
        </p:txBody>
      </p:sp>
      <p:sp>
        <p:nvSpPr>
          <p:cNvPr id="11"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8" name="TextBox 7"/>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12" name="Title 1"/>
          <p:cNvSpPr>
            <a:spLocks noGrp="1"/>
          </p:cNvSpPr>
          <p:nvPr>
            <p:ph type="title" hasCustomPrompt="1"/>
          </p:nvPr>
        </p:nvSpPr>
        <p:spPr>
          <a:xfrm>
            <a:off x="468312" y="404813"/>
            <a:ext cx="8424167" cy="685800"/>
          </a:xfrm>
        </p:spPr>
        <p:txBody>
          <a:bodyPr/>
          <a:lstStyle>
            <a:lvl1pPr>
              <a:defRPr sz="3000" baseline="0">
                <a:solidFill>
                  <a:srgbClr val="0F80A7"/>
                </a:solidFill>
                <a:latin typeface="+mn-lt"/>
              </a:defRPr>
            </a:lvl1pPr>
          </a:lstStyle>
          <a:p>
            <a:r>
              <a:rPr lang="en-US" dirty="0" smtClean="0"/>
              <a:t>Add Your Heading Here (in Title Case)</a:t>
            </a:r>
            <a:endParaRPr lang="en-US" dirty="0"/>
          </a:p>
        </p:txBody>
      </p:sp>
      <p:sp>
        <p:nvSpPr>
          <p:cNvPr id="13" name="Text Placeholder 10"/>
          <p:cNvSpPr>
            <a:spLocks noGrp="1"/>
          </p:cNvSpPr>
          <p:nvPr>
            <p:ph type="body" sz="quarter" idx="18" hasCustomPrompt="1"/>
          </p:nvPr>
        </p:nvSpPr>
        <p:spPr>
          <a:xfrm>
            <a:off x="468313" y="6021288"/>
            <a:ext cx="8424167" cy="288032"/>
          </a:xfrm>
        </p:spPr>
        <p:txBody>
          <a:bodyPr/>
          <a:lstStyle>
            <a:lvl1pPr marL="0" indent="0">
              <a:buNone/>
              <a:defRPr sz="1600" baseline="0"/>
            </a:lvl1pPr>
          </a:lstStyle>
          <a:p>
            <a:pPr lvl="0"/>
            <a:r>
              <a:rPr lang="en-CA" dirty="0" smtClean="0"/>
              <a:t>&lt;Click here to add source statement, if needed&gt;</a:t>
            </a:r>
            <a:endParaRPr lang="en-CA" dirty="0"/>
          </a:p>
        </p:txBody>
      </p:sp>
      <p:sp>
        <p:nvSpPr>
          <p:cNvPr id="5" name="Text Placeholder 4"/>
          <p:cNvSpPr>
            <a:spLocks noGrp="1"/>
          </p:cNvSpPr>
          <p:nvPr>
            <p:ph type="body" sz="quarter" idx="19"/>
          </p:nvPr>
        </p:nvSpPr>
        <p:spPr>
          <a:xfrm>
            <a:off x="468313" y="1125538"/>
            <a:ext cx="2519362"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226552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L">
    <p:spTree>
      <p:nvGrpSpPr>
        <p:cNvPr id="1" name=""/>
        <p:cNvGrpSpPr/>
        <p:nvPr/>
      </p:nvGrpSpPr>
      <p:grpSpPr>
        <a:xfrm>
          <a:off x="0" y="0"/>
          <a:ext cx="0" cy="0"/>
          <a:chOff x="0" y="0"/>
          <a:chExt cx="0" cy="0"/>
        </a:xfrm>
      </p:grpSpPr>
      <p:pic>
        <p:nvPicPr>
          <p:cNvPr id="13" name="Picture 12"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9"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11" name="Picture Placeholder 2"/>
          <p:cNvSpPr>
            <a:spLocks noGrp="1"/>
          </p:cNvSpPr>
          <p:nvPr>
            <p:ph type="pic" idx="1"/>
          </p:nvPr>
        </p:nvSpPr>
        <p:spPr>
          <a:xfrm>
            <a:off x="468312" y="1681051"/>
            <a:ext cx="4103687" cy="390818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2" name="Text Placeholder 3"/>
          <p:cNvSpPr>
            <a:spLocks noGrp="1"/>
          </p:cNvSpPr>
          <p:nvPr>
            <p:ph type="body" sz="half" idx="2" hasCustomPrompt="1"/>
          </p:nvPr>
        </p:nvSpPr>
        <p:spPr>
          <a:xfrm>
            <a:off x="4697288" y="2002820"/>
            <a:ext cx="4195192" cy="3370396"/>
          </a:xfrm>
        </p:spPr>
        <p:txBody>
          <a:bodyPr/>
          <a:lstStyle>
            <a:lvl1pPr marL="0" indent="0">
              <a:buNone/>
              <a:defRPr sz="20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your content here</a:t>
            </a:r>
          </a:p>
        </p:txBody>
      </p:sp>
      <p:sp>
        <p:nvSpPr>
          <p:cNvPr id="10" name="Title 1"/>
          <p:cNvSpPr>
            <a:spLocks noGrp="1"/>
          </p:cNvSpPr>
          <p:nvPr>
            <p:ph type="title" hasCustomPrompt="1"/>
          </p:nvPr>
        </p:nvSpPr>
        <p:spPr>
          <a:xfrm>
            <a:off x="468312" y="404813"/>
            <a:ext cx="8424167" cy="685800"/>
          </a:xfrm>
        </p:spPr>
        <p:txBody>
          <a:bodyPr/>
          <a:lstStyle>
            <a:lvl1pPr>
              <a:defRPr sz="3000" baseline="0">
                <a:solidFill>
                  <a:srgbClr val="0F80A7"/>
                </a:solidFill>
                <a:latin typeface="+mn-lt"/>
              </a:defRPr>
            </a:lvl1pPr>
          </a:lstStyle>
          <a:p>
            <a:r>
              <a:rPr lang="en-US" dirty="0" smtClean="0"/>
              <a:t>Add Your Heading Here (in Title Case)</a:t>
            </a:r>
            <a:endParaRPr lang="en-US" dirty="0"/>
          </a:p>
        </p:txBody>
      </p:sp>
      <p:sp>
        <p:nvSpPr>
          <p:cNvPr id="14" name="Text Placeholder 10"/>
          <p:cNvSpPr>
            <a:spLocks noGrp="1"/>
          </p:cNvSpPr>
          <p:nvPr>
            <p:ph type="body" sz="quarter" idx="18" hasCustomPrompt="1"/>
          </p:nvPr>
        </p:nvSpPr>
        <p:spPr>
          <a:xfrm>
            <a:off x="468313" y="6021288"/>
            <a:ext cx="8424167" cy="288032"/>
          </a:xfrm>
        </p:spPr>
        <p:txBody>
          <a:bodyPr/>
          <a:lstStyle>
            <a:lvl1pPr marL="0" indent="0">
              <a:buNone/>
              <a:defRPr sz="1600" baseline="0"/>
            </a:lvl1pPr>
          </a:lstStyle>
          <a:p>
            <a:pPr lvl="0"/>
            <a:r>
              <a:rPr lang="en-CA" dirty="0" smtClean="0"/>
              <a:t>&lt;Click here to add source statement, if needed&gt;</a:t>
            </a:r>
            <a:endParaRPr lang="en-CA" dirty="0"/>
          </a:p>
        </p:txBody>
      </p:sp>
    </p:spTree>
    <p:extLst>
      <p:ext uri="{BB962C8B-B14F-4D97-AF65-F5344CB8AC3E}">
        <p14:creationId xmlns:p14="http://schemas.microsoft.com/office/powerpoint/2010/main" val="1723037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R">
    <p:spTree>
      <p:nvGrpSpPr>
        <p:cNvPr id="1" name=""/>
        <p:cNvGrpSpPr/>
        <p:nvPr/>
      </p:nvGrpSpPr>
      <p:grpSpPr>
        <a:xfrm>
          <a:off x="0" y="0"/>
          <a:ext cx="0" cy="0"/>
          <a:chOff x="0" y="0"/>
          <a:chExt cx="0" cy="0"/>
        </a:xfrm>
      </p:grpSpPr>
      <p:pic>
        <p:nvPicPr>
          <p:cNvPr id="13" name="Picture 12"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9"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11" name="Picture Placeholder 2"/>
          <p:cNvSpPr>
            <a:spLocks noGrp="1"/>
          </p:cNvSpPr>
          <p:nvPr>
            <p:ph type="pic" idx="1"/>
          </p:nvPr>
        </p:nvSpPr>
        <p:spPr>
          <a:xfrm>
            <a:off x="4788024" y="1628800"/>
            <a:ext cx="4103687" cy="390818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12" name="Text Placeholder 3"/>
          <p:cNvSpPr>
            <a:spLocks noGrp="1"/>
          </p:cNvSpPr>
          <p:nvPr>
            <p:ph type="body" sz="half" idx="2" hasCustomPrompt="1"/>
          </p:nvPr>
        </p:nvSpPr>
        <p:spPr>
          <a:xfrm>
            <a:off x="468313" y="1988840"/>
            <a:ext cx="4195192" cy="3370396"/>
          </a:xfrm>
        </p:spPr>
        <p:txBody>
          <a:bodyPr/>
          <a:lstStyle>
            <a:lvl1pPr marL="0" indent="0">
              <a:buNone/>
              <a:defRPr sz="20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your content here</a:t>
            </a:r>
          </a:p>
        </p:txBody>
      </p:sp>
      <p:sp>
        <p:nvSpPr>
          <p:cNvPr id="10" name="Title 1"/>
          <p:cNvSpPr>
            <a:spLocks noGrp="1"/>
          </p:cNvSpPr>
          <p:nvPr>
            <p:ph type="title" hasCustomPrompt="1"/>
          </p:nvPr>
        </p:nvSpPr>
        <p:spPr>
          <a:xfrm>
            <a:off x="468312" y="404813"/>
            <a:ext cx="8424167" cy="685800"/>
          </a:xfrm>
        </p:spPr>
        <p:txBody>
          <a:bodyPr/>
          <a:lstStyle>
            <a:lvl1pPr>
              <a:defRPr sz="3000" baseline="0">
                <a:solidFill>
                  <a:srgbClr val="0F80A7"/>
                </a:solidFill>
                <a:latin typeface="+mn-lt"/>
              </a:defRPr>
            </a:lvl1pPr>
          </a:lstStyle>
          <a:p>
            <a:r>
              <a:rPr lang="en-US" dirty="0" smtClean="0"/>
              <a:t>Add Your Heading Here (in Title Case)</a:t>
            </a:r>
            <a:endParaRPr lang="en-US" dirty="0"/>
          </a:p>
        </p:txBody>
      </p:sp>
      <p:sp>
        <p:nvSpPr>
          <p:cNvPr id="14" name="Text Placeholder 10"/>
          <p:cNvSpPr>
            <a:spLocks noGrp="1"/>
          </p:cNvSpPr>
          <p:nvPr>
            <p:ph type="body" sz="quarter" idx="18" hasCustomPrompt="1"/>
          </p:nvPr>
        </p:nvSpPr>
        <p:spPr>
          <a:xfrm>
            <a:off x="468313" y="6021288"/>
            <a:ext cx="8424167" cy="288032"/>
          </a:xfrm>
        </p:spPr>
        <p:txBody>
          <a:bodyPr/>
          <a:lstStyle>
            <a:lvl1pPr marL="0" indent="0">
              <a:buNone/>
              <a:defRPr sz="1600" baseline="0"/>
            </a:lvl1pPr>
          </a:lstStyle>
          <a:p>
            <a:pPr lvl="0"/>
            <a:r>
              <a:rPr lang="en-CA" dirty="0" smtClean="0"/>
              <a:t>&lt;Click here to add source statement, if needed&gt;</a:t>
            </a:r>
            <a:endParaRPr lang="en-CA" dirty="0"/>
          </a:p>
        </p:txBody>
      </p:sp>
    </p:spTree>
    <p:extLst>
      <p:ext uri="{BB962C8B-B14F-4D97-AF65-F5344CB8AC3E}">
        <p14:creationId xmlns:p14="http://schemas.microsoft.com/office/powerpoint/2010/main" val="3029547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pic>
        <p:nvPicPr>
          <p:cNvPr id="8" name="Picture 7"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6"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5" name="Text Placeholder 4"/>
          <p:cNvSpPr>
            <a:spLocks noGrp="1"/>
          </p:cNvSpPr>
          <p:nvPr>
            <p:ph type="body" sz="quarter" idx="13"/>
          </p:nvPr>
        </p:nvSpPr>
        <p:spPr>
          <a:xfrm>
            <a:off x="468313" y="1268413"/>
            <a:ext cx="8424862" cy="4321175"/>
          </a:xfrm>
        </p:spPr>
        <p:txBody>
          <a:bodyPr/>
          <a:lstStyle>
            <a:lvl1pPr marL="514350" indent="-514350">
              <a:buFont typeface="+mj-lt"/>
              <a:buAutoNum type="arabicPeriod"/>
              <a:defRPr sz="2000"/>
            </a:lvl1pPr>
            <a:lvl2pPr marL="750888" indent="-457200">
              <a:buFont typeface="+mj-lt"/>
              <a:buAutoNum type="arabicPeriod"/>
              <a:defRPr/>
            </a:lvl2pPr>
            <a:lvl3pPr marL="1033463" indent="-457200">
              <a:buFont typeface="+mj-lt"/>
              <a:buAutoNum type="arabicPeriod"/>
              <a:defRPr/>
            </a:lvl3pPr>
            <a:lvl4pPr marL="1147763" indent="-342900">
              <a:buFont typeface="+mj-lt"/>
              <a:buAutoNum type="arabicPeriod"/>
              <a:defRPr/>
            </a:lvl4pPr>
          </a:lstStyle>
          <a:p>
            <a:pPr lvl="0"/>
            <a:r>
              <a:rPr lang="en-US" smtClean="0"/>
              <a:t>Click to edit Master text styles</a:t>
            </a:r>
          </a:p>
        </p:txBody>
      </p:sp>
      <p:sp>
        <p:nvSpPr>
          <p:cNvPr id="10" name="TextBox 9"/>
          <p:cNvSpPr txBox="1"/>
          <p:nvPr userDrawn="1"/>
        </p:nvSpPr>
        <p:spPr>
          <a:xfrm>
            <a:off x="468313" y="404813"/>
            <a:ext cx="8424167" cy="553998"/>
          </a:xfrm>
          <a:prstGeom prst="rect">
            <a:avLst/>
          </a:prstGeom>
          <a:noFill/>
        </p:spPr>
        <p:txBody>
          <a:bodyPr wrap="square" rtlCol="0">
            <a:spAutoFit/>
          </a:bodyPr>
          <a:lstStyle/>
          <a:p>
            <a:r>
              <a:rPr lang="en-US" sz="3000" b="1" dirty="0" smtClean="0">
                <a:solidFill>
                  <a:srgbClr val="0F80A7"/>
                </a:solidFill>
              </a:rPr>
              <a:t>References</a:t>
            </a:r>
            <a:endParaRPr lang="en-CA" sz="3000" b="1" dirty="0">
              <a:solidFill>
                <a:srgbClr val="0F80A7"/>
              </a:solidFill>
            </a:endParaRPr>
          </a:p>
        </p:txBody>
      </p:sp>
    </p:spTree>
    <p:extLst>
      <p:ext uri="{BB962C8B-B14F-4D97-AF65-F5344CB8AC3E}">
        <p14:creationId xmlns:p14="http://schemas.microsoft.com/office/powerpoint/2010/main" val="2397252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8" name="Picture 7"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6"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5" name="Text Placeholder 4"/>
          <p:cNvSpPr>
            <a:spLocks noGrp="1"/>
          </p:cNvSpPr>
          <p:nvPr>
            <p:ph type="body" sz="quarter" idx="13" hasCustomPrompt="1"/>
          </p:nvPr>
        </p:nvSpPr>
        <p:spPr>
          <a:xfrm>
            <a:off x="468313" y="1125538"/>
            <a:ext cx="8424167" cy="4824412"/>
          </a:xfrm>
        </p:spPr>
        <p:txBody>
          <a:bodyPr/>
          <a:lstStyle>
            <a:lvl1pPr>
              <a:defRPr baseline="0"/>
            </a:lvl1pPr>
          </a:lstStyle>
          <a:p>
            <a:pPr lvl="0"/>
            <a:r>
              <a:rPr lang="en-US" dirty="0" smtClean="0"/>
              <a:t>Add the names of the people/organizations you wish to acknowledge</a:t>
            </a:r>
          </a:p>
        </p:txBody>
      </p:sp>
      <p:sp>
        <p:nvSpPr>
          <p:cNvPr id="10" name="TextBox 9"/>
          <p:cNvSpPr txBox="1"/>
          <p:nvPr userDrawn="1"/>
        </p:nvSpPr>
        <p:spPr>
          <a:xfrm>
            <a:off x="468313" y="404813"/>
            <a:ext cx="8424167" cy="553998"/>
          </a:xfrm>
          <a:prstGeom prst="rect">
            <a:avLst/>
          </a:prstGeom>
          <a:noFill/>
        </p:spPr>
        <p:txBody>
          <a:bodyPr wrap="square" rtlCol="0">
            <a:spAutoFit/>
          </a:bodyPr>
          <a:lstStyle/>
          <a:p>
            <a:r>
              <a:rPr lang="en-US" sz="3000" b="1" dirty="0" smtClean="0">
                <a:solidFill>
                  <a:srgbClr val="0F80A7"/>
                </a:solidFill>
              </a:rPr>
              <a:t>Acknowledgements</a:t>
            </a:r>
            <a:endParaRPr lang="en-CA" sz="3000" b="1" dirty="0">
              <a:solidFill>
                <a:srgbClr val="0F80A7"/>
              </a:solidFill>
            </a:endParaRPr>
          </a:p>
        </p:txBody>
      </p:sp>
    </p:spTree>
    <p:extLst>
      <p:ext uri="{BB962C8B-B14F-4D97-AF65-F5344CB8AC3E}">
        <p14:creationId xmlns:p14="http://schemas.microsoft.com/office/powerpoint/2010/main" val="3615852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8" name="Picture 17" descr="Ontario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04568" y="5733256"/>
            <a:ext cx="1459920" cy="1033078"/>
          </a:xfrm>
          <a:prstGeom prst="rect">
            <a:avLst/>
          </a:prstGeom>
        </p:spPr>
      </p:pic>
      <p:sp>
        <p:nvSpPr>
          <p:cNvPr id="19" name="TextBox 18"/>
          <p:cNvSpPr txBox="1"/>
          <p:nvPr userDrawn="1"/>
        </p:nvSpPr>
        <p:spPr>
          <a:xfrm>
            <a:off x="468310" y="4437112"/>
            <a:ext cx="8424167" cy="867930"/>
          </a:xfrm>
          <a:prstGeom prst="rect">
            <a:avLst/>
          </a:prstGeom>
          <a:noFill/>
        </p:spPr>
        <p:txBody>
          <a:bodyPr wrap="square" rtlCol="0">
            <a:spAutoFit/>
          </a:bodyPr>
          <a:lstStyle/>
          <a:p>
            <a:pPr marL="0" marR="0" indent="0" algn="l" defTabSz="914400" rtl="0" eaLnBrk="1" fontAlgn="base" latinLnBrk="0" hangingPunct="1">
              <a:lnSpc>
                <a:spcPct val="90000"/>
              </a:lnSpc>
              <a:spcBef>
                <a:spcPct val="0"/>
              </a:spcBef>
              <a:spcAft>
                <a:spcPct val="0"/>
              </a:spcAft>
              <a:buClrTx/>
              <a:buSzTx/>
              <a:buFontTx/>
              <a:buNone/>
              <a:tabLst/>
              <a:defRPr/>
            </a:pPr>
            <a:r>
              <a:rPr lang="en-CA" sz="2800" kern="1200" dirty="0" smtClean="0">
                <a:solidFill>
                  <a:schemeClr val="tx1"/>
                </a:solidFill>
                <a:effectLst/>
                <a:latin typeface="Calibri" pitchFamily="34" charset="0"/>
                <a:ea typeface="+mn-ea"/>
                <a:cs typeface="Arial" charset="0"/>
              </a:rPr>
              <a:t>Public Health Ontario keeps Ontarians safe and healthy. Find out more at </a:t>
            </a:r>
            <a:r>
              <a:rPr lang="en-US" sz="2800" b="1" dirty="0" smtClean="0">
                <a:solidFill>
                  <a:srgbClr val="0F80A7"/>
                </a:solidFill>
              </a:rPr>
              <a:t>PublicHealthOntario.ca</a:t>
            </a:r>
            <a:endParaRPr lang="en-US" sz="2800" b="1" dirty="0">
              <a:solidFill>
                <a:srgbClr val="0F80A7"/>
              </a:solidFill>
            </a:endParaRPr>
          </a:p>
        </p:txBody>
      </p:sp>
      <p:pic>
        <p:nvPicPr>
          <p:cNvPr id="5" name="Picture 4" descr="PowerPoint Template_bottom-06.png"/>
          <p:cNvPicPr>
            <a:picLocks noChangeAspect="1"/>
          </p:cNvPicPr>
          <p:nvPr userDrawn="1"/>
        </p:nvPicPr>
        <p:blipFill rotWithShape="1">
          <a:blip r:embed="rId3" cstate="print">
            <a:extLst>
              <a:ext uri="{28A0092B-C50C-407E-A947-70E740481C1C}">
                <a14:useLocalDpi xmlns:a14="http://schemas.microsoft.com/office/drawing/2010/main" val="0"/>
              </a:ext>
            </a:extLst>
          </a:blip>
          <a:srcRect r="-3"/>
          <a:stretch/>
        </p:blipFill>
        <p:spPr>
          <a:xfrm>
            <a:off x="0" y="5405758"/>
            <a:ext cx="7942748" cy="1479626"/>
          </a:xfrm>
          <a:prstGeom prst="rect">
            <a:avLst/>
          </a:prstGeom>
        </p:spPr>
      </p:pic>
      <p:sp>
        <p:nvSpPr>
          <p:cNvPr id="3" name="Text Placeholder 2"/>
          <p:cNvSpPr>
            <a:spLocks noGrp="1"/>
          </p:cNvSpPr>
          <p:nvPr>
            <p:ph type="body" sz="quarter" idx="10" hasCustomPrompt="1"/>
          </p:nvPr>
        </p:nvSpPr>
        <p:spPr>
          <a:xfrm>
            <a:off x="755528" y="1988170"/>
            <a:ext cx="7920927" cy="1656854"/>
          </a:xfrm>
        </p:spPr>
        <p:txBody>
          <a:bodyPr/>
          <a:lstStyle>
            <a:lvl1pPr marL="0" indent="0">
              <a:buNone/>
              <a:defRPr sz="2400" baseline="0"/>
            </a:lvl1pPr>
          </a:lstStyle>
          <a:p>
            <a:pPr lvl="0"/>
            <a:r>
              <a:rPr lang="en-CA" dirty="0" smtClean="0"/>
              <a:t>Add your name and email address here</a:t>
            </a:r>
            <a:endParaRPr lang="en-CA" dirty="0"/>
          </a:p>
        </p:txBody>
      </p:sp>
      <p:sp>
        <p:nvSpPr>
          <p:cNvPr id="4" name="TextBox 3"/>
          <p:cNvSpPr txBox="1"/>
          <p:nvPr userDrawn="1"/>
        </p:nvSpPr>
        <p:spPr>
          <a:xfrm>
            <a:off x="755576" y="1496397"/>
            <a:ext cx="7920880" cy="492443"/>
          </a:xfrm>
          <a:prstGeom prst="rect">
            <a:avLst/>
          </a:prstGeom>
          <a:noFill/>
        </p:spPr>
        <p:txBody>
          <a:bodyPr wrap="square" rtlCol="0">
            <a:spAutoFit/>
          </a:bodyPr>
          <a:lstStyle/>
          <a:p>
            <a:r>
              <a:rPr lang="en-US" sz="2600" b="1" dirty="0" smtClean="0">
                <a:solidFill>
                  <a:srgbClr val="0F80A7"/>
                </a:solidFill>
              </a:rPr>
              <a:t>For More Information About This Presentation, Contact:</a:t>
            </a:r>
            <a:endParaRPr lang="en-CA" sz="2600" b="1" dirty="0">
              <a:solidFill>
                <a:srgbClr val="0F80A7"/>
              </a:solidFill>
            </a:endParaRPr>
          </a:p>
        </p:txBody>
      </p:sp>
    </p:spTree>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uthors">
    <p:spTree>
      <p:nvGrpSpPr>
        <p:cNvPr id="1" name=""/>
        <p:cNvGrpSpPr/>
        <p:nvPr/>
      </p:nvGrpSpPr>
      <p:grpSpPr>
        <a:xfrm>
          <a:off x="0" y="0"/>
          <a:ext cx="0" cy="0"/>
          <a:chOff x="0" y="0"/>
          <a:chExt cx="0" cy="0"/>
        </a:xfrm>
      </p:grpSpPr>
      <p:pic>
        <p:nvPicPr>
          <p:cNvPr id="8" name="Picture 7"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6"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5" name="Text Placeholder 4"/>
          <p:cNvSpPr>
            <a:spLocks noGrp="1"/>
          </p:cNvSpPr>
          <p:nvPr>
            <p:ph type="body" sz="quarter" idx="13" hasCustomPrompt="1"/>
          </p:nvPr>
        </p:nvSpPr>
        <p:spPr>
          <a:xfrm>
            <a:off x="468313" y="1125538"/>
            <a:ext cx="8424167" cy="4824412"/>
          </a:xfrm>
        </p:spPr>
        <p:txBody>
          <a:bodyPr/>
          <a:lstStyle>
            <a:lvl1pPr>
              <a:defRPr baseline="0"/>
            </a:lvl1pPr>
          </a:lstStyle>
          <a:p>
            <a:pPr lvl="0"/>
            <a:r>
              <a:rPr lang="en-US" dirty="0" smtClean="0"/>
              <a:t>Add the names and affiliations of your authors here</a:t>
            </a:r>
          </a:p>
        </p:txBody>
      </p:sp>
      <p:sp>
        <p:nvSpPr>
          <p:cNvPr id="10" name="TextBox 9"/>
          <p:cNvSpPr txBox="1"/>
          <p:nvPr userDrawn="1"/>
        </p:nvSpPr>
        <p:spPr>
          <a:xfrm>
            <a:off x="468313" y="404813"/>
            <a:ext cx="8424167" cy="553998"/>
          </a:xfrm>
          <a:prstGeom prst="rect">
            <a:avLst/>
          </a:prstGeom>
          <a:noFill/>
        </p:spPr>
        <p:txBody>
          <a:bodyPr wrap="square" rtlCol="0">
            <a:spAutoFit/>
          </a:bodyPr>
          <a:lstStyle/>
          <a:p>
            <a:r>
              <a:rPr lang="en-US" sz="3000" b="1" dirty="0" smtClean="0">
                <a:solidFill>
                  <a:srgbClr val="0F80A7"/>
                </a:solidFill>
              </a:rPr>
              <a:t>Authors</a:t>
            </a:r>
            <a:endParaRPr lang="en-CA" sz="3000" b="1" dirty="0">
              <a:solidFill>
                <a:srgbClr val="0F80A7"/>
              </a:solidFill>
            </a:endParaRPr>
          </a:p>
        </p:txBody>
      </p:sp>
    </p:spTree>
    <p:extLst>
      <p:ext uri="{BB962C8B-B14F-4D97-AF65-F5344CB8AC3E}">
        <p14:creationId xmlns:p14="http://schemas.microsoft.com/office/powerpoint/2010/main" val="1981435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2" name="Title 1"/>
          <p:cNvSpPr>
            <a:spLocks noGrp="1"/>
          </p:cNvSpPr>
          <p:nvPr>
            <p:ph type="title" hasCustomPrompt="1"/>
          </p:nvPr>
        </p:nvSpPr>
        <p:spPr>
          <a:xfrm>
            <a:off x="468312" y="404813"/>
            <a:ext cx="8424167" cy="685800"/>
          </a:xfrm>
        </p:spPr>
        <p:txBody>
          <a:bodyPr/>
          <a:lstStyle>
            <a:lvl1pPr>
              <a:defRPr sz="3000" baseline="0">
                <a:solidFill>
                  <a:srgbClr val="0F80A7"/>
                </a:solidFill>
                <a:latin typeface="+mn-lt"/>
              </a:defRPr>
            </a:lvl1pPr>
          </a:lstStyle>
          <a:p>
            <a:r>
              <a:rPr lang="en-US" dirty="0" smtClean="0"/>
              <a:t>Add Your Heading Here (in Title Case)</a:t>
            </a:r>
            <a:endParaRPr lang="en-US" dirty="0"/>
          </a:p>
        </p:txBody>
      </p:sp>
      <p:sp>
        <p:nvSpPr>
          <p:cNvPr id="6"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5" name="Text Placeholder 4"/>
          <p:cNvSpPr>
            <a:spLocks noGrp="1"/>
          </p:cNvSpPr>
          <p:nvPr>
            <p:ph type="body" sz="quarter" idx="13"/>
          </p:nvPr>
        </p:nvSpPr>
        <p:spPr>
          <a:xfrm>
            <a:off x="468313" y="1125538"/>
            <a:ext cx="8424167" cy="4824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4" hasCustomPrompt="1"/>
          </p:nvPr>
        </p:nvSpPr>
        <p:spPr>
          <a:xfrm>
            <a:off x="468313" y="6021388"/>
            <a:ext cx="8424862" cy="287932"/>
          </a:xfrm>
        </p:spPr>
        <p:txBody>
          <a:bodyPr/>
          <a:lstStyle>
            <a:lvl1pPr marL="0" indent="0">
              <a:buNone/>
              <a:defRPr sz="1600" baseline="0"/>
            </a:lvl1pPr>
          </a:lstStyle>
          <a:p>
            <a:pPr lvl="0"/>
            <a:r>
              <a:rPr lang="en-CA" dirty="0" smtClean="0"/>
              <a:t>&lt;Click here to add source statement, if needed&gt;</a:t>
            </a:r>
            <a:endParaRPr lang="en-CA" dirty="0"/>
          </a:p>
        </p:txBody>
      </p:sp>
    </p:spTree>
    <p:extLst>
      <p:ext uri="{BB962C8B-B14F-4D97-AF65-F5344CB8AC3E}">
        <p14:creationId xmlns:p14="http://schemas.microsoft.com/office/powerpoint/2010/main" val="2780842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image">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8" name="TextBox 7"/>
          <p:cNvSpPr txBox="1"/>
          <p:nvPr userDrawn="1"/>
        </p:nvSpPr>
        <p:spPr>
          <a:xfrm>
            <a:off x="248039" y="6532576"/>
            <a:ext cx="2559774" cy="246221"/>
          </a:xfrm>
          <a:prstGeom prst="rect">
            <a:avLst/>
          </a:prstGeom>
          <a:noFill/>
        </p:spPr>
        <p:txBody>
          <a:bodyPr wrap="square" rtlCol="0">
            <a:spAutoFit/>
          </a:bodyPr>
          <a:lstStyle/>
          <a:p>
            <a:r>
              <a:rPr lang="en-US" sz="1000" dirty="0" smtClean="0">
                <a:solidFill>
                  <a:srgbClr val="0F80A7"/>
                </a:solidFill>
              </a:rPr>
              <a:t>PublicHealthOntario.ca</a:t>
            </a:r>
            <a:endParaRPr lang="en-US" sz="1000" dirty="0">
              <a:solidFill>
                <a:srgbClr val="0F80A7"/>
              </a:solidFill>
            </a:endParaRPr>
          </a:p>
        </p:txBody>
      </p:sp>
      <p:sp>
        <p:nvSpPr>
          <p:cNvPr id="9" name="Picture Placeholder 2"/>
          <p:cNvSpPr>
            <a:spLocks noGrp="1"/>
          </p:cNvSpPr>
          <p:nvPr>
            <p:ph type="pic" idx="13" hasCustomPrompt="1"/>
          </p:nvPr>
        </p:nvSpPr>
        <p:spPr bwMode="gray">
          <a:xfrm>
            <a:off x="1527926" y="1484784"/>
            <a:ext cx="7611387" cy="3290189"/>
          </a:xfrm>
          <a:custGeom>
            <a:avLst/>
            <a:gdLst>
              <a:gd name="connsiteX0" fmla="*/ 0 w 9135533"/>
              <a:gd name="connsiteY0" fmla="*/ 3283903 h 3283903"/>
              <a:gd name="connsiteX1" fmla="*/ 820976 w 9135533"/>
              <a:gd name="connsiteY1" fmla="*/ 0 h 3283903"/>
              <a:gd name="connsiteX2" fmla="*/ 8314557 w 9135533"/>
              <a:gd name="connsiteY2" fmla="*/ 0 h 3283903"/>
              <a:gd name="connsiteX3" fmla="*/ 9135533 w 9135533"/>
              <a:gd name="connsiteY3" fmla="*/ 3283903 h 3283903"/>
              <a:gd name="connsiteX4" fmla="*/ 0 w 9135533"/>
              <a:gd name="connsiteY4" fmla="*/ 3283903 h 3283903"/>
              <a:gd name="connsiteX0" fmla="*/ 1479048 w 8314557"/>
              <a:gd name="connsiteY0" fmla="*/ 3278293 h 3283903"/>
              <a:gd name="connsiteX1" fmla="*/ 0 w 8314557"/>
              <a:gd name="connsiteY1" fmla="*/ 0 h 3283903"/>
              <a:gd name="connsiteX2" fmla="*/ 7493581 w 8314557"/>
              <a:gd name="connsiteY2" fmla="*/ 0 h 3283903"/>
              <a:gd name="connsiteX3" fmla="*/ 8314557 w 8314557"/>
              <a:gd name="connsiteY3" fmla="*/ 3283903 h 3283903"/>
              <a:gd name="connsiteX4" fmla="*/ 1479048 w 8314557"/>
              <a:gd name="connsiteY4" fmla="*/ 3278293 h 3283903"/>
              <a:gd name="connsiteX0" fmla="*/ 789041 w 7624550"/>
              <a:gd name="connsiteY0" fmla="*/ 3283903 h 3289513"/>
              <a:gd name="connsiteX1" fmla="*/ 0 w 7624550"/>
              <a:gd name="connsiteY1" fmla="*/ 0 h 3289513"/>
              <a:gd name="connsiteX2" fmla="*/ 6803574 w 7624550"/>
              <a:gd name="connsiteY2" fmla="*/ 5610 h 3289513"/>
              <a:gd name="connsiteX3" fmla="*/ 7624550 w 7624550"/>
              <a:gd name="connsiteY3" fmla="*/ 3289513 h 3289513"/>
              <a:gd name="connsiteX4" fmla="*/ 789041 w 7624550"/>
              <a:gd name="connsiteY4" fmla="*/ 3283903 h 3289513"/>
              <a:gd name="connsiteX0" fmla="*/ 789041 w 7628217"/>
              <a:gd name="connsiteY0" fmla="*/ 3283903 h 3289513"/>
              <a:gd name="connsiteX1" fmla="*/ 0 w 7628217"/>
              <a:gd name="connsiteY1" fmla="*/ 0 h 3289513"/>
              <a:gd name="connsiteX2" fmla="*/ 7628217 w 7628217"/>
              <a:gd name="connsiteY2" fmla="*/ 5610 h 3289513"/>
              <a:gd name="connsiteX3" fmla="*/ 7624550 w 7628217"/>
              <a:gd name="connsiteY3" fmla="*/ 3289513 h 3289513"/>
              <a:gd name="connsiteX4" fmla="*/ 789041 w 7628217"/>
              <a:gd name="connsiteY4" fmla="*/ 3283903 h 3289513"/>
              <a:gd name="connsiteX0" fmla="*/ 772211 w 7611387"/>
              <a:gd name="connsiteY0" fmla="*/ 3283903 h 3289513"/>
              <a:gd name="connsiteX1" fmla="*/ 0 w 7611387"/>
              <a:gd name="connsiteY1" fmla="*/ 0 h 3289513"/>
              <a:gd name="connsiteX2" fmla="*/ 7611387 w 7611387"/>
              <a:gd name="connsiteY2" fmla="*/ 5610 h 3289513"/>
              <a:gd name="connsiteX3" fmla="*/ 7607720 w 7611387"/>
              <a:gd name="connsiteY3" fmla="*/ 3289513 h 3289513"/>
              <a:gd name="connsiteX4" fmla="*/ 772211 w 7611387"/>
              <a:gd name="connsiteY4" fmla="*/ 3283903 h 3289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1387" h="3289513">
                <a:moveTo>
                  <a:pt x="772211" y="3283903"/>
                </a:moveTo>
                <a:lnTo>
                  <a:pt x="0" y="0"/>
                </a:lnTo>
                <a:lnTo>
                  <a:pt x="7611387" y="5610"/>
                </a:lnTo>
                <a:cubicBezTo>
                  <a:pt x="7610165" y="1100244"/>
                  <a:pt x="7608942" y="2194879"/>
                  <a:pt x="7607720" y="3289513"/>
                </a:cubicBezTo>
                <a:lnTo>
                  <a:pt x="772211" y="328390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rmAutofit/>
          </a:bodyPr>
          <a:lstStyle>
            <a:lvl1pPr marL="0" marR="0" indent="0" algn="l" defTabSz="914400" rtl="0" eaLnBrk="1" fontAlgn="base" latinLnBrk="0" hangingPunct="1">
              <a:lnSpc>
                <a:spcPct val="100000"/>
              </a:lnSpc>
              <a:spcBef>
                <a:spcPts val="1200"/>
              </a:spcBef>
              <a:spcAft>
                <a:spcPct val="0"/>
              </a:spcAft>
              <a:buClr>
                <a:srgbClr val="0F80A7"/>
              </a:buClr>
              <a:buSzTx/>
              <a:buFont typeface="Arial" charset="0"/>
              <a:buNone/>
              <a:tabLst/>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ts val="1200"/>
              </a:spcBef>
              <a:spcAft>
                <a:spcPct val="0"/>
              </a:spcAft>
              <a:buClr>
                <a:srgbClr val="0F80A7"/>
              </a:buClr>
              <a:buSzTx/>
              <a:buFont typeface="Arial" charset="0"/>
              <a:buNone/>
              <a:tabLst/>
              <a:defRPr/>
            </a:pPr>
            <a:r>
              <a:rPr lang="en-US" noProof="0" dirty="0" smtClean="0"/>
              <a:t>Click icon to add picture</a:t>
            </a:r>
            <a:r>
              <a:rPr lang="en-US" dirty="0" smtClean="0"/>
              <a:t>, if source statement is required add a References slide at the end of the presentation and include there.</a:t>
            </a:r>
            <a:endParaRPr lang="en-CA" dirty="0" smtClean="0"/>
          </a:p>
          <a:p>
            <a:pPr lvl="0"/>
            <a:endParaRPr lang="en-US" noProof="0" dirty="0"/>
          </a:p>
        </p:txBody>
      </p:sp>
      <p:sp>
        <p:nvSpPr>
          <p:cNvPr id="12" name="Title 1"/>
          <p:cNvSpPr>
            <a:spLocks noGrp="1"/>
          </p:cNvSpPr>
          <p:nvPr>
            <p:ph type="title" hasCustomPrompt="1"/>
          </p:nvPr>
        </p:nvSpPr>
        <p:spPr>
          <a:xfrm>
            <a:off x="2342257" y="5013176"/>
            <a:ext cx="6550223" cy="1296143"/>
          </a:xfrm>
        </p:spPr>
        <p:txBody>
          <a:bodyPr anchor="t">
            <a:normAutofit/>
          </a:bodyPr>
          <a:lstStyle>
            <a:lvl1pPr algn="l">
              <a:defRPr sz="2000" b="0" cap="none" baseline="0">
                <a:solidFill>
                  <a:srgbClr val="68696D"/>
                </a:solidFill>
                <a:latin typeface="+mn-lt"/>
              </a:defRPr>
            </a:lvl1pPr>
          </a:lstStyle>
          <a:p>
            <a:r>
              <a:rPr lang="en-US" dirty="0" smtClean="0"/>
              <a:t>Add a caption or description here.</a:t>
            </a:r>
            <a:endParaRPr lang="en-US" dirty="0"/>
          </a:p>
        </p:txBody>
      </p:sp>
      <p:sp>
        <p:nvSpPr>
          <p:cNvPr id="13" name="Text Placeholder 2"/>
          <p:cNvSpPr>
            <a:spLocks noGrp="1"/>
          </p:cNvSpPr>
          <p:nvPr>
            <p:ph type="body" idx="1" hasCustomPrompt="1"/>
          </p:nvPr>
        </p:nvSpPr>
        <p:spPr>
          <a:xfrm>
            <a:off x="468312" y="404813"/>
            <a:ext cx="8424167" cy="863947"/>
          </a:xfrm>
        </p:spPr>
        <p:txBody>
          <a:bodyPr anchor="ctr" anchorCtr="0"/>
          <a:lstStyle>
            <a:lvl1pPr marL="0" indent="0">
              <a:buNone/>
              <a:defRPr sz="3000" b="1" baseline="0">
                <a:solidFill>
                  <a:srgbClr val="0F80A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Your Section Heading Here (in Title Case)</a:t>
            </a:r>
          </a:p>
        </p:txBody>
      </p:sp>
      <p:pic>
        <p:nvPicPr>
          <p:cNvPr id="10" name="Picture 9" descr="PowerPoint Template_big-07.png"/>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484784"/>
            <a:ext cx="2447255" cy="3467223"/>
          </a:xfrm>
          <a:prstGeom prst="rect">
            <a:avLst/>
          </a:prstGeom>
        </p:spPr>
      </p:pic>
    </p:spTree>
    <p:extLst>
      <p:ext uri="{BB962C8B-B14F-4D97-AF65-F5344CB8AC3E}">
        <p14:creationId xmlns:p14="http://schemas.microsoft.com/office/powerpoint/2010/main" val="451740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no image">
    <p:spTree>
      <p:nvGrpSpPr>
        <p:cNvPr id="1" name=""/>
        <p:cNvGrpSpPr/>
        <p:nvPr/>
      </p:nvGrpSpPr>
      <p:grpSpPr>
        <a:xfrm>
          <a:off x="0" y="0"/>
          <a:ext cx="0" cy="0"/>
          <a:chOff x="0" y="0"/>
          <a:chExt cx="0" cy="0"/>
        </a:xfrm>
      </p:grpSpPr>
      <p:pic>
        <p:nvPicPr>
          <p:cNvPr id="10" name="Picture 9"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2" name="Title 1"/>
          <p:cNvSpPr>
            <a:spLocks noGrp="1"/>
          </p:cNvSpPr>
          <p:nvPr>
            <p:ph type="title" hasCustomPrompt="1"/>
          </p:nvPr>
        </p:nvSpPr>
        <p:spPr>
          <a:xfrm>
            <a:off x="457200" y="404664"/>
            <a:ext cx="8435280" cy="685800"/>
          </a:xfrm>
        </p:spPr>
        <p:txBody>
          <a:bodyPr/>
          <a:lstStyle>
            <a:lvl1pPr>
              <a:defRPr sz="3000">
                <a:solidFill>
                  <a:srgbClr val="0F80A7"/>
                </a:solidFill>
                <a:latin typeface="+mn-lt"/>
              </a:defRPr>
            </a:lvl1pPr>
          </a:lstStyle>
          <a:p>
            <a:r>
              <a:rPr lang="en-US" dirty="0" smtClean="0"/>
              <a:t>Add Your Heading Here (in Title Case)</a:t>
            </a:r>
            <a:endParaRPr lang="en-US" dirty="0"/>
          </a:p>
        </p:txBody>
      </p:sp>
      <p:sp>
        <p:nvSpPr>
          <p:cNvPr id="8"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4" name="Text Placeholder 3"/>
          <p:cNvSpPr>
            <a:spLocks noGrp="1"/>
          </p:cNvSpPr>
          <p:nvPr>
            <p:ph type="body" sz="quarter" idx="13" hasCustomPrompt="1"/>
          </p:nvPr>
        </p:nvSpPr>
        <p:spPr>
          <a:xfrm>
            <a:off x="468313" y="1125538"/>
            <a:ext cx="8424862" cy="3024187"/>
          </a:xfrm>
        </p:spPr>
        <p:txBody>
          <a:bodyPr/>
          <a:lstStyle>
            <a:lvl1pPr marL="0" indent="0">
              <a:buNone/>
              <a:defRPr sz="2400" baseline="0"/>
            </a:lvl1pPr>
          </a:lstStyle>
          <a:p>
            <a:pPr lvl="0"/>
            <a:r>
              <a:rPr lang="en-US" dirty="0" smtClean="0"/>
              <a:t>Add a brief description of this section here</a:t>
            </a:r>
            <a:endParaRPr lang="en-CA" dirty="0"/>
          </a:p>
        </p:txBody>
      </p:sp>
    </p:spTree>
    <p:extLst>
      <p:ext uri="{BB962C8B-B14F-4D97-AF65-F5344CB8AC3E}">
        <p14:creationId xmlns:p14="http://schemas.microsoft.com/office/powerpoint/2010/main" val="2695326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2" name="Title 1"/>
          <p:cNvSpPr>
            <a:spLocks noGrp="1"/>
          </p:cNvSpPr>
          <p:nvPr>
            <p:ph type="title" hasCustomPrompt="1"/>
          </p:nvPr>
        </p:nvSpPr>
        <p:spPr>
          <a:xfrm>
            <a:off x="457200" y="404664"/>
            <a:ext cx="8435280" cy="685800"/>
          </a:xfrm>
        </p:spPr>
        <p:txBody>
          <a:bodyPr/>
          <a:lstStyle>
            <a:lvl1pPr>
              <a:defRPr sz="3000">
                <a:solidFill>
                  <a:srgbClr val="0F80A7"/>
                </a:solidFill>
                <a:latin typeface="+mn-lt"/>
              </a:defRPr>
            </a:lvl1pPr>
          </a:lstStyle>
          <a:p>
            <a:r>
              <a:rPr lang="en-US" dirty="0" smtClean="0"/>
              <a:t>Add Your Heading Here (in Title Case)</a:t>
            </a:r>
            <a:endParaRPr lang="en-US" dirty="0"/>
          </a:p>
        </p:txBody>
      </p:sp>
      <p:sp>
        <p:nvSpPr>
          <p:cNvPr id="8"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13" name="Text Placeholder 12"/>
          <p:cNvSpPr>
            <a:spLocks noGrp="1"/>
          </p:cNvSpPr>
          <p:nvPr>
            <p:ph type="body" sz="quarter" idx="13" hasCustomPrompt="1"/>
          </p:nvPr>
        </p:nvSpPr>
        <p:spPr>
          <a:xfrm>
            <a:off x="468313" y="1124744"/>
            <a:ext cx="4032250" cy="864096"/>
          </a:xfrm>
        </p:spPr>
        <p:txBody>
          <a:bodyPr anchor="t"/>
          <a:lstStyle>
            <a:lvl1pPr marL="0" indent="0">
              <a:buNone/>
              <a:defRPr sz="2800">
                <a:solidFill>
                  <a:srgbClr val="0F80A7"/>
                </a:solidFill>
              </a:defRPr>
            </a:lvl1pPr>
          </a:lstStyle>
          <a:p>
            <a:pPr lvl="0"/>
            <a:r>
              <a:rPr lang="en-US" dirty="0" smtClean="0"/>
              <a:t>Add your subheading here </a:t>
            </a:r>
            <a:br>
              <a:rPr lang="en-US" dirty="0" smtClean="0"/>
            </a:br>
            <a:r>
              <a:rPr lang="en-US" dirty="0" smtClean="0"/>
              <a:t>(in sentence case)</a:t>
            </a:r>
          </a:p>
        </p:txBody>
      </p:sp>
      <p:sp>
        <p:nvSpPr>
          <p:cNvPr id="14" name="Text Placeholder 12"/>
          <p:cNvSpPr>
            <a:spLocks noGrp="1"/>
          </p:cNvSpPr>
          <p:nvPr>
            <p:ph type="body" sz="quarter" idx="14" hasCustomPrompt="1"/>
          </p:nvPr>
        </p:nvSpPr>
        <p:spPr>
          <a:xfrm>
            <a:off x="4644008" y="1124744"/>
            <a:ext cx="4248472" cy="864096"/>
          </a:xfrm>
        </p:spPr>
        <p:txBody>
          <a:bodyPr anchor="t"/>
          <a:lstStyle>
            <a:lvl1pPr marL="0" marR="0" indent="0" algn="l" defTabSz="914400" rtl="0" eaLnBrk="1" fontAlgn="base" latinLnBrk="0" hangingPunct="1">
              <a:lnSpc>
                <a:spcPct val="100000"/>
              </a:lnSpc>
              <a:spcBef>
                <a:spcPts val="1200"/>
              </a:spcBef>
              <a:spcAft>
                <a:spcPct val="0"/>
              </a:spcAft>
              <a:buClr>
                <a:srgbClr val="0F80A7"/>
              </a:buClr>
              <a:buSzTx/>
              <a:buFont typeface="Arial" charset="0"/>
              <a:buNone/>
              <a:tabLst/>
              <a:defRPr sz="2800">
                <a:solidFill>
                  <a:srgbClr val="0F80A7"/>
                </a:solidFill>
              </a:defRPr>
            </a:lvl1pPr>
          </a:lstStyle>
          <a:p>
            <a:pPr marL="0" marR="0" lvl="0" indent="0" algn="l" defTabSz="914400" rtl="0" eaLnBrk="1" fontAlgn="base" latinLnBrk="0" hangingPunct="1">
              <a:lnSpc>
                <a:spcPct val="100000"/>
              </a:lnSpc>
              <a:spcBef>
                <a:spcPts val="1200"/>
              </a:spcBef>
              <a:spcAft>
                <a:spcPct val="0"/>
              </a:spcAft>
              <a:buClr>
                <a:srgbClr val="0F80A7"/>
              </a:buClr>
              <a:buSzTx/>
              <a:buFont typeface="Arial" charset="0"/>
              <a:buNone/>
              <a:tabLst/>
              <a:defRPr/>
            </a:pPr>
            <a:r>
              <a:rPr lang="en-US" dirty="0" smtClean="0"/>
              <a:t>Add your subheading here</a:t>
            </a:r>
            <a:br>
              <a:rPr lang="en-US" dirty="0" smtClean="0"/>
            </a:br>
            <a:r>
              <a:rPr lang="en-US" dirty="0" smtClean="0"/>
              <a:t>(in sentence case)</a:t>
            </a:r>
          </a:p>
        </p:txBody>
      </p:sp>
      <p:sp>
        <p:nvSpPr>
          <p:cNvPr id="6" name="Text Placeholder 5"/>
          <p:cNvSpPr>
            <a:spLocks noGrp="1"/>
          </p:cNvSpPr>
          <p:nvPr>
            <p:ph type="body" sz="quarter" idx="15"/>
          </p:nvPr>
        </p:nvSpPr>
        <p:spPr>
          <a:xfrm>
            <a:off x="468313" y="2060849"/>
            <a:ext cx="4032250" cy="39604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5"/>
          <p:cNvSpPr>
            <a:spLocks noGrp="1"/>
          </p:cNvSpPr>
          <p:nvPr>
            <p:ph type="body" sz="quarter" idx="16"/>
          </p:nvPr>
        </p:nvSpPr>
        <p:spPr>
          <a:xfrm>
            <a:off x="4644008" y="2060551"/>
            <a:ext cx="4248472" cy="39604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0"/>
          <p:cNvSpPr>
            <a:spLocks noGrp="1"/>
          </p:cNvSpPr>
          <p:nvPr>
            <p:ph type="body" sz="quarter" idx="17" hasCustomPrompt="1"/>
          </p:nvPr>
        </p:nvSpPr>
        <p:spPr>
          <a:xfrm>
            <a:off x="468313" y="6021288"/>
            <a:ext cx="8424167" cy="287932"/>
          </a:xfrm>
        </p:spPr>
        <p:txBody>
          <a:bodyPr/>
          <a:lstStyle>
            <a:lvl1pPr marL="0" indent="0">
              <a:buNone/>
              <a:defRPr sz="1600" baseline="0"/>
            </a:lvl1pPr>
          </a:lstStyle>
          <a:p>
            <a:pPr lvl="0"/>
            <a:r>
              <a:rPr lang="en-CA" dirty="0" smtClean="0"/>
              <a:t>&lt;Click here to add source statement, if needed&gt;</a:t>
            </a:r>
            <a:endParaRPr lang="en-CA" dirty="0"/>
          </a:p>
        </p:txBody>
      </p:sp>
    </p:spTree>
    <p:extLst>
      <p:ext uri="{BB962C8B-B14F-4D97-AF65-F5344CB8AC3E}">
        <p14:creationId xmlns:p14="http://schemas.microsoft.com/office/powerpoint/2010/main" val="148961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no sub-headings">
    <p:spTree>
      <p:nvGrpSpPr>
        <p:cNvPr id="1" name=""/>
        <p:cNvGrpSpPr/>
        <p:nvPr/>
      </p:nvGrpSpPr>
      <p:grpSpPr>
        <a:xfrm>
          <a:off x="0" y="0"/>
          <a:ext cx="0" cy="0"/>
          <a:chOff x="0" y="0"/>
          <a:chExt cx="0" cy="0"/>
        </a:xfrm>
      </p:grpSpPr>
      <p:pic>
        <p:nvPicPr>
          <p:cNvPr id="10" name="Picture 9"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2" name="Title 1"/>
          <p:cNvSpPr>
            <a:spLocks noGrp="1"/>
          </p:cNvSpPr>
          <p:nvPr>
            <p:ph type="title" hasCustomPrompt="1"/>
          </p:nvPr>
        </p:nvSpPr>
        <p:spPr>
          <a:xfrm>
            <a:off x="457200" y="404664"/>
            <a:ext cx="8435280" cy="685800"/>
          </a:xfrm>
        </p:spPr>
        <p:txBody>
          <a:bodyPr/>
          <a:lstStyle>
            <a:lvl1pPr>
              <a:defRPr sz="3000">
                <a:solidFill>
                  <a:srgbClr val="0F80A7"/>
                </a:solidFill>
                <a:latin typeface="+mn-lt"/>
              </a:defRPr>
            </a:lvl1pPr>
          </a:lstStyle>
          <a:p>
            <a:r>
              <a:rPr lang="en-US" dirty="0" smtClean="0"/>
              <a:t>Add Your Heading Here (in Title Case)</a:t>
            </a:r>
            <a:endParaRPr lang="en-US" dirty="0"/>
          </a:p>
        </p:txBody>
      </p:sp>
      <p:sp>
        <p:nvSpPr>
          <p:cNvPr id="8"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6" name="Text Placeholder 5"/>
          <p:cNvSpPr>
            <a:spLocks noGrp="1"/>
          </p:cNvSpPr>
          <p:nvPr>
            <p:ph type="body" sz="quarter" idx="13"/>
          </p:nvPr>
        </p:nvSpPr>
        <p:spPr>
          <a:xfrm>
            <a:off x="468313" y="1124745"/>
            <a:ext cx="4032250" cy="48252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5"/>
          <p:cNvSpPr>
            <a:spLocks noGrp="1"/>
          </p:cNvSpPr>
          <p:nvPr>
            <p:ph type="body" sz="quarter" idx="14"/>
          </p:nvPr>
        </p:nvSpPr>
        <p:spPr>
          <a:xfrm>
            <a:off x="4644206" y="1124744"/>
            <a:ext cx="4248274" cy="48255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0"/>
          <p:cNvSpPr>
            <a:spLocks noGrp="1"/>
          </p:cNvSpPr>
          <p:nvPr>
            <p:ph type="body" sz="quarter" idx="17" hasCustomPrompt="1"/>
          </p:nvPr>
        </p:nvSpPr>
        <p:spPr>
          <a:xfrm>
            <a:off x="468313" y="6021288"/>
            <a:ext cx="8424167" cy="288032"/>
          </a:xfrm>
        </p:spPr>
        <p:txBody>
          <a:bodyPr/>
          <a:lstStyle>
            <a:lvl1pPr marL="0" indent="0">
              <a:buNone/>
              <a:defRPr sz="1600" baseline="0"/>
            </a:lvl1pPr>
          </a:lstStyle>
          <a:p>
            <a:pPr lvl="0"/>
            <a:r>
              <a:rPr lang="en-CA" dirty="0" smtClean="0"/>
              <a:t>&lt;Click here to add source statement, if needed&gt;</a:t>
            </a:r>
            <a:endParaRPr lang="en-CA" dirty="0"/>
          </a:p>
        </p:txBody>
      </p:sp>
    </p:spTree>
    <p:extLst>
      <p:ext uri="{BB962C8B-B14F-4D97-AF65-F5344CB8AC3E}">
        <p14:creationId xmlns:p14="http://schemas.microsoft.com/office/powerpoint/2010/main" val="189367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7" name="Picture 6"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5"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4" name="TextBox 3"/>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3" name="Picture Placeholder 2"/>
          <p:cNvSpPr>
            <a:spLocks noGrp="1"/>
          </p:cNvSpPr>
          <p:nvPr>
            <p:ph type="pic" sz="quarter" idx="13" hasCustomPrompt="1"/>
          </p:nvPr>
        </p:nvSpPr>
        <p:spPr>
          <a:xfrm>
            <a:off x="0" y="0"/>
            <a:ext cx="9144000" cy="6381750"/>
          </a:xfrm>
        </p:spPr>
        <p:txBody>
          <a:bodyPr/>
          <a:lstStyle>
            <a:lvl1pPr>
              <a:defRPr baseline="0"/>
            </a:lvl1pPr>
          </a:lstStyle>
          <a:p>
            <a:r>
              <a:rPr lang="en-US" dirty="0" smtClean="0"/>
              <a:t>Click icon to add picture, if source statement is required add a References slide at the end of the presentation and include there.</a:t>
            </a:r>
            <a:endParaRPr lang="en-CA" dirty="0"/>
          </a:p>
        </p:txBody>
      </p:sp>
    </p:spTree>
    <p:extLst>
      <p:ext uri="{BB962C8B-B14F-4D97-AF65-F5344CB8AC3E}">
        <p14:creationId xmlns:p14="http://schemas.microsoft.com/office/powerpoint/2010/main" val="2201562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8" name="Picture 7" descr="PowerPoint Template_bottom-06.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1"/>
          <a:stretch/>
        </p:blipFill>
        <p:spPr>
          <a:xfrm>
            <a:off x="0" y="6229768"/>
            <a:ext cx="8623642" cy="628232"/>
          </a:xfrm>
          <a:prstGeom prst="rect">
            <a:avLst/>
          </a:prstGeom>
        </p:spPr>
      </p:pic>
      <p:sp>
        <p:nvSpPr>
          <p:cNvPr id="2" name="Title 1"/>
          <p:cNvSpPr>
            <a:spLocks noGrp="1"/>
          </p:cNvSpPr>
          <p:nvPr>
            <p:ph type="title" hasCustomPrompt="1"/>
          </p:nvPr>
        </p:nvSpPr>
        <p:spPr>
          <a:xfrm>
            <a:off x="468312" y="404813"/>
            <a:ext cx="8424167" cy="685800"/>
          </a:xfrm>
        </p:spPr>
        <p:txBody>
          <a:bodyPr/>
          <a:lstStyle>
            <a:lvl1pPr>
              <a:defRPr sz="3000" baseline="0">
                <a:solidFill>
                  <a:srgbClr val="0F80A7"/>
                </a:solidFill>
                <a:latin typeface="+mn-lt"/>
              </a:defRPr>
            </a:lvl1pPr>
          </a:lstStyle>
          <a:p>
            <a:r>
              <a:rPr lang="en-US" dirty="0" smtClean="0"/>
              <a:t>Add Your Heading Here (in Title Case)</a:t>
            </a:r>
            <a:endParaRPr lang="en-US" dirty="0"/>
          </a:p>
        </p:txBody>
      </p:sp>
      <p:sp>
        <p:nvSpPr>
          <p:cNvPr id="6" name="Slide Number Placeholder 5"/>
          <p:cNvSpPr>
            <a:spLocks noGrp="1"/>
          </p:cNvSpPr>
          <p:nvPr>
            <p:ph type="sldNum" sz="quarter" idx="12"/>
          </p:nvPr>
        </p:nvSpPr>
        <p:spPr>
          <a:xfrm>
            <a:off x="8153400" y="6514703"/>
            <a:ext cx="838200" cy="234950"/>
          </a:xfrm>
          <a:prstGeom prst="rect">
            <a:avLst/>
          </a:prstGeom>
        </p:spPr>
        <p:txBody>
          <a:bodyPr/>
          <a:lstStyle>
            <a:lvl1pPr algn="ctr">
              <a:defRPr sz="900">
                <a:solidFill>
                  <a:srgbClr val="595959"/>
                </a:solidFill>
              </a:defRPr>
            </a:lvl1pPr>
          </a:lstStyle>
          <a:p>
            <a:pPr>
              <a:defRPr/>
            </a:pPr>
            <a:fld id="{2FBEB88E-7A48-4311-8253-79E1F5AA80A5}" type="slidenum">
              <a:rPr lang="en-US" smtClean="0"/>
              <a:pPr>
                <a:defRPr/>
              </a:pPr>
              <a:t>‹#›</a:t>
            </a:fld>
            <a:endParaRPr lang="en-US" dirty="0"/>
          </a:p>
        </p:txBody>
      </p:sp>
      <p:sp>
        <p:nvSpPr>
          <p:cNvPr id="7" name="TextBox 6"/>
          <p:cNvSpPr txBox="1"/>
          <p:nvPr userDrawn="1"/>
        </p:nvSpPr>
        <p:spPr>
          <a:xfrm>
            <a:off x="248039" y="6532576"/>
            <a:ext cx="2559774" cy="246221"/>
          </a:xfrm>
          <a:prstGeom prst="rect">
            <a:avLst/>
          </a:prstGeom>
          <a:noFill/>
        </p:spPr>
        <p:txBody>
          <a:bodyPr wrap="square" rtlCol="0">
            <a:spAutoFit/>
          </a:bodyPr>
          <a:lstStyle/>
          <a:p>
            <a:r>
              <a:rPr lang="en-US" sz="1000" dirty="0" smtClean="0">
                <a:solidFill>
                  <a:schemeClr val="bg1"/>
                </a:solidFill>
              </a:rPr>
              <a:t>PublicHealthOntario.ca</a:t>
            </a:r>
            <a:endParaRPr lang="en-US" sz="1000" dirty="0">
              <a:solidFill>
                <a:schemeClr val="bg1"/>
              </a:solidFill>
            </a:endParaRPr>
          </a:p>
        </p:txBody>
      </p:sp>
      <p:sp>
        <p:nvSpPr>
          <p:cNvPr id="5" name="Text Placeholder 4"/>
          <p:cNvSpPr>
            <a:spLocks noGrp="1"/>
          </p:cNvSpPr>
          <p:nvPr>
            <p:ph type="body" sz="quarter" idx="13"/>
          </p:nvPr>
        </p:nvSpPr>
        <p:spPr>
          <a:xfrm>
            <a:off x="468313" y="1125538"/>
            <a:ext cx="8424167" cy="4824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4" hasCustomPrompt="1"/>
          </p:nvPr>
        </p:nvSpPr>
        <p:spPr>
          <a:xfrm>
            <a:off x="468313" y="6021388"/>
            <a:ext cx="8424862" cy="287932"/>
          </a:xfrm>
        </p:spPr>
        <p:txBody>
          <a:bodyPr/>
          <a:lstStyle>
            <a:lvl1pPr marL="0" indent="0">
              <a:buNone/>
              <a:defRPr sz="1600" baseline="0"/>
            </a:lvl1pPr>
          </a:lstStyle>
          <a:p>
            <a:pPr lvl="0"/>
            <a:r>
              <a:rPr lang="en-CA" dirty="0" smtClean="0"/>
              <a:t>&lt;Click here to add source statement, if needed&gt;</a:t>
            </a:r>
            <a:endParaRPr lang="en-CA" dirty="0"/>
          </a:p>
        </p:txBody>
      </p:sp>
      <p:sp>
        <p:nvSpPr>
          <p:cNvPr id="4" name="Picture Placeholder 3"/>
          <p:cNvSpPr>
            <a:spLocks noGrp="1"/>
          </p:cNvSpPr>
          <p:nvPr>
            <p:ph type="pic" sz="quarter" idx="15" hasCustomPrompt="1"/>
          </p:nvPr>
        </p:nvSpPr>
        <p:spPr>
          <a:xfrm>
            <a:off x="6011863" y="3429000"/>
            <a:ext cx="2736850" cy="2376488"/>
          </a:xfrm>
        </p:spPr>
        <p:txBody>
          <a:bodyPr/>
          <a:lstStyle>
            <a:lvl1pPr>
              <a:defRPr baseline="0"/>
            </a:lvl1pPr>
          </a:lstStyle>
          <a:p>
            <a:r>
              <a:rPr lang="en-CA" dirty="0" smtClean="0"/>
              <a:t>Click to add picture</a:t>
            </a:r>
            <a:endParaRPr lang="en-CA" dirty="0"/>
          </a:p>
        </p:txBody>
      </p:sp>
    </p:spTree>
    <p:extLst>
      <p:ext uri="{BB962C8B-B14F-4D97-AF65-F5344CB8AC3E}">
        <p14:creationId xmlns:p14="http://schemas.microsoft.com/office/powerpoint/2010/main" val="3750469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404813"/>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Insert heading here</a:t>
            </a:r>
          </a:p>
        </p:txBody>
      </p:sp>
      <p:sp>
        <p:nvSpPr>
          <p:cNvPr id="1027" name="Text Placeholder 2"/>
          <p:cNvSpPr>
            <a:spLocks noGrp="1"/>
          </p:cNvSpPr>
          <p:nvPr>
            <p:ph type="body" idx="1"/>
          </p:nvPr>
        </p:nvSpPr>
        <p:spPr bwMode="gray">
          <a:xfrm>
            <a:off x="468313" y="1124744"/>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Add text here</a:t>
            </a:r>
          </a:p>
          <a:p>
            <a:pPr lvl="1"/>
            <a:r>
              <a:rPr lang="en-US" dirty="0" smtClean="0"/>
              <a:t>Second level</a:t>
            </a:r>
          </a:p>
          <a:p>
            <a:pPr lvl="2"/>
            <a:r>
              <a:rPr lang="en-US" dirty="0" smtClean="0"/>
              <a:t>Third level</a:t>
            </a:r>
          </a:p>
          <a:p>
            <a:pPr lvl="3"/>
            <a:r>
              <a:rPr lang="en-US" dirty="0" smtClean="0"/>
              <a:t>Fourth level</a:t>
            </a:r>
          </a:p>
        </p:txBody>
      </p:sp>
    </p:spTree>
  </p:cSld>
  <p:clrMap bg1="lt1" tx1="dk1" bg2="lt2" tx2="dk2" accent1="accent1" accent2="accent2" accent3="accent3" accent4="accent4" accent5="accent5" accent6="accent6" hlink="hlink" folHlink="folHlink"/>
  <p:sldLayoutIdLst>
    <p:sldLayoutId id="2147483679" r:id="rId1"/>
    <p:sldLayoutId id="2147483685" r:id="rId2"/>
    <p:sldLayoutId id="2147483665" r:id="rId3"/>
    <p:sldLayoutId id="2147483667" r:id="rId4"/>
    <p:sldLayoutId id="2147483687" r:id="rId5"/>
    <p:sldLayoutId id="2147483668" r:id="rId6"/>
    <p:sldLayoutId id="2147483681" r:id="rId7"/>
    <p:sldLayoutId id="2147483672" r:id="rId8"/>
    <p:sldLayoutId id="2147483683" r:id="rId9"/>
    <p:sldLayoutId id="2147483673" r:id="rId10"/>
    <p:sldLayoutId id="2147483674" r:id="rId11"/>
    <p:sldLayoutId id="2147483675" r:id="rId12"/>
    <p:sldLayoutId id="2147483676" r:id="rId13"/>
    <p:sldLayoutId id="2147483678" r:id="rId14"/>
    <p:sldLayoutId id="2147483684" r:id="rId15"/>
    <p:sldLayoutId id="2147483682" r:id="rId16"/>
    <p:sldLayoutId id="2147483686" r:id="rId17"/>
    <p:sldLayoutId id="2147483680"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000" b="1" kern="1200">
          <a:solidFill>
            <a:srgbClr val="0F80A7"/>
          </a:solidFill>
          <a:latin typeface="+mn-lt"/>
          <a:ea typeface="+mj-ea"/>
          <a:cs typeface="+mj-cs"/>
        </a:defRPr>
      </a:lvl1pPr>
      <a:lvl2pPr algn="l" rtl="0" eaLnBrk="1" fontAlgn="base" hangingPunct="1">
        <a:spcBef>
          <a:spcPct val="0"/>
        </a:spcBef>
        <a:spcAft>
          <a:spcPct val="0"/>
        </a:spcAft>
        <a:defRPr sz="3200">
          <a:solidFill>
            <a:schemeClr val="tx1"/>
          </a:solidFill>
          <a:latin typeface="Calibri" pitchFamily="34" charset="0"/>
        </a:defRPr>
      </a:lvl2pPr>
      <a:lvl3pPr algn="l" rtl="0" eaLnBrk="1" fontAlgn="base" hangingPunct="1">
        <a:spcBef>
          <a:spcPct val="0"/>
        </a:spcBef>
        <a:spcAft>
          <a:spcPct val="0"/>
        </a:spcAft>
        <a:defRPr sz="3200">
          <a:solidFill>
            <a:schemeClr val="tx1"/>
          </a:solidFill>
          <a:latin typeface="Calibri" pitchFamily="34" charset="0"/>
        </a:defRPr>
      </a:lvl3pPr>
      <a:lvl4pPr algn="l" rtl="0" eaLnBrk="1" fontAlgn="base" hangingPunct="1">
        <a:spcBef>
          <a:spcPct val="0"/>
        </a:spcBef>
        <a:spcAft>
          <a:spcPct val="0"/>
        </a:spcAft>
        <a:defRPr sz="3200">
          <a:solidFill>
            <a:schemeClr val="tx1"/>
          </a:solidFill>
          <a:latin typeface="Calibri" pitchFamily="34" charset="0"/>
        </a:defRPr>
      </a:lvl4pPr>
      <a:lvl5pPr algn="l" rtl="0" eaLnBrk="1" fontAlgn="base" hangingPunct="1">
        <a:spcBef>
          <a:spcPct val="0"/>
        </a:spcBef>
        <a:spcAft>
          <a:spcPct val="0"/>
        </a:spcAft>
        <a:defRPr sz="3200">
          <a:solidFill>
            <a:schemeClr val="tx1"/>
          </a:solidFill>
          <a:latin typeface="Calibri" pitchFamily="34" charset="0"/>
        </a:defRPr>
      </a:lvl5pPr>
      <a:lvl6pPr marL="457200" algn="l" rtl="0" eaLnBrk="1" fontAlgn="base" hangingPunct="1">
        <a:spcBef>
          <a:spcPct val="0"/>
        </a:spcBef>
        <a:spcAft>
          <a:spcPct val="0"/>
        </a:spcAft>
        <a:defRPr sz="3200">
          <a:solidFill>
            <a:schemeClr val="tx1"/>
          </a:solidFill>
          <a:latin typeface="Calibri" pitchFamily="34" charset="0"/>
        </a:defRPr>
      </a:lvl6pPr>
      <a:lvl7pPr marL="914400" algn="l" rtl="0" eaLnBrk="1" fontAlgn="base" hangingPunct="1">
        <a:spcBef>
          <a:spcPct val="0"/>
        </a:spcBef>
        <a:spcAft>
          <a:spcPct val="0"/>
        </a:spcAft>
        <a:defRPr sz="3200">
          <a:solidFill>
            <a:schemeClr val="tx1"/>
          </a:solidFill>
          <a:latin typeface="Calibri" pitchFamily="34" charset="0"/>
        </a:defRPr>
      </a:lvl7pPr>
      <a:lvl8pPr marL="1371600" algn="l" rtl="0" eaLnBrk="1" fontAlgn="base" hangingPunct="1">
        <a:spcBef>
          <a:spcPct val="0"/>
        </a:spcBef>
        <a:spcAft>
          <a:spcPct val="0"/>
        </a:spcAft>
        <a:defRPr sz="3200">
          <a:solidFill>
            <a:schemeClr val="tx1"/>
          </a:solidFill>
          <a:latin typeface="Calibri" pitchFamily="34" charset="0"/>
        </a:defRPr>
      </a:lvl8pPr>
      <a:lvl9pPr marL="1828800" algn="l" rtl="0" eaLnBrk="1" fontAlgn="base" hangingPunct="1">
        <a:spcBef>
          <a:spcPct val="0"/>
        </a:spcBef>
        <a:spcAft>
          <a:spcPct val="0"/>
        </a:spcAft>
        <a:defRPr sz="3200">
          <a:solidFill>
            <a:schemeClr val="tx1"/>
          </a:solidFill>
          <a:latin typeface="Calibri" pitchFamily="34" charset="0"/>
        </a:defRPr>
      </a:lvl9pPr>
    </p:titleStyle>
    <p:bodyStyle>
      <a:lvl1pPr marL="282575" indent="-282575" algn="l" rtl="0" eaLnBrk="1" fontAlgn="base" hangingPunct="1">
        <a:spcBef>
          <a:spcPts val="1200"/>
        </a:spcBef>
        <a:spcAft>
          <a:spcPct val="0"/>
        </a:spcAft>
        <a:buClr>
          <a:srgbClr val="0F80A7"/>
        </a:buClr>
        <a:buFont typeface="Arial" charset="0"/>
        <a:buChar char="•"/>
        <a:defRPr sz="2800" kern="1200">
          <a:solidFill>
            <a:schemeClr val="tx1"/>
          </a:solidFill>
          <a:latin typeface="+mn-lt"/>
          <a:ea typeface="+mn-ea"/>
          <a:cs typeface="+mn-cs"/>
        </a:defRPr>
      </a:lvl1pPr>
      <a:lvl2pPr marL="579438" indent="-285750" algn="l" rtl="0" eaLnBrk="1" fontAlgn="base" hangingPunct="1">
        <a:spcBef>
          <a:spcPct val="20000"/>
        </a:spcBef>
        <a:spcAft>
          <a:spcPct val="0"/>
        </a:spcAft>
        <a:buClr>
          <a:srgbClr val="0F80A7"/>
        </a:buClr>
        <a:buFont typeface="Arial" charset="0"/>
        <a:buChar char="•"/>
        <a:defRPr sz="2400" kern="1200">
          <a:solidFill>
            <a:schemeClr val="tx1"/>
          </a:solidFill>
          <a:latin typeface="+mn-lt"/>
          <a:ea typeface="+mn-ea"/>
          <a:cs typeface="+mn-cs"/>
        </a:defRPr>
      </a:lvl2pPr>
      <a:lvl3pPr marL="804863" indent="-228600" algn="l" rtl="0" eaLnBrk="1" fontAlgn="base" hangingPunct="1">
        <a:spcBef>
          <a:spcPct val="20000"/>
        </a:spcBef>
        <a:spcAft>
          <a:spcPct val="0"/>
        </a:spcAft>
        <a:buClr>
          <a:srgbClr val="0F80A7"/>
        </a:buClr>
        <a:buFont typeface="Arial" charset="0"/>
        <a:buChar char="•"/>
        <a:defRPr sz="2000" kern="1200">
          <a:solidFill>
            <a:schemeClr val="tx1"/>
          </a:solidFill>
          <a:latin typeface="+mn-lt"/>
          <a:ea typeface="+mn-ea"/>
          <a:cs typeface="+mn-cs"/>
        </a:defRPr>
      </a:lvl3pPr>
      <a:lvl4pPr marL="1033463" indent="-228600" algn="l" rtl="0" eaLnBrk="1" fontAlgn="base" hangingPunct="1">
        <a:spcBef>
          <a:spcPct val="20000"/>
        </a:spcBef>
        <a:spcAft>
          <a:spcPct val="0"/>
        </a:spcAft>
        <a:buClr>
          <a:srgbClr val="0F80A7"/>
        </a:buClr>
        <a:buFont typeface="Arial" charset="0"/>
        <a:buChar char="•"/>
        <a:defRPr sz="1800" kern="1200">
          <a:solidFill>
            <a:schemeClr val="tx1"/>
          </a:solidFill>
          <a:latin typeface="+mn-lt"/>
          <a:ea typeface="+mn-ea"/>
          <a:cs typeface="+mn-cs"/>
        </a:defRPr>
      </a:lvl4pPr>
      <a:lvl5pPr marL="1262063" indent="-228600" algn="l" rtl="0" eaLnBrk="1" fontAlgn="base" hangingPunct="1">
        <a:spcBef>
          <a:spcPct val="20000"/>
        </a:spcBef>
        <a:spcAft>
          <a:spcPct val="0"/>
        </a:spcAft>
        <a:buClr>
          <a:srgbClr val="58A618"/>
        </a:buClr>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chealthontario.ca/en/education-and-events/events-and-presentations/2020/september-15"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canada.ca/en/public-health/services/immunization/national-advisory-committee-on-immunization-naci/guidance-influenza-vaccine-delivery-covid-19.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health.gov.on.ca/en/pro/programs/publichealth/coronavirus/docs/2019_long_term_care_guidance.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publichealthontario.ca/-/media/documents/ncov/ipac/report-covid-19-universal-mask-use-health-care-settings.pdf?la=en" TargetMode="External"/><Relationship Id="rId4" Type="http://schemas.openxmlformats.org/officeDocument/2006/relationships/hyperlink" Target="https://www.publichealthontario.ca/-/media/documents/ncov/ipac/faq-covid-19-universal-mask-use-health-care.pdf?la=e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publichealthontario.ca/-/media/documents/ncov/main/2020/07/covid-19-face-shields-source-control.pdf?la=e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paccentralwest@oahpp.c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publichealthontario.ca/-/media/documents/ncov/factsheet/2020/07/factsheet-covid-19-medical-gowns.pdf?la=en"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canada.ca/en/health-canada/services/drugs-health-products/medical-devices/application-information/guidance-documents/covid19-medical-gowns.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nada.ca/en/health-canada/services/drugs-health-products/disinfectants/covid-19/list.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mailto:ipaccentralwest@oahpp.ca"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mailto:EOCOperations.MOH@ontario.c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youtu.be/s2z1uM1fXN8" TargetMode="External"/><Relationship Id="rId3" Type="http://schemas.openxmlformats.org/officeDocument/2006/relationships/hyperlink" Target="https://www.publichealthontario.ca/en/education-and-events/online-learning/ipac-courses" TargetMode="External"/><Relationship Id="rId7" Type="http://schemas.openxmlformats.org/officeDocument/2006/relationships/hyperlink" Target="roplet/contact%20precautions%20for%20new%20admission%20or%20transfe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youtu.be/1YiLjpLXvg4" TargetMode="External"/><Relationship Id="rId5" Type="http://schemas.openxmlformats.org/officeDocument/2006/relationships/hyperlink" Target="source:%20Ontario%20Agency%20for%20Health%20Protection%20and%20Promotion%20(Public%20Health%20Ontario).%20Additional%20precautions%20signage%20and%20lanyard%20cards%20[Internet].%20Toronto,%20ON:%20Queen's%20Printer%20for%20Ontario;%202020%20[cited%202020%20May%2025].%20Available%20from:%20https://www.publichealthontario.ca/-/media/documents/l/2013/lanyard-removing-putting-on-ppe.pdf?la=en" TargetMode="External"/><Relationship Id="rId4" Type="http://schemas.openxmlformats.org/officeDocument/2006/relationships/hyperlink" Target="https://www.publichealthontario.ca/-/media/documents/ncov/ipac/ppe-recommended-steps.pdf?la=en" TargetMode="External"/><Relationship Id="rId9" Type="http://schemas.openxmlformats.org/officeDocument/2006/relationships/hyperlink" Target="https://youtu.be/crGlUX3_4D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healthontario.ca/en/education-and-events/online-learning/ipac-fundamen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ww.publichealthontario.ca/-/media/documents/ncov/ipac/2020/08/covid-19-medical-isolation-gowns-healthcare.pdf?la=en" TargetMode="External"/><Relationship Id="rId5" Type="http://schemas.openxmlformats.org/officeDocument/2006/relationships/hyperlink" Target="Medical%20Isolation%20Gowns%20in%20Health%20Care:" TargetMode="External"/><Relationship Id="rId4" Type="http://schemas.openxmlformats.org/officeDocument/2006/relationships/hyperlink" Target="https://www.publichealthontario.ca/en/health-topics/infection-prevention-control/routine-practices-additional-precautions/additional-precautions-signag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healthontario.ca/en/diseases-and-conditions/infectious-diseases/respiratory-diseases/novel-coronavirus/school-resources" TargetMode="External"/><Relationship Id="rId7" Type="http://schemas.openxmlformats.org/officeDocument/2006/relationships/hyperlink" Target="https://www.publichealthontario.ca/-/media/documents/ncov/sch/09/covid-19-ipac-school-children.pdf?la=e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publichealthontario.ca/-/media/documents/ncov/main/2020/08/covid-19-environmental-scan-school-reopening.pdf?la=en" TargetMode="External"/><Relationship Id="rId5" Type="http://schemas.openxmlformats.org/officeDocument/2006/relationships/hyperlink" Target="https://www.publichealthontario.ca/-/media/documents/a/2020/adverse-childhood-experiences-report.pdf?la=en" TargetMode="External"/><Relationship Id="rId4" Type="http://schemas.openxmlformats.org/officeDocument/2006/relationships/hyperlink" Target="https://www.publichealthontario.ca/-/media/documents/ncov/sch/09/covid-19-checklist-preparedness-schools.pdf?la=en"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publichealthontario.ca/-/media/documents/ncov/factsheet-covid-19-environmental-cleaning.pdf?la=en" TargetMode="External"/><Relationship Id="rId3" Type="http://schemas.openxmlformats.org/officeDocument/2006/relationships/hyperlink" Target="https://www.publichealthontario.ca/en/diseases-and-conditions/infectious-diseases/respiratory-diseases/novel-coronavirus/congregate-living-settings-resources" TargetMode="External"/><Relationship Id="rId7" Type="http://schemas.openxmlformats.org/officeDocument/2006/relationships/hyperlink" Target="https://www.publichealthontario.ca/-/media/documents/ncov/cong/2020/06/factsheet-covid-19-outbreak-how-to-cohort-congregate-living-setting.pdf?la=e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publichealthontario.ca/-/media/documents/ncov/cong/2020/06/covid-19-congregate-living-setting-resources-toolkit.pdf?la=en" TargetMode="External"/><Relationship Id="rId5" Type="http://schemas.openxmlformats.org/officeDocument/2006/relationships/hyperlink" Target="https://www.publichealthontario.ca/-/media/documents/ncov/cong/2020/05/managing-covid-19-outbreaks-congregate-living-settings.pdf?la=en" TargetMode="External"/><Relationship Id="rId4" Type="http://schemas.openxmlformats.org/officeDocument/2006/relationships/hyperlink" Target="https://www.publichealthontario.ca/-/media/documents/ncov/cong/2020/05/covid-19-preparedness-prevention-congregate-living-settings.pdf?la=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an01.safelinks.protection.outlook.com/?url=https://www.publichealthontario.ca/-/media/documents/ncov/factsheet/2020/05/factsheet-covid-19-non-medical-masks.pdf?la%3Den&amp;data=02|01|andrew.green@oahpp.ca|ced35bf8e5e44b6af59908d80e30ca3b|cddc1229ac2a4b97b78a0e5cacb5865c|0|0|637274950010425728&amp;sdata=BZMXhe6DKhlM7l/rDVPO4TlMyRr98iURAigqDbWrveY%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an01.safelinks.protection.outlook.com/?url=https://www.publichealthontario.ca/-/media/documents/ncov/factsheet/2020/05/factsheet-covid-19-immunocompromised.pdf?la%3Den&amp;data=02|01|andrew.green@oahpp.ca|ced35bf8e5e44b6af59908d80e30ca3b|cddc1229ac2a4b97b78a0e5cacb5865c|0|0|637274950010435725&amp;sdata=6m92d7gB%2BSr3EWdrDHL1cZZeZp6wiHoAdTgnMotKjo4%3D&amp;reserved=0" TargetMode="External"/><Relationship Id="rId4" Type="http://schemas.openxmlformats.org/officeDocument/2006/relationships/hyperlink" Target="https://can01.safelinks.protection.outlook.com/?url=https://www.publichealthontario.ca/-/media/documents/ncov/factsheet/2020/05/factsheet-covid-19-masks-not-healthcare.pdf?la%3Den&amp;data=02|01|andrew.green@oahpp.ca|ced35bf8e5e44b6af59908d80e30ca3b|cddc1229ac2a4b97b78a0e5cacb5865c|0|0|637274950010435725&amp;sdata=0iBgoQL2e2bLuTQyeR52q4v8/8IfNxSgivLUKmTZPgI%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p:txBody>
          <a:bodyPr/>
          <a:lstStyle/>
          <a:p>
            <a:r>
              <a:rPr lang="en-US" dirty="0" smtClean="0"/>
              <a:t>COVID-19: Preparedness for Wave II</a:t>
            </a:r>
          </a:p>
        </p:txBody>
      </p:sp>
      <p:sp>
        <p:nvSpPr>
          <p:cNvPr id="13" name="Text Placeholder 12"/>
          <p:cNvSpPr>
            <a:spLocks noGrp="1"/>
          </p:cNvSpPr>
          <p:nvPr>
            <p:ph type="body" sz="quarter" idx="10"/>
          </p:nvPr>
        </p:nvSpPr>
        <p:spPr>
          <a:xfrm>
            <a:off x="609600" y="4725144"/>
            <a:ext cx="7086600" cy="381000"/>
          </a:xfrm>
        </p:spPr>
        <p:txBody>
          <a:bodyPr/>
          <a:lstStyle/>
          <a:p>
            <a:r>
              <a:rPr lang="en-US" dirty="0" smtClean="0"/>
              <a:t>Kasey Gambeta, Regional IPAC Specialist, Public Health Ontario  </a:t>
            </a:r>
            <a:endParaRPr lang="en-CA" dirty="0"/>
          </a:p>
        </p:txBody>
      </p:sp>
      <p:sp>
        <p:nvSpPr>
          <p:cNvPr id="14" name="Text Placeholder 13"/>
          <p:cNvSpPr>
            <a:spLocks noGrp="1"/>
          </p:cNvSpPr>
          <p:nvPr>
            <p:ph type="body" sz="quarter" idx="11"/>
          </p:nvPr>
        </p:nvSpPr>
        <p:spPr/>
        <p:txBody>
          <a:bodyPr/>
          <a:lstStyle/>
          <a:p>
            <a:endParaRPr lang="en-CA" dirty="0"/>
          </a:p>
        </p:txBody>
      </p:sp>
      <p:sp>
        <p:nvSpPr>
          <p:cNvPr id="16" name="Text Placeholder 15"/>
          <p:cNvSpPr>
            <a:spLocks noGrp="1"/>
          </p:cNvSpPr>
          <p:nvPr>
            <p:ph type="body" sz="quarter" idx="13"/>
          </p:nvPr>
        </p:nvSpPr>
        <p:spPr/>
        <p:txBody>
          <a:bodyPr/>
          <a:lstStyle/>
          <a:p>
            <a:r>
              <a:rPr lang="en-US" dirty="0" smtClean="0"/>
              <a:t>AFHTO COVID-19 Webcast 	</a:t>
            </a:r>
          </a:p>
        </p:txBody>
      </p:sp>
      <p:sp>
        <p:nvSpPr>
          <p:cNvPr id="17" name="Text Placeholder 16"/>
          <p:cNvSpPr>
            <a:spLocks noGrp="1"/>
          </p:cNvSpPr>
          <p:nvPr>
            <p:ph type="body" sz="quarter" idx="14"/>
          </p:nvPr>
        </p:nvSpPr>
        <p:spPr/>
        <p:txBody>
          <a:bodyPr/>
          <a:lstStyle/>
          <a:p>
            <a:r>
              <a:rPr lang="en-US" dirty="0" smtClean="0"/>
              <a:t>Oct 1, 2020</a:t>
            </a:r>
            <a:endParaRPr lang="en-CA" dirty="0"/>
          </a:p>
        </p:txBody>
      </p:sp>
    </p:spTree>
    <p:extLst>
      <p:ext uri="{BB962C8B-B14F-4D97-AF65-F5344CB8AC3E}">
        <p14:creationId xmlns:p14="http://schemas.microsoft.com/office/powerpoint/2010/main" val="1538976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prstGeom prst="rect">
            <a:avLst/>
          </a:prstGeom>
        </p:spPr>
        <p:txBody>
          <a:bodyPr/>
          <a:lstStyle/>
          <a:p>
            <a:pPr>
              <a:defRPr/>
            </a:pPr>
            <a:fld id="{2FBEB88E-7A48-4311-8253-79E1F5AA80A5}" type="slidenum">
              <a:rPr lang="en-US" smtClean="0"/>
              <a:pPr>
                <a:defRPr/>
              </a:pPr>
              <a:t>10</a:t>
            </a:fld>
            <a:endParaRPr lang="en-US" dirty="0"/>
          </a:p>
        </p:txBody>
      </p:sp>
      <p:pic>
        <p:nvPicPr>
          <p:cNvPr id="15" name="Picture Placeholder 1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t="17619" b="17619"/>
          <a:stretch>
            <a:fillRect/>
          </a:stretch>
        </p:blipFill>
        <p:spPr/>
      </p:pic>
      <p:sp>
        <p:nvSpPr>
          <p:cNvPr id="12" name="Title 11"/>
          <p:cNvSpPr>
            <a:spLocks noGrp="1"/>
          </p:cNvSpPr>
          <p:nvPr>
            <p:ph type="title"/>
          </p:nvPr>
        </p:nvSpPr>
        <p:spPr/>
        <p:txBody>
          <a:bodyPr/>
          <a:lstStyle/>
          <a:p>
            <a:endParaRPr lang="en-CA"/>
          </a:p>
        </p:txBody>
      </p:sp>
      <p:sp>
        <p:nvSpPr>
          <p:cNvPr id="13" name="Text Placeholder 12"/>
          <p:cNvSpPr>
            <a:spLocks noGrp="1"/>
          </p:cNvSpPr>
          <p:nvPr>
            <p:ph type="body" idx="1"/>
          </p:nvPr>
        </p:nvSpPr>
        <p:spPr/>
        <p:txBody>
          <a:bodyPr/>
          <a:lstStyle/>
          <a:p>
            <a:r>
              <a:rPr lang="en-US" dirty="0" smtClean="0"/>
              <a:t>Preparing for Flu Season During a Pandemic  </a:t>
            </a:r>
            <a:endParaRPr lang="en-CA" dirty="0"/>
          </a:p>
        </p:txBody>
      </p:sp>
    </p:spTree>
    <p:extLst>
      <p:ext uri="{BB962C8B-B14F-4D97-AF65-F5344CB8AC3E}">
        <p14:creationId xmlns:p14="http://schemas.microsoft.com/office/powerpoint/2010/main" val="868220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Flu Season </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11</a:t>
            </a:fld>
            <a:endParaRPr lang="en-US" dirty="0"/>
          </a:p>
        </p:txBody>
      </p:sp>
      <p:sp>
        <p:nvSpPr>
          <p:cNvPr id="4" name="Text Placeholder 3"/>
          <p:cNvSpPr>
            <a:spLocks noGrp="1"/>
          </p:cNvSpPr>
          <p:nvPr>
            <p:ph type="body" sz="quarter" idx="13"/>
          </p:nvPr>
        </p:nvSpPr>
        <p:spPr/>
        <p:txBody>
          <a:bodyPr/>
          <a:lstStyle/>
          <a:p>
            <a:pPr marL="0" indent="0">
              <a:buNone/>
            </a:pPr>
            <a:r>
              <a:rPr lang="en-US" dirty="0" smtClean="0"/>
              <a:t>Resources</a:t>
            </a:r>
          </a:p>
          <a:p>
            <a:r>
              <a:rPr lang="en-US" dirty="0" smtClean="0"/>
              <a:t>Public Health Ontario Grand Rounds: </a:t>
            </a:r>
            <a:r>
              <a:rPr lang="en-US" dirty="0" smtClean="0">
                <a:hlinkClick r:id="rId3"/>
              </a:rPr>
              <a:t>2020/21 Flu Season: hope for the best, plan for the worst </a:t>
            </a:r>
            <a:endParaRPr lang="en-US" dirty="0" smtClean="0"/>
          </a:p>
          <a:p>
            <a:pPr lvl="1"/>
            <a:r>
              <a:rPr lang="en-US" dirty="0" smtClean="0"/>
              <a:t>Presentation will be posted</a:t>
            </a:r>
            <a:endParaRPr lang="en-US" dirty="0"/>
          </a:p>
          <a:p>
            <a:pPr marL="457200" lvl="1" indent="-457200"/>
            <a:r>
              <a:rPr lang="en-US" sz="2800" dirty="0" smtClean="0"/>
              <a:t>Health Canada </a:t>
            </a:r>
            <a:r>
              <a:rPr lang="en-US" sz="2800" dirty="0" smtClean="0">
                <a:hlinkClick r:id="rId4"/>
              </a:rPr>
              <a:t>Guidance for Influenza Vaccine </a:t>
            </a:r>
            <a:r>
              <a:rPr lang="en-US" sz="2800" dirty="0">
                <a:hlinkClick r:id="rId4"/>
              </a:rPr>
              <a:t>D</a:t>
            </a:r>
            <a:r>
              <a:rPr lang="en-US" sz="2800" dirty="0" smtClean="0">
                <a:hlinkClick r:id="rId4"/>
              </a:rPr>
              <a:t>elivery in the Presence of COVID-19</a:t>
            </a:r>
            <a:endParaRPr lang="en-US" sz="2800" dirty="0" smtClean="0"/>
          </a:p>
          <a:p>
            <a:pPr marL="682625" lvl="2" indent="-457200"/>
            <a:r>
              <a:rPr lang="en-US" sz="2400" dirty="0" smtClean="0"/>
              <a:t>Tips and strategies for influenza vaccine clinics </a:t>
            </a:r>
          </a:p>
          <a:p>
            <a:pPr marL="0" indent="0">
              <a:buNone/>
            </a:pPr>
            <a:endParaRPr lang="en-CA" sz="2400" dirty="0"/>
          </a:p>
        </p:txBody>
      </p:sp>
      <p:sp>
        <p:nvSpPr>
          <p:cNvPr id="5" name="Text Placeholder 4"/>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3306474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 Influenza Vaccine Resources Coming Soon </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12</a:t>
            </a:fld>
            <a:endParaRPr lang="en-US" dirty="0"/>
          </a:p>
        </p:txBody>
      </p:sp>
      <p:sp>
        <p:nvSpPr>
          <p:cNvPr id="4" name="Text Placeholder 3"/>
          <p:cNvSpPr>
            <a:spLocks noGrp="1"/>
          </p:cNvSpPr>
          <p:nvPr>
            <p:ph type="body" sz="quarter" idx="13"/>
          </p:nvPr>
        </p:nvSpPr>
        <p:spPr/>
        <p:txBody>
          <a:bodyPr/>
          <a:lstStyle/>
          <a:p>
            <a:r>
              <a:rPr lang="en-US" dirty="0" smtClean="0"/>
              <a:t>PHO Guidan</a:t>
            </a:r>
            <a:r>
              <a:rPr lang="en-US" dirty="0"/>
              <a:t>c</a:t>
            </a:r>
            <a:r>
              <a:rPr lang="en-US" dirty="0" smtClean="0"/>
              <a:t>e for the Influenza vaccine for 2020/21</a:t>
            </a:r>
          </a:p>
          <a:p>
            <a:r>
              <a:rPr lang="en-US" dirty="0" smtClean="0"/>
              <a:t>FAQs for anti-</a:t>
            </a:r>
            <a:r>
              <a:rPr lang="en-US" dirty="0" err="1" smtClean="0"/>
              <a:t>virals</a:t>
            </a:r>
            <a:endParaRPr lang="en-US" dirty="0" smtClean="0"/>
          </a:p>
          <a:p>
            <a:r>
              <a:rPr lang="en-US" dirty="0" smtClean="0"/>
              <a:t>How to prepare for influenza season for congregate living settings </a:t>
            </a:r>
          </a:p>
          <a:p>
            <a:r>
              <a:rPr lang="en-US" dirty="0"/>
              <a:t>Planning guidelines for Respiratory Outbreaks in Congregate Living Settings </a:t>
            </a:r>
          </a:p>
          <a:p>
            <a:r>
              <a:rPr lang="en-US" dirty="0" err="1" smtClean="0"/>
              <a:t>Labstract</a:t>
            </a:r>
            <a:r>
              <a:rPr lang="en-US" dirty="0" smtClean="0"/>
              <a:t> </a:t>
            </a:r>
          </a:p>
          <a:p>
            <a:pPr lvl="1"/>
            <a:r>
              <a:rPr lang="en-US" dirty="0" smtClean="0"/>
              <a:t>Information on pooled testing – testing specimens in pools </a:t>
            </a:r>
          </a:p>
          <a:p>
            <a:r>
              <a:rPr lang="en-US" dirty="0" smtClean="0"/>
              <a:t>Comparing key features of influenza, SARS-CoV-2, and other common respiratory diseases</a:t>
            </a:r>
            <a:endParaRPr lang="en-CA" dirty="0"/>
          </a:p>
        </p:txBody>
      </p:sp>
    </p:spTree>
    <p:extLst>
      <p:ext uri="{BB962C8B-B14F-4D97-AF65-F5344CB8AC3E}">
        <p14:creationId xmlns:p14="http://schemas.microsoft.com/office/powerpoint/2010/main" val="35324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Influenza Supports from Your PHU </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13</a:t>
            </a:fld>
            <a:endParaRPr lang="en-US" dirty="0"/>
          </a:p>
        </p:txBody>
      </p:sp>
      <p:sp>
        <p:nvSpPr>
          <p:cNvPr id="4" name="Text Placeholder 3"/>
          <p:cNvSpPr>
            <a:spLocks noGrp="1"/>
          </p:cNvSpPr>
          <p:nvPr>
            <p:ph type="body" sz="quarter" idx="13"/>
          </p:nvPr>
        </p:nvSpPr>
        <p:spPr/>
        <p:txBody>
          <a:bodyPr/>
          <a:lstStyle/>
          <a:p>
            <a:pPr lvl="0"/>
            <a:r>
              <a:rPr lang="en-CA" dirty="0"/>
              <a:t>Regular physician advisories throughout flu season</a:t>
            </a:r>
          </a:p>
          <a:p>
            <a:pPr lvl="1"/>
            <a:r>
              <a:rPr lang="en-CA" dirty="0"/>
              <a:t>Vaccine availability, how to access, high risk groups</a:t>
            </a:r>
          </a:p>
          <a:p>
            <a:pPr lvl="1"/>
            <a:r>
              <a:rPr lang="en-CA" dirty="0"/>
              <a:t>Launch of UIIP program</a:t>
            </a:r>
          </a:p>
          <a:p>
            <a:pPr lvl="1"/>
            <a:r>
              <a:rPr lang="en-CA" dirty="0"/>
              <a:t>First cases of flu in the Region</a:t>
            </a:r>
          </a:p>
          <a:p>
            <a:pPr lvl="0"/>
            <a:r>
              <a:rPr lang="en-CA" dirty="0"/>
              <a:t>Distribution of publicly funded vaccines, including influenza vaccine, to HCPs</a:t>
            </a:r>
          </a:p>
          <a:p>
            <a:pPr lvl="0"/>
            <a:r>
              <a:rPr lang="en-CA" dirty="0"/>
              <a:t>Operation of our Health Care Provider Line for immunization </a:t>
            </a:r>
            <a:r>
              <a:rPr lang="en-CA" dirty="0" smtClean="0"/>
              <a:t>services (519-575-4400</a:t>
            </a:r>
            <a:r>
              <a:rPr lang="en-CA" dirty="0"/>
              <a:t>, </a:t>
            </a:r>
            <a:r>
              <a:rPr lang="en-CA" dirty="0" smtClean="0"/>
              <a:t>x5505</a:t>
            </a:r>
            <a:endParaRPr lang="en-CA" dirty="0"/>
          </a:p>
          <a:p>
            <a:pPr lvl="1"/>
            <a:r>
              <a:rPr lang="en-CA" dirty="0" smtClean="0"/>
              <a:t>Education/support </a:t>
            </a:r>
            <a:r>
              <a:rPr lang="en-CA" dirty="0"/>
              <a:t>for HCPs </a:t>
            </a:r>
          </a:p>
          <a:p>
            <a:pPr lvl="1"/>
            <a:r>
              <a:rPr lang="en-CA" dirty="0" smtClean="0"/>
              <a:t>Cold Chain support AEFI </a:t>
            </a:r>
            <a:r>
              <a:rPr lang="en-CA" dirty="0"/>
              <a:t>management</a:t>
            </a:r>
          </a:p>
          <a:p>
            <a:pPr lvl="0"/>
            <a:r>
              <a:rPr lang="en-CA" dirty="0"/>
              <a:t>Cold chain virtual and in-person </a:t>
            </a:r>
            <a:r>
              <a:rPr lang="en-CA" dirty="0" smtClean="0"/>
              <a:t>visits</a:t>
            </a:r>
            <a:endParaRPr lang="en-CA" dirty="0"/>
          </a:p>
        </p:txBody>
      </p:sp>
      <p:sp>
        <p:nvSpPr>
          <p:cNvPr id="5" name="Text Placeholder 4"/>
          <p:cNvSpPr>
            <a:spLocks noGrp="1"/>
          </p:cNvSpPr>
          <p:nvPr>
            <p:ph type="body" sz="quarter" idx="14"/>
          </p:nvPr>
        </p:nvSpPr>
        <p:spPr>
          <a:xfrm>
            <a:off x="552450" y="6514703"/>
            <a:ext cx="8424862" cy="287932"/>
          </a:xfrm>
        </p:spPr>
        <p:txBody>
          <a:bodyPr/>
          <a:lstStyle/>
          <a:p>
            <a:r>
              <a:rPr lang="en-US" dirty="0" smtClean="0"/>
              <a:t>	</a:t>
            </a:r>
            <a:endParaRPr lang="en-CA" dirty="0"/>
          </a:p>
        </p:txBody>
      </p:sp>
    </p:spTree>
    <p:extLst>
      <p:ext uri="{BB962C8B-B14F-4D97-AF65-F5344CB8AC3E}">
        <p14:creationId xmlns:p14="http://schemas.microsoft.com/office/powerpoint/2010/main" val="105192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 Vaccines: What are your colleagues doing?</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14</a:t>
            </a:fld>
            <a:endParaRPr lang="en-US" dirty="0"/>
          </a:p>
        </p:txBody>
      </p:sp>
      <p:sp>
        <p:nvSpPr>
          <p:cNvPr id="4" name="Text Placeholder 3"/>
          <p:cNvSpPr>
            <a:spLocks noGrp="1"/>
          </p:cNvSpPr>
          <p:nvPr>
            <p:ph type="body" sz="quarter" idx="13"/>
          </p:nvPr>
        </p:nvSpPr>
        <p:spPr/>
        <p:txBody>
          <a:bodyPr/>
          <a:lstStyle/>
          <a:p>
            <a:r>
              <a:rPr lang="en-US" dirty="0" smtClean="0"/>
              <a:t>Booking by appointment only</a:t>
            </a:r>
          </a:p>
          <a:p>
            <a:pPr lvl="1"/>
            <a:r>
              <a:rPr lang="en-US" dirty="0" smtClean="0"/>
              <a:t>Allows pre-screening and monitoring who is entering the building </a:t>
            </a:r>
          </a:p>
          <a:p>
            <a:pPr lvl="1"/>
            <a:r>
              <a:rPr lang="en-US" dirty="0" smtClean="0"/>
              <a:t>Able to designate specific times for flu vaccination patients</a:t>
            </a:r>
          </a:p>
          <a:p>
            <a:r>
              <a:rPr lang="en-US" dirty="0" smtClean="0"/>
              <a:t>Creating a separate waiting area</a:t>
            </a:r>
          </a:p>
          <a:p>
            <a:pPr lvl="1"/>
            <a:r>
              <a:rPr lang="en-US" dirty="0" smtClean="0"/>
              <a:t>Staggering visits to ensure seating is available during monitoring period </a:t>
            </a:r>
          </a:p>
          <a:p>
            <a:r>
              <a:rPr lang="en-US" dirty="0" smtClean="0"/>
              <a:t>Drive-thru clinics</a:t>
            </a:r>
          </a:p>
          <a:p>
            <a:pPr lvl="1"/>
            <a:r>
              <a:rPr lang="en-US" dirty="0" smtClean="0"/>
              <a:t>Need to consider logistics for monitoring patients for vaccine</a:t>
            </a:r>
          </a:p>
          <a:p>
            <a:endParaRPr lang="en-CA" dirty="0"/>
          </a:p>
        </p:txBody>
      </p:sp>
      <p:sp>
        <p:nvSpPr>
          <p:cNvPr id="5" name="Text Placeholder 4"/>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2676289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dirty="0"/>
          </a:p>
        </p:txBody>
      </p:sp>
      <p:sp>
        <p:nvSpPr>
          <p:cNvPr id="4" name="Text Placeholder 3"/>
          <p:cNvSpPr>
            <a:spLocks noGrp="1"/>
          </p:cNvSpPr>
          <p:nvPr>
            <p:ph type="body" idx="1"/>
          </p:nvPr>
        </p:nvSpPr>
        <p:spPr/>
        <p:txBody>
          <a:bodyPr/>
          <a:lstStyle/>
          <a:p>
            <a:r>
              <a:rPr lang="en-US" dirty="0" smtClean="0"/>
              <a:t>Best Practice Tips  </a:t>
            </a:r>
            <a:endParaRPr lang="en-CA" dirty="0"/>
          </a:p>
        </p:txBody>
      </p:sp>
      <p:pic>
        <p:nvPicPr>
          <p:cNvPr id="5" name="Picture Placeholder 4"/>
          <p:cNvPicPr>
            <a:picLocks noGrp="1" noChangeAspect="1"/>
          </p:cNvPicPr>
          <p:nvPr>
            <p:ph type="pic" idx="13"/>
          </p:nvPr>
        </p:nvPicPr>
        <p:blipFill>
          <a:blip r:embed="rId3" cstate="print">
            <a:extLst>
              <a:ext uri="{28A0092B-C50C-407E-A947-70E740481C1C}">
                <a14:useLocalDpi xmlns:a14="http://schemas.microsoft.com/office/drawing/2010/main" val="0"/>
              </a:ext>
            </a:extLst>
          </a:blip>
          <a:srcRect t="17576" b="17576"/>
          <a:stretch>
            <a:fillRect/>
          </a:stretch>
        </p:blipFill>
        <p:spPr/>
      </p:pic>
    </p:spTree>
    <p:extLst>
      <p:ext uri="{BB962C8B-B14F-4D97-AF65-F5344CB8AC3E}">
        <p14:creationId xmlns:p14="http://schemas.microsoft.com/office/powerpoint/2010/main" val="27006851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16</a:t>
            </a:fld>
            <a:endParaRPr lang="en-US" dirty="0"/>
          </a:p>
        </p:txBody>
      </p:sp>
      <p:sp>
        <p:nvSpPr>
          <p:cNvPr id="4" name="Text Placeholder 3"/>
          <p:cNvSpPr>
            <a:spLocks noGrp="1"/>
          </p:cNvSpPr>
          <p:nvPr>
            <p:ph type="body" sz="quarter" idx="13"/>
          </p:nvPr>
        </p:nvSpPr>
        <p:spPr/>
        <p:txBody>
          <a:bodyPr/>
          <a:lstStyle/>
          <a:p>
            <a:pPr marL="355600" lvl="1" indent="-355600"/>
            <a:r>
              <a:rPr lang="en-CA" sz="2800" dirty="0"/>
              <a:t>A screener at the entrance conducts active screening for signs and symptoms </a:t>
            </a:r>
            <a:r>
              <a:rPr lang="en-CA" sz="2800" dirty="0" smtClean="0"/>
              <a:t>on </a:t>
            </a:r>
            <a:r>
              <a:rPr lang="en-CA" sz="2800" dirty="0"/>
              <a:t>ALL persons entering the </a:t>
            </a:r>
            <a:r>
              <a:rPr lang="en-CA" sz="2800" dirty="0" smtClean="0"/>
              <a:t>facility/clinic </a:t>
            </a:r>
            <a:r>
              <a:rPr lang="en-CA" sz="2800" dirty="0"/>
              <a:t>(except emergency responders) </a:t>
            </a:r>
            <a:endParaRPr lang="en-CA" sz="2800" dirty="0" smtClean="0"/>
          </a:p>
          <a:p>
            <a:pPr marL="355600" lvl="1" indent="-355600"/>
            <a:r>
              <a:rPr lang="en-CA" sz="2800" dirty="0" smtClean="0"/>
              <a:t>Screener </a:t>
            </a:r>
            <a:r>
              <a:rPr lang="en-CA" sz="2800" dirty="0"/>
              <a:t>should be behind a physical barrier, or remain two meters away </a:t>
            </a:r>
          </a:p>
          <a:p>
            <a:pPr marL="596504" lvl="3" indent="-198835"/>
            <a:r>
              <a:rPr lang="en-US" sz="2200" dirty="0" smtClean="0"/>
              <a:t>The physical barrier can help PPE conservation </a:t>
            </a:r>
            <a:endParaRPr lang="en-CA" sz="2200" dirty="0" smtClean="0"/>
          </a:p>
          <a:p>
            <a:pPr marL="596504" lvl="3" indent="-198835"/>
            <a:r>
              <a:rPr lang="en-CA" sz="2200" dirty="0" smtClean="0"/>
              <a:t>If not </a:t>
            </a:r>
            <a:r>
              <a:rPr lang="en-CA" sz="2200" dirty="0"/>
              <a:t>possible, the screener is required to wear </a:t>
            </a:r>
            <a:r>
              <a:rPr lang="en-CA" sz="2200" dirty="0" smtClean="0"/>
              <a:t>PPE </a:t>
            </a:r>
          </a:p>
          <a:p>
            <a:pPr marL="355600" lvl="2" indent="-355600"/>
            <a:r>
              <a:rPr lang="en-CA" sz="2800" dirty="0" smtClean="0"/>
              <a:t>Provide </a:t>
            </a:r>
            <a:r>
              <a:rPr lang="en-CA" sz="2800" dirty="0"/>
              <a:t>education on hand hygiene and masking to all </a:t>
            </a:r>
            <a:r>
              <a:rPr lang="en-CA" sz="2800" dirty="0" smtClean="0"/>
              <a:t>visitors – they should wear the mask for the duration of their visit </a:t>
            </a:r>
            <a:endParaRPr lang="en-CA" sz="2800" dirty="0"/>
          </a:p>
        </p:txBody>
      </p:sp>
    </p:spTree>
    <p:extLst>
      <p:ext uri="{BB962C8B-B14F-4D97-AF65-F5344CB8AC3E}">
        <p14:creationId xmlns:p14="http://schemas.microsoft.com/office/powerpoint/2010/main" val="3258849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Tips to reduce potential exposures </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17</a:t>
            </a:fld>
            <a:endParaRPr lang="en-US" dirty="0"/>
          </a:p>
        </p:txBody>
      </p:sp>
      <p:sp>
        <p:nvSpPr>
          <p:cNvPr id="4" name="Text Placeholder 3"/>
          <p:cNvSpPr>
            <a:spLocks noGrp="1"/>
          </p:cNvSpPr>
          <p:nvPr>
            <p:ph type="body" sz="quarter" idx="13"/>
          </p:nvPr>
        </p:nvSpPr>
        <p:spPr/>
        <p:txBody>
          <a:bodyPr/>
          <a:lstStyle/>
          <a:p>
            <a:pPr marL="355600" lvl="1" indent="-355600"/>
            <a:r>
              <a:rPr lang="en-US" sz="2800" dirty="0"/>
              <a:t>Encourage staff and visitors to not enter if they fail passive screening </a:t>
            </a:r>
          </a:p>
          <a:p>
            <a:pPr marL="355600" lvl="3" indent="-355600"/>
            <a:r>
              <a:rPr lang="en-US" sz="2800" dirty="0" smtClean="0"/>
              <a:t>Create a screening set-up that prevents staff and patients from congregating in one area</a:t>
            </a:r>
          </a:p>
          <a:p>
            <a:pPr marL="0" lvl="3" indent="0">
              <a:buNone/>
            </a:pPr>
            <a:endParaRPr lang="en-US" sz="2800" dirty="0" smtClean="0"/>
          </a:p>
          <a:p>
            <a:pPr marL="367904" lvl="2" indent="-198835"/>
            <a:endParaRPr lang="en-CA" sz="2400" dirty="0"/>
          </a:p>
          <a:p>
            <a:endParaRPr lang="en-CA" dirty="0"/>
          </a:p>
        </p:txBody>
      </p:sp>
      <p:sp>
        <p:nvSpPr>
          <p:cNvPr id="5" name="Text Placeholder 4"/>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2300379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Masking for Source Control </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18</a:t>
            </a:fld>
            <a:endParaRPr lang="en-US" dirty="0"/>
          </a:p>
        </p:txBody>
      </p:sp>
      <p:sp>
        <p:nvSpPr>
          <p:cNvPr id="4" name="Text Placeholder 3"/>
          <p:cNvSpPr>
            <a:spLocks noGrp="1"/>
          </p:cNvSpPr>
          <p:nvPr>
            <p:ph type="body" sz="quarter" idx="13"/>
          </p:nvPr>
        </p:nvSpPr>
        <p:spPr/>
        <p:txBody>
          <a:bodyPr/>
          <a:lstStyle/>
          <a:p>
            <a:r>
              <a:rPr lang="en-CA" dirty="0"/>
              <a:t>All HCWs, other staff and essential visitors must wear a surgical/procedure mask for the duration of their shift or </a:t>
            </a:r>
            <a:r>
              <a:rPr lang="en-CA" dirty="0" smtClean="0"/>
              <a:t>visit</a:t>
            </a:r>
          </a:p>
          <a:p>
            <a:r>
              <a:rPr lang="en-CA" dirty="0" smtClean="0"/>
              <a:t>Cloth </a:t>
            </a:r>
            <a:r>
              <a:rPr lang="en-CA" dirty="0"/>
              <a:t>masks are not to be used in healthcare </a:t>
            </a:r>
            <a:r>
              <a:rPr lang="en-CA" dirty="0" smtClean="0"/>
              <a:t>settings</a:t>
            </a:r>
          </a:p>
          <a:p>
            <a:pPr lvl="1"/>
            <a:r>
              <a:rPr lang="en-CA" dirty="0" smtClean="0"/>
              <a:t>Resources:</a:t>
            </a:r>
          </a:p>
          <a:p>
            <a:pPr lvl="2"/>
            <a:r>
              <a:rPr lang="en-CA" u="sng" dirty="0" smtClean="0">
                <a:solidFill>
                  <a:srgbClr val="FF0000"/>
                </a:solidFill>
                <a:hlinkClick r:id="rId3"/>
              </a:rPr>
              <a:t>COVID-19 </a:t>
            </a:r>
            <a:r>
              <a:rPr lang="en-CA" u="sng" dirty="0">
                <a:solidFill>
                  <a:srgbClr val="FF0000"/>
                </a:solidFill>
                <a:hlinkClick r:id="rId3"/>
              </a:rPr>
              <a:t>Guidance: Long-Term Care Homes</a:t>
            </a:r>
            <a:endParaRPr lang="en-CA" dirty="0">
              <a:solidFill>
                <a:srgbClr val="FF0000"/>
              </a:solidFill>
            </a:endParaRPr>
          </a:p>
          <a:p>
            <a:pPr lvl="2"/>
            <a:r>
              <a:rPr lang="en-CA" u="sng" dirty="0">
                <a:solidFill>
                  <a:srgbClr val="FF0000"/>
                </a:solidFill>
                <a:hlinkClick r:id="rId4"/>
              </a:rPr>
              <a:t>Universal Mask </a:t>
            </a:r>
            <a:r>
              <a:rPr lang="en-CA" u="sng" dirty="0" smtClean="0">
                <a:solidFill>
                  <a:srgbClr val="FF0000"/>
                </a:solidFill>
                <a:hlinkClick r:id="rId4"/>
              </a:rPr>
              <a:t>Use</a:t>
            </a:r>
            <a:endParaRPr lang="en-CA" u="sng" dirty="0">
              <a:solidFill>
                <a:srgbClr val="FF0000"/>
              </a:solidFill>
            </a:endParaRPr>
          </a:p>
          <a:p>
            <a:pPr marL="257175" lvl="2" indent="-257175"/>
            <a:r>
              <a:rPr lang="en-CA" sz="2800" dirty="0"/>
              <a:t>Resources: Scenarios on how and when to apply masks, and information on extended wear and reuse of masks</a:t>
            </a:r>
          </a:p>
          <a:p>
            <a:pPr lvl="2"/>
            <a:r>
              <a:rPr lang="en-CA" u="sng" dirty="0">
                <a:solidFill>
                  <a:srgbClr val="FF0000"/>
                </a:solidFill>
                <a:hlinkClick r:id="rId5"/>
              </a:rPr>
              <a:t>Universal Mask Use in Health Care Settings and Retirement </a:t>
            </a:r>
            <a:r>
              <a:rPr lang="en-CA" u="sng" dirty="0" smtClean="0">
                <a:solidFill>
                  <a:srgbClr val="FF0000"/>
                </a:solidFill>
                <a:hlinkClick r:id="rId5"/>
              </a:rPr>
              <a:t>Homes</a:t>
            </a:r>
            <a:endParaRPr lang="en-CA" dirty="0">
              <a:solidFill>
                <a:srgbClr val="FF0000"/>
              </a:solidFill>
            </a:endParaRPr>
          </a:p>
        </p:txBody>
      </p:sp>
      <p:sp>
        <p:nvSpPr>
          <p:cNvPr id="6" name="Text Placeholder 5"/>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1871990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 Can Face Shields be used Instead of Masks for </a:t>
            </a:r>
            <a:r>
              <a:rPr lang="en-US" dirty="0"/>
              <a:t>Source </a:t>
            </a:r>
            <a:r>
              <a:rPr lang="en-US" dirty="0" smtClean="0"/>
              <a:t>Control?</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19</a:t>
            </a:fld>
            <a:endParaRPr lang="en-US" dirty="0"/>
          </a:p>
        </p:txBody>
      </p:sp>
      <p:sp>
        <p:nvSpPr>
          <p:cNvPr id="4" name="Text Placeholder 3"/>
          <p:cNvSpPr>
            <a:spLocks noGrp="1"/>
          </p:cNvSpPr>
          <p:nvPr>
            <p:ph type="body" sz="quarter" idx="13"/>
          </p:nvPr>
        </p:nvSpPr>
        <p:spPr/>
        <p:txBody>
          <a:bodyPr/>
          <a:lstStyle/>
          <a:p>
            <a:r>
              <a:rPr lang="en-CA" u="sng" dirty="0" smtClean="0">
                <a:solidFill>
                  <a:srgbClr val="FF0000"/>
                </a:solidFill>
                <a:hlinkClick r:id="rId3"/>
              </a:rPr>
              <a:t>Use of face shields for </a:t>
            </a:r>
            <a:r>
              <a:rPr lang="en-CA" u="sng" dirty="0">
                <a:solidFill>
                  <a:srgbClr val="FF0000"/>
                </a:solidFill>
                <a:hlinkClick r:id="rId3"/>
              </a:rPr>
              <a:t>source </a:t>
            </a:r>
            <a:r>
              <a:rPr lang="en-CA" u="sng" dirty="0" smtClean="0">
                <a:solidFill>
                  <a:srgbClr val="FF0000"/>
                </a:solidFill>
                <a:hlinkClick r:id="rId3"/>
              </a:rPr>
              <a:t>control</a:t>
            </a:r>
            <a:r>
              <a:rPr lang="en-CA" u="sng" dirty="0" smtClean="0">
                <a:solidFill>
                  <a:srgbClr val="0F80A7"/>
                </a:solidFill>
              </a:rPr>
              <a:t>:</a:t>
            </a:r>
            <a:r>
              <a:rPr lang="en-CA" u="sng" dirty="0" smtClean="0">
                <a:solidFill>
                  <a:srgbClr val="FF0000"/>
                </a:solidFill>
              </a:rPr>
              <a:t> </a:t>
            </a:r>
            <a:endParaRPr lang="en-CA" dirty="0" smtClean="0"/>
          </a:p>
          <a:p>
            <a:pPr lvl="1"/>
            <a:r>
              <a:rPr lang="en-CA" dirty="0" smtClean="0"/>
              <a:t>Face </a:t>
            </a:r>
            <a:r>
              <a:rPr lang="en-CA" dirty="0"/>
              <a:t>shields feature a looser fit and </a:t>
            </a:r>
            <a:r>
              <a:rPr lang="en-CA" dirty="0" smtClean="0"/>
              <a:t>transparency than masks, </a:t>
            </a:r>
            <a:r>
              <a:rPr lang="en-CA" dirty="0"/>
              <a:t>which may be why their use in place of non-medical masks has been considered </a:t>
            </a:r>
            <a:r>
              <a:rPr lang="en-CA" dirty="0" smtClean="0"/>
              <a:t>in </a:t>
            </a:r>
            <a:r>
              <a:rPr lang="en-CA" dirty="0"/>
              <a:t>certain circumstances (e.g., when masks are in shortage, when wearing masks interferes with speech clarity, for those impacted by heat stress</a:t>
            </a:r>
            <a:r>
              <a:rPr lang="en-CA" dirty="0" smtClean="0"/>
              <a:t>) </a:t>
            </a:r>
            <a:endParaRPr lang="en-CA" dirty="0"/>
          </a:p>
          <a:p>
            <a:pPr lvl="1"/>
            <a:r>
              <a:rPr lang="en-CA" dirty="0" smtClean="0"/>
              <a:t>At </a:t>
            </a:r>
            <a:r>
              <a:rPr lang="en-CA" dirty="0"/>
              <a:t>this time there is some experimental evidence to support that face shields may block aerosolized droplets, which supports its current use as PPE (in addition to other equipment, including face </a:t>
            </a:r>
            <a:r>
              <a:rPr lang="en-CA" dirty="0" smtClean="0"/>
              <a:t>masks)</a:t>
            </a:r>
          </a:p>
          <a:p>
            <a:pPr lvl="1"/>
            <a:r>
              <a:rPr lang="en-CA" dirty="0" smtClean="0"/>
              <a:t>To </a:t>
            </a:r>
            <a:r>
              <a:rPr lang="en-CA" dirty="0"/>
              <a:t>date, there is no evidence that face shields alone are effective either as source control or as </a:t>
            </a:r>
            <a:r>
              <a:rPr lang="en-CA" dirty="0" smtClean="0"/>
              <a:t>PPE</a:t>
            </a:r>
            <a:endParaRPr lang="en-CA" dirty="0"/>
          </a:p>
          <a:p>
            <a:endParaRPr lang="en-CA" dirty="0"/>
          </a:p>
        </p:txBody>
      </p:sp>
    </p:spTree>
    <p:extLst>
      <p:ext uri="{BB962C8B-B14F-4D97-AF65-F5344CB8AC3E}">
        <p14:creationId xmlns:p14="http://schemas.microsoft.com/office/powerpoint/2010/main" val="3135380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Public Health Ontario – How We Can Help </a:t>
            </a:r>
            <a:endParaRPr lang="en-CA" dirty="0"/>
          </a:p>
        </p:txBody>
      </p:sp>
      <p:sp>
        <p:nvSpPr>
          <p:cNvPr id="2" name="Slide Number Placeholder 1"/>
          <p:cNvSpPr>
            <a:spLocks noGrp="1"/>
          </p:cNvSpPr>
          <p:nvPr>
            <p:ph type="sldNum" sz="quarter" idx="12"/>
          </p:nvPr>
        </p:nvSpPr>
        <p:spPr/>
        <p:txBody>
          <a:bodyPr/>
          <a:lstStyle/>
          <a:p>
            <a:pPr>
              <a:defRPr/>
            </a:pPr>
            <a:fld id="{2FBEB88E-7A48-4311-8253-79E1F5AA80A5}" type="slidenum">
              <a:rPr lang="en-US" smtClean="0"/>
              <a:pPr>
                <a:defRPr/>
              </a:pPr>
              <a:t>2</a:t>
            </a:fld>
            <a:endParaRPr lang="en-US" dirty="0"/>
          </a:p>
        </p:txBody>
      </p:sp>
      <p:sp>
        <p:nvSpPr>
          <p:cNvPr id="5" name="Text Placeholder 4"/>
          <p:cNvSpPr>
            <a:spLocks noGrp="1"/>
          </p:cNvSpPr>
          <p:nvPr>
            <p:ph type="body" sz="quarter" idx="13"/>
          </p:nvPr>
        </p:nvSpPr>
        <p:spPr/>
        <p:txBody>
          <a:bodyPr/>
          <a:lstStyle/>
          <a:p>
            <a:r>
              <a:rPr lang="en-US" u="sng" dirty="0" smtClean="0"/>
              <a:t>What is our Mandate?</a:t>
            </a:r>
          </a:p>
          <a:p>
            <a:pPr marL="0" indent="0">
              <a:buNone/>
            </a:pPr>
            <a:r>
              <a:rPr lang="en-CA" dirty="0" smtClean="0"/>
              <a:t>Our mandate is to provide </a:t>
            </a:r>
            <a:r>
              <a:rPr lang="en-CA" dirty="0"/>
              <a:t>scientific and technical advice and support to </a:t>
            </a:r>
            <a:r>
              <a:rPr lang="en-CA" dirty="0" smtClean="0"/>
              <a:t>stakeholders working </a:t>
            </a:r>
            <a:r>
              <a:rPr lang="en-CA" dirty="0"/>
              <a:t>in government, public health, health care, and related </a:t>
            </a:r>
            <a:r>
              <a:rPr lang="en-CA" dirty="0" smtClean="0"/>
              <a:t>sectors</a:t>
            </a:r>
          </a:p>
          <a:p>
            <a:r>
              <a:rPr lang="en-US" u="sng" dirty="0" smtClean="0"/>
              <a:t>Communities of Practice: </a:t>
            </a:r>
            <a:r>
              <a:rPr lang="en-CA" dirty="0" smtClean="0"/>
              <a:t>groups </a:t>
            </a:r>
            <a:r>
              <a:rPr lang="en-CA" dirty="0"/>
              <a:t>of people who share a concern or a passion for something they do and learn how to do it better as they interact </a:t>
            </a:r>
            <a:r>
              <a:rPr lang="en-CA" dirty="0" smtClean="0"/>
              <a:t>regularly</a:t>
            </a:r>
          </a:p>
          <a:p>
            <a:r>
              <a:rPr lang="en-US" dirty="0" smtClean="0"/>
              <a:t>Response to stakeholders inquires </a:t>
            </a:r>
            <a:r>
              <a:rPr lang="en-US" dirty="0"/>
              <a:t>about best practice</a:t>
            </a:r>
            <a:r>
              <a:rPr lang="en-US" dirty="0" smtClean="0"/>
              <a:t>, and </a:t>
            </a:r>
            <a:r>
              <a:rPr lang="en-US" dirty="0"/>
              <a:t>scientific advice  </a:t>
            </a:r>
            <a:endParaRPr lang="en-US" dirty="0" smtClean="0"/>
          </a:p>
          <a:p>
            <a:r>
              <a:rPr lang="en-US" dirty="0" smtClean="0"/>
              <a:t>Contact us at: </a:t>
            </a:r>
            <a:r>
              <a:rPr lang="en-US" dirty="0" smtClean="0">
                <a:solidFill>
                  <a:srgbClr val="FF0000"/>
                </a:solidFill>
                <a:hlinkClick r:id="rId3"/>
              </a:rPr>
              <a:t>ipaccentralwest@oahpp.ca</a:t>
            </a:r>
            <a:endParaRPr lang="en-US" dirty="0">
              <a:solidFill>
                <a:srgbClr val="FF0000"/>
              </a:solidFill>
            </a:endParaRPr>
          </a:p>
          <a:p>
            <a:pPr marL="0" indent="0">
              <a:buNone/>
            </a:pPr>
            <a:endParaRPr lang="en-US" dirty="0"/>
          </a:p>
          <a:p>
            <a:pPr marL="0" indent="0">
              <a:buNone/>
            </a:pPr>
            <a:endParaRPr lang="en-CA" u="sng" dirty="0" smtClean="0"/>
          </a:p>
          <a:p>
            <a:pPr marL="0" indent="0">
              <a:buNone/>
            </a:pPr>
            <a:endParaRPr lang="en-US" dirty="0"/>
          </a:p>
          <a:p>
            <a:endParaRPr lang="en-CA" dirty="0"/>
          </a:p>
        </p:txBody>
      </p:sp>
    </p:spTree>
    <p:extLst>
      <p:ext uri="{BB962C8B-B14F-4D97-AF65-F5344CB8AC3E}">
        <p14:creationId xmlns:p14="http://schemas.microsoft.com/office/powerpoint/2010/main" val="3933750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of PPE </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20</a:t>
            </a:fld>
            <a:endParaRPr lang="en-US" dirty="0"/>
          </a:p>
        </p:txBody>
      </p:sp>
      <p:sp>
        <p:nvSpPr>
          <p:cNvPr id="4" name="Text Placeholder 3"/>
          <p:cNvSpPr>
            <a:spLocks noGrp="1"/>
          </p:cNvSpPr>
          <p:nvPr>
            <p:ph type="body" sz="quarter" idx="13"/>
          </p:nvPr>
        </p:nvSpPr>
        <p:spPr>
          <a:xfrm>
            <a:off x="468313" y="1125538"/>
            <a:ext cx="8424167" cy="5275262"/>
          </a:xfrm>
        </p:spPr>
        <p:txBody>
          <a:bodyPr/>
          <a:lstStyle/>
          <a:p>
            <a:r>
              <a:rPr lang="en-US" dirty="0" smtClean="0"/>
              <a:t>Resource: </a:t>
            </a:r>
            <a:r>
              <a:rPr lang="en-US" dirty="0" smtClean="0">
                <a:hlinkClick r:id="rId3"/>
              </a:rPr>
              <a:t>Medical Isolation Gowns in Healthcare</a:t>
            </a:r>
            <a:endParaRPr lang="en-US" dirty="0" smtClean="0"/>
          </a:p>
          <a:p>
            <a:r>
              <a:rPr lang="en-CA" dirty="0"/>
              <a:t>Reusable or disposable medical isolation gowns used as PPE should be approved by </a:t>
            </a:r>
            <a:r>
              <a:rPr lang="en-CA" dirty="0" smtClean="0">
                <a:hlinkClick r:id="rId4"/>
              </a:rPr>
              <a:t>Health Canada </a:t>
            </a:r>
            <a:endParaRPr lang="en-CA" dirty="0" smtClean="0"/>
          </a:p>
          <a:p>
            <a:r>
              <a:rPr lang="en-CA" dirty="0" smtClean="0"/>
              <a:t>Conserve </a:t>
            </a:r>
            <a:r>
              <a:rPr lang="en-CA" dirty="0"/>
              <a:t>existing supplies by decreasing the need for </a:t>
            </a:r>
            <a:r>
              <a:rPr lang="en-CA" dirty="0" smtClean="0"/>
              <a:t>use</a:t>
            </a:r>
            <a:r>
              <a:rPr lang="en-CA" dirty="0"/>
              <a:t>: </a:t>
            </a:r>
          </a:p>
          <a:p>
            <a:pPr lvl="1"/>
            <a:r>
              <a:rPr lang="en-CA" dirty="0" smtClean="0"/>
              <a:t>Reduce </a:t>
            </a:r>
            <a:r>
              <a:rPr lang="en-CA" dirty="0"/>
              <a:t>exposure by placing a physical barrier </a:t>
            </a:r>
            <a:r>
              <a:rPr lang="en-CA" dirty="0" smtClean="0"/>
              <a:t>at entry/screening </a:t>
            </a:r>
            <a:r>
              <a:rPr lang="en-CA" dirty="0"/>
              <a:t>points </a:t>
            </a:r>
          </a:p>
          <a:p>
            <a:pPr lvl="1"/>
            <a:r>
              <a:rPr lang="en-CA" dirty="0" smtClean="0"/>
              <a:t>Bundle </a:t>
            </a:r>
            <a:r>
              <a:rPr lang="en-CA" dirty="0"/>
              <a:t>care activities to reduce the need to change a gown </a:t>
            </a:r>
          </a:p>
          <a:p>
            <a:pPr lvl="1"/>
            <a:r>
              <a:rPr lang="en-CA" dirty="0" smtClean="0"/>
              <a:t>Cohort </a:t>
            </a:r>
            <a:r>
              <a:rPr lang="en-CA" dirty="0"/>
              <a:t>residents to allow for extended use opportunities </a:t>
            </a:r>
          </a:p>
          <a:p>
            <a:pPr lvl="1"/>
            <a:r>
              <a:rPr lang="en-CA" dirty="0" smtClean="0"/>
              <a:t>Use </a:t>
            </a:r>
            <a:r>
              <a:rPr lang="en-CA" dirty="0"/>
              <a:t>expired </a:t>
            </a:r>
            <a:r>
              <a:rPr lang="en-CA" dirty="0" smtClean="0"/>
              <a:t>gowns (physically </a:t>
            </a:r>
            <a:r>
              <a:rPr lang="en-CA" dirty="0"/>
              <a:t>intact, </a:t>
            </a:r>
            <a:r>
              <a:rPr lang="en-CA" dirty="0" smtClean="0"/>
              <a:t>no </a:t>
            </a:r>
            <a:r>
              <a:rPr lang="en-CA" dirty="0"/>
              <a:t>wear and tear</a:t>
            </a:r>
            <a:r>
              <a:rPr lang="en-CA" dirty="0" smtClean="0"/>
              <a:t>) </a:t>
            </a:r>
          </a:p>
          <a:p>
            <a:pPr marL="285750" lvl="1"/>
            <a:r>
              <a:rPr lang="en-US" sz="2800" dirty="0" smtClean="0"/>
              <a:t>Avoid universal use of PPE</a:t>
            </a:r>
            <a:endParaRPr lang="en-CA" sz="2800" dirty="0"/>
          </a:p>
        </p:txBody>
      </p:sp>
    </p:spTree>
    <p:extLst>
      <p:ext uri="{BB962C8B-B14F-4D97-AF65-F5344CB8AC3E}">
        <p14:creationId xmlns:p14="http://schemas.microsoft.com/office/powerpoint/2010/main" val="360823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Your Facility Preparedness for Hand Hygiene</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21</a:t>
            </a:fld>
            <a:endParaRPr lang="en-US" dirty="0"/>
          </a:p>
        </p:txBody>
      </p:sp>
      <p:sp>
        <p:nvSpPr>
          <p:cNvPr id="4" name="Text Placeholder 3"/>
          <p:cNvSpPr>
            <a:spLocks noGrp="1"/>
          </p:cNvSpPr>
          <p:nvPr>
            <p:ph type="body" sz="quarter" idx="13"/>
          </p:nvPr>
        </p:nvSpPr>
        <p:spPr>
          <a:xfrm>
            <a:off x="468313" y="1295996"/>
            <a:ext cx="8424167" cy="4653954"/>
          </a:xfrm>
        </p:spPr>
        <p:txBody>
          <a:bodyPr/>
          <a:lstStyle/>
          <a:p>
            <a:r>
              <a:rPr lang="en-CA" dirty="0" smtClean="0"/>
              <a:t>Is </a:t>
            </a:r>
            <a:r>
              <a:rPr lang="en-CA" dirty="0"/>
              <a:t>hand hygiene, supported with ABHR, available at point-of-care </a:t>
            </a:r>
            <a:r>
              <a:rPr lang="en-CA" dirty="0" smtClean="0"/>
              <a:t>and </a:t>
            </a:r>
            <a:r>
              <a:rPr lang="en-CA" dirty="0"/>
              <a:t>common areas? </a:t>
            </a:r>
          </a:p>
          <a:p>
            <a:pPr lvl="0"/>
            <a:r>
              <a:rPr lang="en-CA" dirty="0"/>
              <a:t>Are hand hygiene sinks available in all </a:t>
            </a:r>
            <a:r>
              <a:rPr lang="en-CA" dirty="0" smtClean="0"/>
              <a:t>exam areas</a:t>
            </a:r>
            <a:r>
              <a:rPr lang="en-CA" dirty="0"/>
              <a:t>? </a:t>
            </a:r>
          </a:p>
          <a:p>
            <a:pPr lvl="0"/>
            <a:r>
              <a:rPr lang="en-CA" dirty="0"/>
              <a:t>Are hand hygiene supplies maintained/replenished when needed? </a:t>
            </a:r>
          </a:p>
          <a:p>
            <a:pPr lvl="0"/>
            <a:r>
              <a:rPr lang="en-CA" dirty="0"/>
              <a:t>Are audits of hand hygiene compliance performed?</a:t>
            </a:r>
          </a:p>
          <a:p>
            <a:endParaRPr lang="en-CA" dirty="0"/>
          </a:p>
          <a:p>
            <a:endParaRPr lang="en-CA" dirty="0"/>
          </a:p>
        </p:txBody>
      </p:sp>
      <p:sp>
        <p:nvSpPr>
          <p:cNvPr id="5" name="Text Placeholder 4"/>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642792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Cleaning FAQ </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22</a:t>
            </a:fld>
            <a:endParaRPr lang="en-US" dirty="0"/>
          </a:p>
        </p:txBody>
      </p:sp>
      <p:sp>
        <p:nvSpPr>
          <p:cNvPr id="4" name="Text Placeholder 3"/>
          <p:cNvSpPr>
            <a:spLocks noGrp="1"/>
          </p:cNvSpPr>
          <p:nvPr>
            <p:ph type="body" sz="quarter" idx="13"/>
          </p:nvPr>
        </p:nvSpPr>
        <p:spPr/>
        <p:txBody>
          <a:bodyPr/>
          <a:lstStyle/>
          <a:p>
            <a:pPr marL="0" indent="0">
              <a:buNone/>
            </a:pPr>
            <a:r>
              <a:rPr lang="en-CA" b="1" dirty="0">
                <a:solidFill>
                  <a:srgbClr val="0F80A7"/>
                </a:solidFill>
              </a:rPr>
              <a:t>Q. </a:t>
            </a:r>
            <a:r>
              <a:rPr lang="en-CA" b="1" dirty="0"/>
              <a:t>Can we be provided with a list of acceptable cleaning products specifically for COVID-19?</a:t>
            </a:r>
            <a:endParaRPr lang="en-CA" dirty="0">
              <a:solidFill>
                <a:srgbClr val="0F80A7"/>
              </a:solidFill>
            </a:endParaRPr>
          </a:p>
          <a:p>
            <a:r>
              <a:rPr lang="en-CA" dirty="0"/>
              <a:t>Health Canada has </a:t>
            </a:r>
            <a:r>
              <a:rPr lang="en-CA" dirty="0" smtClean="0"/>
              <a:t>created a </a:t>
            </a:r>
            <a:r>
              <a:rPr lang="en-CA" dirty="0"/>
              <a:t>list of </a:t>
            </a:r>
            <a:r>
              <a:rPr lang="en-CA" dirty="0" smtClean="0"/>
              <a:t>disinfectants that been </a:t>
            </a:r>
            <a:r>
              <a:rPr lang="en-CA" dirty="0"/>
              <a:t>approved for sale in Canada.</a:t>
            </a:r>
            <a:r>
              <a:rPr lang="en-CA" baseline="30000" dirty="0"/>
              <a:t> </a:t>
            </a:r>
            <a:r>
              <a:rPr lang="en-CA" dirty="0"/>
              <a:t>To find out which products are on </a:t>
            </a:r>
            <a:r>
              <a:rPr lang="en-CA" dirty="0">
                <a:hlinkClick r:id="rId3"/>
              </a:rPr>
              <a:t>Health Canada's list of hard-surface disinfectants </a:t>
            </a:r>
            <a:r>
              <a:rPr lang="en-CA" dirty="0"/>
              <a:t>with evidence against COVID-19:</a:t>
            </a:r>
          </a:p>
          <a:p>
            <a:pPr lvl="0"/>
            <a:r>
              <a:rPr lang="en-CA" dirty="0"/>
              <a:t>Locate the Drug Identification Number (DIN) on the disinfectant product label found on the </a:t>
            </a:r>
            <a:r>
              <a:rPr lang="en-CA" dirty="0" smtClean="0"/>
              <a:t>container</a:t>
            </a:r>
          </a:p>
          <a:p>
            <a:pPr lvl="0"/>
            <a:r>
              <a:rPr lang="en-CA" dirty="0" smtClean="0"/>
              <a:t>Look for that number on the </a:t>
            </a:r>
            <a:r>
              <a:rPr lang="en-CA" u="sng" dirty="0" smtClean="0">
                <a:hlinkClick r:id="rId3"/>
              </a:rPr>
              <a:t>Disinfectants for Use Against SARS-CoV-2 (COVID-19) list</a:t>
            </a:r>
            <a:r>
              <a:rPr lang="en-CA" dirty="0" smtClean="0">
                <a:hlinkClick r:id="rId3"/>
              </a:rPr>
              <a:t> </a:t>
            </a:r>
            <a:endParaRPr lang="en-CA" dirty="0" smtClean="0"/>
          </a:p>
          <a:p>
            <a:pPr lvl="0"/>
            <a:endParaRPr lang="en-CA" dirty="0" smtClean="0"/>
          </a:p>
          <a:p>
            <a:endParaRPr lang="en-CA" dirty="0"/>
          </a:p>
        </p:txBody>
      </p:sp>
    </p:spTree>
    <p:extLst>
      <p:ext uri="{BB962C8B-B14F-4D97-AF65-F5344CB8AC3E}">
        <p14:creationId xmlns:p14="http://schemas.microsoft.com/office/powerpoint/2010/main" val="3867507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 </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23</a:t>
            </a:fld>
            <a:endParaRPr lang="en-US" dirty="0"/>
          </a:p>
        </p:txBody>
      </p:sp>
      <p:sp>
        <p:nvSpPr>
          <p:cNvPr id="4" name="Text Placeholder 3"/>
          <p:cNvSpPr>
            <a:spLocks noGrp="1"/>
          </p:cNvSpPr>
          <p:nvPr>
            <p:ph type="body" sz="quarter" idx="13"/>
          </p:nvPr>
        </p:nvSpPr>
        <p:spPr/>
        <p:txBody>
          <a:bodyPr/>
          <a:lstStyle/>
          <a:p>
            <a:pPr lvl="0"/>
            <a:r>
              <a:rPr lang="en-CA" dirty="0"/>
              <a:t>Plan Ahead</a:t>
            </a:r>
          </a:p>
          <a:p>
            <a:pPr lvl="0"/>
            <a:r>
              <a:rPr lang="en-CA" dirty="0"/>
              <a:t>Develop written and clear protocols and procedures and use the resources and tools available to you </a:t>
            </a:r>
          </a:p>
          <a:p>
            <a:pPr lvl="0"/>
            <a:r>
              <a:rPr lang="en-CA" dirty="0"/>
              <a:t>Brainstorm your biggest challenges from wave I and prepare your strategies to conquer them in wave II </a:t>
            </a:r>
          </a:p>
          <a:p>
            <a:r>
              <a:rPr lang="en-CA" dirty="0"/>
              <a:t>Seek support when you need it </a:t>
            </a:r>
          </a:p>
        </p:txBody>
      </p:sp>
      <p:sp>
        <p:nvSpPr>
          <p:cNvPr id="5" name="Text Placeholder 4"/>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2188405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24</a:t>
            </a:fld>
            <a:endParaRPr lang="en-US" dirty="0"/>
          </a:p>
        </p:txBody>
      </p:sp>
      <p:sp>
        <p:nvSpPr>
          <p:cNvPr id="4" name="Text Placeholder 3"/>
          <p:cNvSpPr>
            <a:spLocks noGrp="1"/>
          </p:cNvSpPr>
          <p:nvPr>
            <p:ph type="body" sz="quarter" idx="13"/>
          </p:nvPr>
        </p:nvSpPr>
        <p:spPr/>
        <p:txBody>
          <a:bodyPr/>
          <a:lstStyle/>
          <a:p>
            <a:endParaRPr lang="en-CA" dirty="0"/>
          </a:p>
        </p:txBody>
      </p:sp>
      <p:sp>
        <p:nvSpPr>
          <p:cNvPr id="5" name="Text Placeholder 4"/>
          <p:cNvSpPr>
            <a:spLocks noGrp="1"/>
          </p:cNvSpPr>
          <p:nvPr>
            <p:ph type="body" sz="quarter" idx="14"/>
          </p:nvPr>
        </p:nvSpPr>
        <p:spPr/>
        <p:txBody>
          <a:bodyPr/>
          <a:lstStyle/>
          <a:p>
            <a:endParaRPr lang="en-CA" dirty="0"/>
          </a:p>
        </p:txBody>
      </p:sp>
      <p:pic>
        <p:nvPicPr>
          <p:cNvPr id="6" name="Picture 5" descr="End of presentation question slide " title="Question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566583" cy="6381328"/>
          </a:xfrm>
          <a:prstGeom prst="rect">
            <a:avLst/>
          </a:prstGeom>
        </p:spPr>
      </p:pic>
    </p:spTree>
    <p:extLst>
      <p:ext uri="{BB962C8B-B14F-4D97-AF65-F5344CB8AC3E}">
        <p14:creationId xmlns:p14="http://schemas.microsoft.com/office/powerpoint/2010/main" val="427966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123728" y="2708920"/>
            <a:ext cx="5256632" cy="648742"/>
          </a:xfrm>
        </p:spPr>
        <p:txBody>
          <a:bodyPr/>
          <a:lstStyle/>
          <a:p>
            <a:r>
              <a:rPr lang="en-CA" sz="3200" dirty="0" smtClean="0">
                <a:hlinkClick r:id="rId2"/>
              </a:rPr>
              <a:t>ipaccentralwest@oahpp.ca</a:t>
            </a:r>
            <a:endParaRPr lang="en-CA" dirty="0" smtClean="0"/>
          </a:p>
          <a:p>
            <a:endParaRPr lang="en-CA" dirty="0" smtClean="0"/>
          </a:p>
          <a:p>
            <a:endParaRPr lang="en-CA" dirty="0"/>
          </a:p>
        </p:txBody>
      </p:sp>
      <p:sp>
        <p:nvSpPr>
          <p:cNvPr id="2" name="Slide Number Placeholder 1"/>
          <p:cNvSpPr>
            <a:spLocks noGrp="1"/>
          </p:cNvSpPr>
          <p:nvPr>
            <p:ph type="sldNum" sz="quarter" idx="4294967295"/>
          </p:nvPr>
        </p:nvSpPr>
        <p:spPr>
          <a:xfrm>
            <a:off x="8305800" y="6515100"/>
            <a:ext cx="838200" cy="234950"/>
          </a:xfrm>
          <a:prstGeom prst="rect">
            <a:avLst/>
          </a:prstGeom>
        </p:spPr>
        <p:txBody>
          <a:bodyPr/>
          <a:lstStyle/>
          <a:p>
            <a:pPr>
              <a:defRPr/>
            </a:pPr>
            <a:fld id="{2FBEB88E-7A48-4311-8253-79E1F5AA80A5}" type="slidenum">
              <a:rPr lang="en-US" smtClean="0"/>
              <a:pPr>
                <a:defRPr/>
              </a:pPr>
              <a:t>25</a:t>
            </a:fld>
            <a:endParaRPr lang="en-US" dirty="0"/>
          </a:p>
        </p:txBody>
      </p:sp>
    </p:spTree>
    <p:extLst>
      <p:ext uri="{BB962C8B-B14F-4D97-AF65-F5344CB8AC3E}">
        <p14:creationId xmlns:p14="http://schemas.microsoft.com/office/powerpoint/2010/main" val="861211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Help?</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3</a:t>
            </a:fld>
            <a:endParaRPr lang="en-US" dirty="0"/>
          </a:p>
        </p:txBody>
      </p:sp>
      <p:sp>
        <p:nvSpPr>
          <p:cNvPr id="4" name="Text Placeholder 3"/>
          <p:cNvSpPr>
            <a:spLocks noGrp="1"/>
          </p:cNvSpPr>
          <p:nvPr>
            <p:ph type="body" sz="quarter" idx="13"/>
          </p:nvPr>
        </p:nvSpPr>
        <p:spPr/>
        <p:txBody>
          <a:bodyPr/>
          <a:lstStyle/>
          <a:p>
            <a:r>
              <a:rPr lang="en-US" dirty="0" smtClean="0"/>
              <a:t>Your local Public Health Unit </a:t>
            </a:r>
          </a:p>
          <a:p>
            <a:pPr lvl="1"/>
            <a:r>
              <a:rPr lang="en-US" dirty="0" smtClean="0"/>
              <a:t>Inquiry response and best practice support, respond to issues, compliance inspections, outbreak investigation and support, case and contact follow-up</a:t>
            </a:r>
          </a:p>
          <a:p>
            <a:pPr marL="355600" lvl="1" indent="-355600"/>
            <a:r>
              <a:rPr lang="en-US" sz="2800" dirty="0" smtClean="0"/>
              <a:t>Public Health Ontario </a:t>
            </a:r>
          </a:p>
          <a:p>
            <a:pPr marL="581025" lvl="2" indent="-355600"/>
            <a:r>
              <a:rPr lang="en-US" sz="2400" dirty="0" smtClean="0"/>
              <a:t>Inquiry response, best practice advice, resources and tools  </a:t>
            </a:r>
          </a:p>
          <a:p>
            <a:r>
              <a:rPr lang="en-US" dirty="0" smtClean="0"/>
              <a:t>Ministry of Health - </a:t>
            </a:r>
            <a:r>
              <a:rPr lang="en-US" u="sng" dirty="0" smtClean="0">
                <a:hlinkClick r:id="rId3"/>
              </a:rPr>
              <a:t>EOCOperations.MOH@ontario.ca</a:t>
            </a:r>
          </a:p>
          <a:p>
            <a:pPr lvl="1"/>
            <a:r>
              <a:rPr lang="en-US" dirty="0" smtClean="0"/>
              <a:t>Questions related to interpretation of Ministry guidance </a:t>
            </a:r>
          </a:p>
          <a:p>
            <a:pPr lvl="1"/>
            <a:r>
              <a:rPr lang="en-US" dirty="0" smtClean="0"/>
              <a:t>Supply issues </a:t>
            </a:r>
          </a:p>
          <a:p>
            <a:pPr marL="257175" lvl="1" indent="-257175"/>
            <a:r>
              <a:rPr lang="en-US" sz="2800" dirty="0"/>
              <a:t>Your local Ontario Health Team and AFHTO </a:t>
            </a:r>
          </a:p>
          <a:p>
            <a:pPr marL="426244" lvl="2" indent="-257175"/>
            <a:r>
              <a:rPr lang="en-US" sz="2400" dirty="0"/>
              <a:t>Connecting with colleagues </a:t>
            </a:r>
          </a:p>
        </p:txBody>
      </p:sp>
    </p:spTree>
    <p:extLst>
      <p:ext uri="{BB962C8B-B14F-4D97-AF65-F5344CB8AC3E}">
        <p14:creationId xmlns:p14="http://schemas.microsoft.com/office/powerpoint/2010/main" val="349941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4</a:t>
            </a:fld>
            <a:endParaRPr lang="en-US" dirty="0"/>
          </a:p>
        </p:txBody>
      </p:sp>
      <p:sp>
        <p:nvSpPr>
          <p:cNvPr id="6" name="Title 5"/>
          <p:cNvSpPr>
            <a:spLocks noGrp="1"/>
          </p:cNvSpPr>
          <p:nvPr>
            <p:ph type="title"/>
          </p:nvPr>
        </p:nvSpPr>
        <p:spPr/>
        <p:txBody>
          <a:bodyPr/>
          <a:lstStyle/>
          <a:p>
            <a:endParaRPr lang="en-CA" dirty="0"/>
          </a:p>
        </p:txBody>
      </p:sp>
      <p:sp>
        <p:nvSpPr>
          <p:cNvPr id="7" name="Text Placeholder 6"/>
          <p:cNvSpPr>
            <a:spLocks noGrp="1"/>
          </p:cNvSpPr>
          <p:nvPr>
            <p:ph type="body" idx="1"/>
          </p:nvPr>
        </p:nvSpPr>
        <p:spPr/>
        <p:txBody>
          <a:bodyPr/>
          <a:lstStyle/>
          <a:p>
            <a:r>
              <a:rPr lang="en-US" dirty="0" smtClean="0"/>
              <a:t>Resources to Keep in Mind </a:t>
            </a:r>
            <a:endParaRPr lang="en-CA" dirty="0"/>
          </a:p>
        </p:txBody>
      </p:sp>
      <p:pic>
        <p:nvPicPr>
          <p:cNvPr id="4" name="Picture Placeholder 3"/>
          <p:cNvPicPr>
            <a:picLocks noGrp="1" noChangeAspect="1"/>
          </p:cNvPicPr>
          <p:nvPr>
            <p:ph type="pic" idx="13"/>
          </p:nvPr>
        </p:nvPicPr>
        <p:blipFill>
          <a:blip r:embed="rId3">
            <a:extLst>
              <a:ext uri="{28A0092B-C50C-407E-A947-70E740481C1C}">
                <a14:useLocalDpi xmlns:a14="http://schemas.microsoft.com/office/drawing/2010/main" val="0"/>
              </a:ext>
            </a:extLst>
          </a:blip>
          <a:srcRect l="30" r="30"/>
          <a:stretch>
            <a:fillRect/>
          </a:stretch>
        </p:blipFill>
        <p:spPr/>
      </p:pic>
    </p:spTree>
    <p:extLst>
      <p:ext uri="{BB962C8B-B14F-4D97-AF65-F5344CB8AC3E}">
        <p14:creationId xmlns:p14="http://schemas.microsoft.com/office/powerpoint/2010/main" val="2474153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 IPAC Resources</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5</a:t>
            </a:fld>
            <a:endParaRPr lang="en-US" dirty="0"/>
          </a:p>
        </p:txBody>
      </p:sp>
      <p:sp>
        <p:nvSpPr>
          <p:cNvPr id="4" name="Text Placeholder 3"/>
          <p:cNvSpPr>
            <a:spLocks noGrp="1"/>
          </p:cNvSpPr>
          <p:nvPr>
            <p:ph type="body" sz="quarter" idx="13"/>
          </p:nvPr>
        </p:nvSpPr>
        <p:spPr/>
        <p:txBody>
          <a:bodyPr/>
          <a:lstStyle/>
          <a:p>
            <a:r>
              <a:rPr lang="en-US" dirty="0"/>
              <a:t>PHO </a:t>
            </a:r>
            <a:r>
              <a:rPr lang="en-US" dirty="0">
                <a:hlinkClick r:id="rId3"/>
              </a:rPr>
              <a:t>Core Competency Training Modules </a:t>
            </a:r>
            <a:endParaRPr lang="en-CA" dirty="0"/>
          </a:p>
          <a:p>
            <a:pPr lvl="0"/>
            <a:r>
              <a:rPr lang="en-US" dirty="0"/>
              <a:t>Essential Resources for Donning and Doffing </a:t>
            </a:r>
            <a:endParaRPr lang="en-CA" dirty="0" smtClean="0"/>
          </a:p>
          <a:p>
            <a:pPr lvl="1"/>
            <a:r>
              <a:rPr lang="en-CA" dirty="0" smtClean="0"/>
              <a:t>Procedure </a:t>
            </a:r>
            <a:r>
              <a:rPr lang="en-CA" dirty="0"/>
              <a:t>for donning and doffing PPE for staff</a:t>
            </a:r>
          </a:p>
          <a:p>
            <a:pPr lvl="2"/>
            <a:r>
              <a:rPr lang="en-CA" u="sng" dirty="0">
                <a:solidFill>
                  <a:srgbClr val="FF0000"/>
                </a:solidFill>
                <a:hlinkClick r:id="rId4"/>
              </a:rPr>
              <a:t>Recommended Steps for Putting On and Taking off PPE</a:t>
            </a:r>
            <a:endParaRPr lang="en-CA" u="sng" dirty="0">
              <a:solidFill>
                <a:srgbClr val="FF0000"/>
              </a:solidFill>
            </a:endParaRPr>
          </a:p>
          <a:p>
            <a:pPr lvl="2"/>
            <a:r>
              <a:rPr lang="en-CA" u="sng" dirty="0">
                <a:solidFill>
                  <a:srgbClr val="FF0000"/>
                </a:solidFill>
                <a:hlinkClick r:id="rId5"/>
              </a:rPr>
              <a:t>Posters: Steps for Donning and Doffing </a:t>
            </a:r>
            <a:endParaRPr lang="en-CA" dirty="0">
              <a:solidFill>
                <a:srgbClr val="FF0000"/>
              </a:solidFill>
            </a:endParaRPr>
          </a:p>
          <a:p>
            <a:pPr lvl="1"/>
            <a:r>
              <a:rPr lang="en-CA" dirty="0"/>
              <a:t>Videos available on PHO website: </a:t>
            </a:r>
          </a:p>
          <a:p>
            <a:pPr marL="806450" lvl="2" indent="-230188"/>
            <a:r>
              <a:rPr lang="en-CA" u="sng" dirty="0">
                <a:solidFill>
                  <a:srgbClr val="FF0000"/>
                </a:solidFill>
                <a:hlinkClick r:id="rId6"/>
              </a:rPr>
              <a:t>Putting on Mask and Eye Protection</a:t>
            </a:r>
            <a:endParaRPr lang="en-CA" dirty="0">
              <a:solidFill>
                <a:srgbClr val="FF0000"/>
              </a:solidFill>
            </a:endParaRPr>
          </a:p>
          <a:p>
            <a:pPr marL="806450" lvl="3" indent="-230188"/>
            <a:r>
              <a:rPr lang="en-CA" sz="2000" u="sng" dirty="0">
                <a:solidFill>
                  <a:srgbClr val="FF0000"/>
                </a:solidFill>
                <a:hlinkClick r:id="rId7"/>
              </a:rPr>
              <a:t>Taking off Mask and Eye Protection</a:t>
            </a:r>
            <a:endParaRPr lang="en-CA" sz="2000" dirty="0">
              <a:solidFill>
                <a:srgbClr val="FF0000"/>
              </a:solidFill>
            </a:endParaRPr>
          </a:p>
          <a:p>
            <a:pPr marL="806450" lvl="3" indent="-230188"/>
            <a:r>
              <a:rPr lang="en-CA" sz="2000" u="sng" dirty="0">
                <a:solidFill>
                  <a:srgbClr val="FF0000"/>
                </a:solidFill>
                <a:hlinkClick r:id="rId8"/>
              </a:rPr>
              <a:t>Putting on Full Personal Protective Equipment (facial protection, gowns and gloves)</a:t>
            </a:r>
            <a:endParaRPr lang="en-CA" sz="2000" dirty="0">
              <a:solidFill>
                <a:srgbClr val="FF0000"/>
              </a:solidFill>
            </a:endParaRPr>
          </a:p>
          <a:p>
            <a:pPr marL="806450" lvl="3" indent="-230188"/>
            <a:r>
              <a:rPr lang="en-CA" sz="2000" u="sng" dirty="0">
                <a:solidFill>
                  <a:srgbClr val="FF0000"/>
                </a:solidFill>
                <a:hlinkClick r:id="rId9"/>
              </a:rPr>
              <a:t>Taking off Full Personal Protective Equipment (facial protection, gowns and gloves)</a:t>
            </a:r>
            <a:endParaRPr lang="en-CA" sz="2000" dirty="0">
              <a:solidFill>
                <a:srgbClr val="FF0000"/>
              </a:solidFill>
            </a:endParaRPr>
          </a:p>
        </p:txBody>
      </p:sp>
      <p:sp>
        <p:nvSpPr>
          <p:cNvPr id="5" name="Text Placeholder 4"/>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4208920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New Resources for Healthcare Workers </a:t>
            </a:r>
            <a:endParaRPr lang="en-CA" dirty="0"/>
          </a:p>
        </p:txBody>
      </p:sp>
      <p:sp>
        <p:nvSpPr>
          <p:cNvPr id="2" name="Slide Number Placeholder 1"/>
          <p:cNvSpPr>
            <a:spLocks noGrp="1"/>
          </p:cNvSpPr>
          <p:nvPr>
            <p:ph type="sldNum" sz="quarter" idx="12"/>
          </p:nvPr>
        </p:nvSpPr>
        <p:spPr/>
        <p:txBody>
          <a:bodyPr/>
          <a:lstStyle/>
          <a:p>
            <a:pPr>
              <a:defRPr/>
            </a:pPr>
            <a:fld id="{2FBEB88E-7A48-4311-8253-79E1F5AA80A5}" type="slidenum">
              <a:rPr lang="en-US" smtClean="0"/>
              <a:pPr>
                <a:defRPr/>
              </a:pPr>
              <a:t>6</a:t>
            </a:fld>
            <a:endParaRPr lang="en-US" dirty="0"/>
          </a:p>
        </p:txBody>
      </p:sp>
      <p:sp>
        <p:nvSpPr>
          <p:cNvPr id="7" name="Text Placeholder 6"/>
          <p:cNvSpPr>
            <a:spLocks noGrp="1"/>
          </p:cNvSpPr>
          <p:nvPr>
            <p:ph type="body" sz="quarter" idx="13"/>
          </p:nvPr>
        </p:nvSpPr>
        <p:spPr/>
        <p:txBody>
          <a:bodyPr/>
          <a:lstStyle/>
          <a:p>
            <a:pPr marL="285750" lvl="1"/>
            <a:r>
              <a:rPr lang="en-CA" sz="2800" dirty="0" smtClean="0"/>
              <a:t>PHO </a:t>
            </a:r>
            <a:r>
              <a:rPr lang="en-CA" sz="2800" dirty="0" smtClean="0">
                <a:hlinkClick r:id="rId3"/>
              </a:rPr>
              <a:t>IPAC </a:t>
            </a:r>
            <a:r>
              <a:rPr lang="en-CA" sz="2800" dirty="0">
                <a:hlinkClick r:id="rId3"/>
              </a:rPr>
              <a:t>Fundamentals</a:t>
            </a:r>
            <a:r>
              <a:rPr lang="en-CA" sz="2800" dirty="0"/>
              <a:t> </a:t>
            </a:r>
            <a:r>
              <a:rPr lang="en-CA" sz="2800" dirty="0" smtClean="0"/>
              <a:t>COVID-19 modules</a:t>
            </a:r>
          </a:p>
          <a:p>
            <a:r>
              <a:rPr lang="en-CA" dirty="0" smtClean="0"/>
              <a:t>PHO </a:t>
            </a:r>
            <a:r>
              <a:rPr lang="en-CA" dirty="0" smtClean="0">
                <a:hlinkClick r:id="rId4"/>
              </a:rPr>
              <a:t>Downloadable </a:t>
            </a:r>
            <a:r>
              <a:rPr lang="en-CA" dirty="0">
                <a:hlinkClick r:id="rId4"/>
              </a:rPr>
              <a:t>Additional Precautions signage and lanyard cards </a:t>
            </a:r>
            <a:endParaRPr lang="en-CA" dirty="0" smtClean="0"/>
          </a:p>
          <a:p>
            <a:r>
              <a:rPr lang="en-US" dirty="0" smtClean="0"/>
              <a:t>Fact Sheet: </a:t>
            </a:r>
            <a:r>
              <a:rPr lang="en-US" dirty="0" smtClean="0">
                <a:hlinkClick r:id="rId5" action="ppaction://hlinkfile"/>
              </a:rPr>
              <a:t>Medical Isolation Gowns in Health Care</a:t>
            </a:r>
            <a:r>
              <a:rPr lang="en-US" dirty="0" smtClean="0"/>
              <a:t> </a:t>
            </a:r>
          </a:p>
          <a:p>
            <a:pPr lvl="1"/>
            <a:r>
              <a:rPr lang="en-US" dirty="0" smtClean="0"/>
              <a:t>Purpose, How </a:t>
            </a:r>
            <a:r>
              <a:rPr lang="en-US" dirty="0"/>
              <a:t>to </a:t>
            </a:r>
            <a:r>
              <a:rPr lang="en-US" dirty="0" smtClean="0"/>
              <a:t>Use, How </a:t>
            </a:r>
            <a:r>
              <a:rPr lang="en-US" dirty="0"/>
              <a:t>to </a:t>
            </a:r>
            <a:r>
              <a:rPr lang="en-US" dirty="0" smtClean="0"/>
              <a:t>Conserve</a:t>
            </a:r>
          </a:p>
          <a:p>
            <a:pPr marL="285750" lvl="1"/>
            <a:r>
              <a:rPr lang="en-CA" sz="2800" dirty="0"/>
              <a:t>Focus On: </a:t>
            </a:r>
            <a:r>
              <a:rPr lang="en-CA" sz="2800" dirty="0">
                <a:hlinkClick r:id="rId6"/>
              </a:rPr>
              <a:t>Medical Isolation Gowns for COVID-19 in Health care Settings </a:t>
            </a:r>
            <a:endParaRPr lang="en-CA" sz="2800" dirty="0" smtClean="0"/>
          </a:p>
          <a:p>
            <a:pPr marL="511175" lvl="2"/>
            <a:r>
              <a:rPr lang="en-CA" dirty="0"/>
              <a:t>A description of the types of medical gowns used in health care and how they are classified </a:t>
            </a:r>
          </a:p>
          <a:p>
            <a:r>
              <a:rPr lang="en-US" b="1" dirty="0" smtClean="0"/>
              <a:t>Coming </a:t>
            </a:r>
            <a:r>
              <a:rPr lang="en-US" b="1" dirty="0"/>
              <a:t>Soon: </a:t>
            </a:r>
            <a:r>
              <a:rPr lang="en-US" dirty="0" smtClean="0"/>
              <a:t>PHO Checklist for COVID-19 preparedness in Primary Care, webinar </a:t>
            </a:r>
          </a:p>
          <a:p>
            <a:pPr lvl="1"/>
            <a:endParaRPr lang="en-US" dirty="0"/>
          </a:p>
          <a:p>
            <a:endParaRPr lang="en-CA" dirty="0"/>
          </a:p>
        </p:txBody>
      </p:sp>
    </p:spTree>
    <p:extLst>
      <p:ext uri="{BB962C8B-B14F-4D97-AF65-F5344CB8AC3E}">
        <p14:creationId xmlns:p14="http://schemas.microsoft.com/office/powerpoint/2010/main" val="1261302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Resources </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7</a:t>
            </a:fld>
            <a:endParaRPr lang="en-US" dirty="0"/>
          </a:p>
        </p:txBody>
      </p:sp>
      <p:sp>
        <p:nvSpPr>
          <p:cNvPr id="7" name="Text Placeholder 6"/>
          <p:cNvSpPr>
            <a:spLocks noGrp="1"/>
          </p:cNvSpPr>
          <p:nvPr>
            <p:ph type="body" sz="quarter" idx="13"/>
          </p:nvPr>
        </p:nvSpPr>
        <p:spPr/>
        <p:txBody>
          <a:bodyPr/>
          <a:lstStyle/>
          <a:p>
            <a:r>
              <a:rPr lang="en-US" dirty="0" smtClean="0"/>
              <a:t>PHO </a:t>
            </a:r>
            <a:r>
              <a:rPr lang="en-US" dirty="0" smtClean="0">
                <a:hlinkClick r:id="rId3"/>
              </a:rPr>
              <a:t>Schools and COVID-19 Website</a:t>
            </a:r>
            <a:endParaRPr lang="en-CA" dirty="0">
              <a:hlinkClick r:id="rId3"/>
            </a:endParaRPr>
          </a:p>
          <a:p>
            <a:pPr lvl="1"/>
            <a:r>
              <a:rPr lang="en-CA" dirty="0"/>
              <a:t>C</a:t>
            </a:r>
            <a:r>
              <a:rPr lang="en-CA" dirty="0" smtClean="0"/>
              <a:t>hecklist</a:t>
            </a:r>
            <a:r>
              <a:rPr lang="en-CA" cap="all" dirty="0" smtClean="0"/>
              <a:t>: </a:t>
            </a:r>
            <a:r>
              <a:rPr lang="en-CA" b="1" dirty="0" smtClean="0">
                <a:hlinkClick r:id="rId4"/>
              </a:rPr>
              <a:t>COVID-19 </a:t>
            </a:r>
            <a:r>
              <a:rPr lang="en-CA" b="1" dirty="0">
                <a:hlinkClick r:id="rId4"/>
              </a:rPr>
              <a:t>Preparedness and Prevention in Elementary and Secondary (K-12) Schools</a:t>
            </a:r>
            <a:endParaRPr lang="en-CA" b="1" dirty="0"/>
          </a:p>
          <a:p>
            <a:pPr lvl="1"/>
            <a:r>
              <a:rPr lang="en-CA" dirty="0"/>
              <a:t>L</a:t>
            </a:r>
            <a:r>
              <a:rPr lang="en-CA" dirty="0" smtClean="0"/>
              <a:t>iterature review</a:t>
            </a:r>
            <a:r>
              <a:rPr lang="en-CA" cap="all" dirty="0" smtClean="0"/>
              <a:t>: </a:t>
            </a:r>
            <a:r>
              <a:rPr lang="en-CA" b="1" dirty="0" smtClean="0">
                <a:hlinkClick r:id="rId5"/>
              </a:rPr>
              <a:t>Adverse </a:t>
            </a:r>
            <a:r>
              <a:rPr lang="en-CA" b="1" dirty="0">
                <a:hlinkClick r:id="rId5"/>
              </a:rPr>
              <a:t>Childhood Experiences (ACEs)</a:t>
            </a:r>
            <a:endParaRPr lang="en-CA" b="1" dirty="0"/>
          </a:p>
          <a:p>
            <a:pPr lvl="1"/>
            <a:r>
              <a:rPr lang="en-CA" dirty="0"/>
              <a:t>E</a:t>
            </a:r>
            <a:r>
              <a:rPr lang="en-CA" dirty="0" smtClean="0"/>
              <a:t>nvironmental scan: </a:t>
            </a:r>
            <a:r>
              <a:rPr lang="en-CA" b="1" dirty="0" smtClean="0">
                <a:hlinkClick r:id="rId6"/>
              </a:rPr>
              <a:t>Environmental </a:t>
            </a:r>
            <a:r>
              <a:rPr lang="en-CA" b="1" dirty="0">
                <a:hlinkClick r:id="rId6"/>
              </a:rPr>
              <a:t>Scan of School Reopening During COVID-19</a:t>
            </a:r>
            <a:endParaRPr lang="en-CA" b="1" dirty="0"/>
          </a:p>
          <a:p>
            <a:pPr lvl="1"/>
            <a:r>
              <a:rPr lang="en-CA" dirty="0"/>
              <a:t>F</a:t>
            </a:r>
            <a:r>
              <a:rPr lang="en-CA" dirty="0" smtClean="0"/>
              <a:t>act sheet</a:t>
            </a:r>
            <a:r>
              <a:rPr lang="en-CA" cap="all" dirty="0" smtClean="0"/>
              <a:t>: </a:t>
            </a:r>
            <a:r>
              <a:rPr lang="en-CA" b="1" dirty="0" smtClean="0">
                <a:hlinkClick r:id="rId7"/>
              </a:rPr>
              <a:t>Preventing </a:t>
            </a:r>
            <a:r>
              <a:rPr lang="en-CA" b="1" dirty="0">
                <a:hlinkClick r:id="rId7"/>
              </a:rPr>
              <a:t>COVID-19: Tips for Children Attending </a:t>
            </a:r>
            <a:r>
              <a:rPr lang="en-CA" b="1" dirty="0" smtClean="0">
                <a:hlinkClick r:id="rId7"/>
              </a:rPr>
              <a:t>School</a:t>
            </a:r>
            <a:endParaRPr lang="en-CA" b="1" dirty="0"/>
          </a:p>
        </p:txBody>
      </p:sp>
      <p:sp>
        <p:nvSpPr>
          <p:cNvPr id="8" name="Text Placeholder 7"/>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2046389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Congregate Living Setting Resources</a:t>
            </a:r>
            <a:endParaRPr lang="en-CA" dirty="0"/>
          </a:p>
        </p:txBody>
      </p:sp>
      <p:sp>
        <p:nvSpPr>
          <p:cNvPr id="2" name="Slide Number Placeholder 1"/>
          <p:cNvSpPr>
            <a:spLocks noGrp="1"/>
          </p:cNvSpPr>
          <p:nvPr>
            <p:ph type="sldNum" sz="quarter" idx="12"/>
          </p:nvPr>
        </p:nvSpPr>
        <p:spPr/>
        <p:txBody>
          <a:bodyPr/>
          <a:lstStyle/>
          <a:p>
            <a:pPr>
              <a:defRPr/>
            </a:pPr>
            <a:fld id="{2FBEB88E-7A48-4311-8253-79E1F5AA80A5}" type="slidenum">
              <a:rPr lang="en-US" smtClean="0"/>
              <a:pPr>
                <a:defRPr/>
              </a:pPr>
              <a:t>8</a:t>
            </a:fld>
            <a:endParaRPr lang="en-US" dirty="0"/>
          </a:p>
        </p:txBody>
      </p:sp>
      <p:sp>
        <p:nvSpPr>
          <p:cNvPr id="7" name="Text Placeholder 6"/>
          <p:cNvSpPr>
            <a:spLocks noGrp="1"/>
          </p:cNvSpPr>
          <p:nvPr>
            <p:ph type="body" sz="quarter" idx="13"/>
          </p:nvPr>
        </p:nvSpPr>
        <p:spPr>
          <a:xfrm>
            <a:off x="468313" y="1125538"/>
            <a:ext cx="8523287" cy="4824412"/>
          </a:xfrm>
        </p:spPr>
        <p:txBody>
          <a:bodyPr/>
          <a:lstStyle/>
          <a:p>
            <a:r>
              <a:rPr lang="en-US" dirty="0" smtClean="0">
                <a:hlinkClick r:id="rId3"/>
              </a:rPr>
              <a:t>Congregate Settings Webpage</a:t>
            </a:r>
            <a:endParaRPr lang="en-US" dirty="0" smtClean="0"/>
          </a:p>
          <a:p>
            <a:pPr lvl="1"/>
            <a:r>
              <a:rPr lang="en-US" dirty="0" smtClean="0"/>
              <a:t>Series of webinars (foundations, PPE, </a:t>
            </a:r>
            <a:r>
              <a:rPr lang="en-US" dirty="0" err="1" smtClean="0"/>
              <a:t>cohorting</a:t>
            </a:r>
            <a:r>
              <a:rPr lang="en-US" dirty="0" smtClean="0"/>
              <a:t>, outbreaks)</a:t>
            </a:r>
          </a:p>
          <a:p>
            <a:pPr lvl="1"/>
            <a:r>
              <a:rPr lang="en-CA" dirty="0" smtClean="0"/>
              <a:t>Checklist: </a:t>
            </a:r>
            <a:r>
              <a:rPr lang="en-CA" u="sng" dirty="0" smtClean="0">
                <a:hlinkClick r:id="rId4"/>
              </a:rPr>
              <a:t>COVID-19 </a:t>
            </a:r>
            <a:r>
              <a:rPr lang="en-CA" u="sng" dirty="0">
                <a:hlinkClick r:id="rId4"/>
              </a:rPr>
              <a:t>Preparedness and Prevention in Congregate Living Settings</a:t>
            </a:r>
            <a:endParaRPr lang="en-CA" dirty="0"/>
          </a:p>
          <a:p>
            <a:pPr lvl="2"/>
            <a:r>
              <a:rPr lang="en-CA" dirty="0"/>
              <a:t>This checklist can be used to help plan for, prevent and detect </a:t>
            </a:r>
            <a:r>
              <a:rPr lang="en-CA" dirty="0" smtClean="0"/>
              <a:t>COVID-19</a:t>
            </a:r>
          </a:p>
          <a:p>
            <a:pPr lvl="1"/>
            <a:r>
              <a:rPr lang="en-US" dirty="0" smtClean="0"/>
              <a:t>Checklist: </a:t>
            </a:r>
            <a:r>
              <a:rPr lang="en-CA" u="sng" dirty="0" smtClean="0">
                <a:hlinkClick r:id="rId5"/>
              </a:rPr>
              <a:t>Managing COVID-19 Outbreaks in Congregate Settings</a:t>
            </a:r>
            <a:endParaRPr lang="en-CA" dirty="0" smtClean="0"/>
          </a:p>
          <a:p>
            <a:pPr lvl="2"/>
            <a:r>
              <a:rPr lang="en-CA" dirty="0" smtClean="0"/>
              <a:t>This </a:t>
            </a:r>
            <a:r>
              <a:rPr lang="en-CA" dirty="0"/>
              <a:t>checklist can be used to help manage the outbreak or possible outbreak in a congregate living </a:t>
            </a:r>
            <a:r>
              <a:rPr lang="en-CA" dirty="0" smtClean="0"/>
              <a:t>settings</a:t>
            </a:r>
          </a:p>
          <a:p>
            <a:pPr lvl="1"/>
            <a:r>
              <a:rPr lang="en-US" dirty="0" smtClean="0">
                <a:hlinkClick r:id="rId6"/>
              </a:rPr>
              <a:t>Resource Toolkit</a:t>
            </a:r>
            <a:endParaRPr lang="en-US" dirty="0" smtClean="0"/>
          </a:p>
          <a:p>
            <a:pPr lvl="2"/>
            <a:r>
              <a:rPr lang="en-CA" dirty="0" smtClean="0"/>
              <a:t>An overview </a:t>
            </a:r>
            <a:r>
              <a:rPr lang="en-CA" dirty="0"/>
              <a:t>of resources for those working on COVID-19 prevention and response in congregate living </a:t>
            </a:r>
            <a:r>
              <a:rPr lang="en-CA" dirty="0" smtClean="0"/>
              <a:t>settings</a:t>
            </a:r>
          </a:p>
          <a:p>
            <a:pPr marL="622300" lvl="2" indent="-355600"/>
            <a:r>
              <a:rPr lang="en-US" sz="2400" dirty="0" smtClean="0"/>
              <a:t>Fact Sheets – </a:t>
            </a:r>
            <a:r>
              <a:rPr lang="en-US" sz="2400" dirty="0" smtClean="0">
                <a:hlinkClick r:id="rId7"/>
              </a:rPr>
              <a:t>How to Cohort</a:t>
            </a:r>
            <a:r>
              <a:rPr lang="en-US" sz="2400" dirty="0" smtClean="0"/>
              <a:t>, </a:t>
            </a:r>
            <a:r>
              <a:rPr lang="en-US" sz="2400" dirty="0" smtClean="0">
                <a:hlinkClick r:id="rId8"/>
              </a:rPr>
              <a:t>Cleaning and Disinfection </a:t>
            </a:r>
            <a:endParaRPr lang="en-US" sz="2400" dirty="0" smtClean="0"/>
          </a:p>
          <a:p>
            <a:pPr lvl="1"/>
            <a:endParaRPr lang="en-US" dirty="0" smtClean="0"/>
          </a:p>
          <a:p>
            <a:pPr lvl="1"/>
            <a:endParaRPr lang="en-US" dirty="0" smtClean="0"/>
          </a:p>
          <a:p>
            <a:pPr lvl="1"/>
            <a:endParaRPr lang="en-CA" dirty="0"/>
          </a:p>
        </p:txBody>
      </p:sp>
    </p:spTree>
    <p:extLst>
      <p:ext uri="{BB962C8B-B14F-4D97-AF65-F5344CB8AC3E}">
        <p14:creationId xmlns:p14="http://schemas.microsoft.com/office/powerpoint/2010/main" val="1987398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 Fact Sheets for the Public </a:t>
            </a:r>
            <a:endParaRPr lang="en-CA" dirty="0"/>
          </a:p>
        </p:txBody>
      </p:sp>
      <p:sp>
        <p:nvSpPr>
          <p:cNvPr id="3" name="Slide Number Placeholder 2"/>
          <p:cNvSpPr>
            <a:spLocks noGrp="1"/>
          </p:cNvSpPr>
          <p:nvPr>
            <p:ph type="sldNum" sz="quarter" idx="12"/>
          </p:nvPr>
        </p:nvSpPr>
        <p:spPr/>
        <p:txBody>
          <a:bodyPr/>
          <a:lstStyle/>
          <a:p>
            <a:pPr>
              <a:defRPr/>
            </a:pPr>
            <a:fld id="{2FBEB88E-7A48-4311-8253-79E1F5AA80A5}" type="slidenum">
              <a:rPr lang="en-US" smtClean="0"/>
              <a:pPr>
                <a:defRPr/>
              </a:pPr>
              <a:t>9</a:t>
            </a:fld>
            <a:endParaRPr lang="en-US" dirty="0"/>
          </a:p>
        </p:txBody>
      </p:sp>
      <p:sp>
        <p:nvSpPr>
          <p:cNvPr id="4" name="Text Placeholder 3"/>
          <p:cNvSpPr>
            <a:spLocks noGrp="1"/>
          </p:cNvSpPr>
          <p:nvPr>
            <p:ph type="body" sz="quarter" idx="13"/>
          </p:nvPr>
        </p:nvSpPr>
        <p:spPr/>
        <p:txBody>
          <a:bodyPr/>
          <a:lstStyle/>
          <a:p>
            <a:r>
              <a:rPr lang="en-CA" dirty="0" smtClean="0"/>
              <a:t>Topics </a:t>
            </a:r>
            <a:r>
              <a:rPr lang="en-CA" dirty="0"/>
              <a:t>range from self-isolation to caring for pets during </a:t>
            </a:r>
            <a:r>
              <a:rPr lang="en-CA" dirty="0" smtClean="0"/>
              <a:t>COVID-19</a:t>
            </a:r>
          </a:p>
          <a:p>
            <a:r>
              <a:rPr lang="en-CA" dirty="0" smtClean="0"/>
              <a:t>Public </a:t>
            </a:r>
            <a:r>
              <a:rPr lang="en-CA" dirty="0"/>
              <a:t>r</a:t>
            </a:r>
            <a:r>
              <a:rPr lang="en-CA" dirty="0" smtClean="0"/>
              <a:t>esources </a:t>
            </a:r>
            <a:r>
              <a:rPr lang="en-CA" dirty="0"/>
              <a:t>will soon be available in more than 20 languages, in addition to English and </a:t>
            </a:r>
            <a:r>
              <a:rPr lang="en-CA" dirty="0" smtClean="0"/>
              <a:t>French </a:t>
            </a:r>
          </a:p>
          <a:p>
            <a:r>
              <a:rPr lang="en-CA" dirty="0" smtClean="0"/>
              <a:t>The </a:t>
            </a:r>
            <a:r>
              <a:rPr lang="en-CA" dirty="0"/>
              <a:t>newest additions to this series include: </a:t>
            </a:r>
          </a:p>
          <a:p>
            <a:pPr lvl="1"/>
            <a:r>
              <a:rPr lang="en-CA" dirty="0">
                <a:hlinkClick r:id="rId3"/>
              </a:rPr>
              <a:t>Non-medical Masks and Face Coverings</a:t>
            </a:r>
            <a:endParaRPr lang="en-CA" dirty="0"/>
          </a:p>
          <a:p>
            <a:pPr lvl="1"/>
            <a:r>
              <a:rPr lang="en-CA" dirty="0">
                <a:hlinkClick r:id="rId4"/>
              </a:rPr>
              <a:t>Mask Use for Non-Healthcare Workers</a:t>
            </a:r>
            <a:endParaRPr lang="en-CA" dirty="0"/>
          </a:p>
          <a:p>
            <a:pPr lvl="1"/>
            <a:r>
              <a:rPr lang="en-CA" dirty="0">
                <a:hlinkClick r:id="rId5"/>
              </a:rPr>
              <a:t>How to Protect Yourself from COVID-19: Older Adults and People with Chronic Medical Conditions or Weakened Immune Systems</a:t>
            </a:r>
            <a:endParaRPr lang="en-CA" dirty="0"/>
          </a:p>
        </p:txBody>
      </p:sp>
      <p:sp>
        <p:nvSpPr>
          <p:cNvPr id="5" name="Text Placeholder 4"/>
          <p:cNvSpPr>
            <a:spLocks noGrp="1"/>
          </p:cNvSpPr>
          <p:nvPr>
            <p:ph type="body" sz="quarter" idx="14"/>
          </p:nvPr>
        </p:nvSpPr>
        <p:spPr/>
        <p:txBody>
          <a:bodyPr/>
          <a:lstStyle/>
          <a:p>
            <a:endParaRPr lang="en-CA" dirty="0"/>
          </a:p>
        </p:txBody>
      </p:sp>
    </p:spTree>
    <p:extLst>
      <p:ext uri="{BB962C8B-B14F-4D97-AF65-F5344CB8AC3E}">
        <p14:creationId xmlns:p14="http://schemas.microsoft.com/office/powerpoint/2010/main" val="1873290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owerPointTemplate">
  <a:themeElements>
    <a:clrScheme name="PHO">
      <a:dk1>
        <a:srgbClr val="68696D"/>
      </a:dk1>
      <a:lt1>
        <a:srgbClr val="FFFFFF"/>
      </a:lt1>
      <a:dk2>
        <a:srgbClr val="ACB6AB"/>
      </a:dk2>
      <a:lt2>
        <a:srgbClr val="FFFFFF"/>
      </a:lt2>
      <a:accent1>
        <a:srgbClr val="0F80A7"/>
      </a:accent1>
      <a:accent2>
        <a:srgbClr val="3D8704"/>
      </a:accent2>
      <a:accent3>
        <a:srgbClr val="693A77"/>
      </a:accent3>
      <a:accent4>
        <a:srgbClr val="FCB130"/>
      </a:accent4>
      <a:accent5>
        <a:srgbClr val="8AD4DF"/>
      </a:accent5>
      <a:accent6>
        <a:srgbClr val="008184"/>
      </a:accent6>
      <a:hlink>
        <a:srgbClr val="0F80A7"/>
      </a:hlink>
      <a:folHlink>
        <a:srgbClr val="693A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dd86614-e075-45fd-ad75-7be4b83b486d">E7YEJEDTSY7N-2879-1429</_dlc_DocId>
    <_dlc_DocIdUrl xmlns="ddd86614-e075-45fd-ad75-7be4b83b486d">
      <Url>https://goto.oahpp.ca/areas/ipac/IPAC-CW/_layouts/DocIdRedir.aspx?ID=E7YEJEDTSY7N-2879-1429</Url>
      <Description>E7YEJEDTSY7N-2879-1429</Description>
    </_dlc_DocIdUrl>
    <SRMLink xmlns="102aa216-e7c8-4662-961f-d5278153f4a6">
      <Url xsi:nil="true"/>
      <Description xsi:nil="true"/>
    </SRMLink>
    <TaxCatchAll xmlns="ddd86614-e075-45fd-ad75-7be4b83b486d"/>
    <MeetingDate xmlns="ddd86614-e075-45fd-ad75-7be4b83b486d">2020-07-22T04:00:00+00:00</MeetingDate>
    <MeetingMaterials xmlns="5cae87cb-04c0-4458-a85b-e5ef874c1877">Presentation</MeetingMaterials>
  </documentManagement>
</p:properties>
</file>

<file path=customXml/item2.xml><?xml version="1.0" encoding="utf-8"?>
<ct:contentTypeSchema xmlns:ct="http://schemas.microsoft.com/office/2006/metadata/contentType" xmlns:ma="http://schemas.microsoft.com/office/2006/metadata/properties/metaAttributes" ct:_="" ma:_="" ma:contentTypeName="Meeting Materials Document" ma:contentTypeID="0x010100D49907F2EC320448AD11F7D4523E7B71001DE0FCC14C48724E9850D75957687336" ma:contentTypeVersion="25" ma:contentTypeDescription="" ma:contentTypeScope="" ma:versionID="0dc5fdfbc08f512c048bc5c322dca1a9">
  <xsd:schema xmlns:xsd="http://www.w3.org/2001/XMLSchema" xmlns:xs="http://www.w3.org/2001/XMLSchema" xmlns:p="http://schemas.microsoft.com/office/2006/metadata/properties" xmlns:ns2="ddd86614-e075-45fd-ad75-7be4b83b486d" xmlns:ns3="5cae87cb-04c0-4458-a85b-e5ef874c1877" xmlns:ns4="102aa216-e7c8-4662-961f-d5278153f4a6" targetNamespace="http://schemas.microsoft.com/office/2006/metadata/properties" ma:root="true" ma:fieldsID="649e3475a524ee812cec651977106e17" ns2:_="" ns3:_="" ns4:_="">
    <xsd:import namespace="ddd86614-e075-45fd-ad75-7be4b83b486d"/>
    <xsd:import namespace="5cae87cb-04c0-4458-a85b-e5ef874c1877"/>
    <xsd:import namespace="102aa216-e7c8-4662-961f-d5278153f4a6"/>
    <xsd:element name="properties">
      <xsd:complexType>
        <xsd:sequence>
          <xsd:element name="documentManagement">
            <xsd:complexType>
              <xsd:all>
                <xsd:element ref="ns2:TaxCatchAll" minOccurs="0"/>
                <xsd:element ref="ns2:TaxCatchAllLabel" minOccurs="0"/>
                <xsd:element ref="ns2:_dlc_DocId" minOccurs="0"/>
                <xsd:element ref="ns2:_dlc_DocIdUrl" minOccurs="0"/>
                <xsd:element ref="ns2:_dlc_DocIdPersistId" minOccurs="0"/>
                <xsd:element ref="ns3:MeetingMaterials" minOccurs="0"/>
                <xsd:element ref="ns2:MeetingDate" minOccurs="0"/>
                <xsd:element ref="ns4:SRM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86614-e075-45fd-ad75-7be4b83b486d" elementFormDefault="qualified">
    <xsd:import namespace="http://schemas.microsoft.com/office/2006/documentManagement/types"/>
    <xsd:import namespace="http://schemas.microsoft.com/office/infopath/2007/PartnerControls"/>
    <xsd:element name="TaxCatchAll" ma:index="6" nillable="true" ma:displayName="Taxonomy Catch All Column" ma:description="" ma:hidden="true" ma:list="{f78954d5-acc0-4ffb-98ec-a1572a064751}" ma:internalName="TaxCatchAll" ma:showField="CatchAllData" ma:web="ddd86614-e075-45fd-ad75-7be4b83b486d">
      <xsd:complexType>
        <xsd:complexContent>
          <xsd:extension base="dms:MultiChoiceLookup">
            <xsd:sequence>
              <xsd:element name="Value" type="dms:Lookup" maxOccurs="unbounded" minOccurs="0" nillable="true"/>
            </xsd:sequence>
          </xsd:extension>
        </xsd:complexContent>
      </xsd:complexType>
    </xsd:element>
    <xsd:element name="TaxCatchAllLabel" ma:index="7" nillable="true" ma:displayName="Taxonomy Catch All Column1" ma:description="" ma:hidden="true" ma:list="{f78954d5-acc0-4ffb-98ec-a1572a064751}" ma:internalName="TaxCatchAllLabel" ma:readOnly="true" ma:showField="CatchAllDataLabel" ma:web="ddd86614-e075-45fd-ad75-7be4b83b486d">
      <xsd:complexType>
        <xsd:complexContent>
          <xsd:extension base="dms:MultiChoiceLookup">
            <xsd:sequence>
              <xsd:element name="Value" type="dms:Lookup" maxOccurs="unbounded" minOccurs="0" nillable="true"/>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MeetingDate" ma:index="14" nillable="true" ma:displayName="Meeting Date" ma:format="DateOnly" ma:internalName="Meeting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cae87cb-04c0-4458-a85b-e5ef874c1877" elementFormDefault="qualified">
    <xsd:import namespace="http://schemas.microsoft.com/office/2006/documentManagement/types"/>
    <xsd:import namespace="http://schemas.microsoft.com/office/infopath/2007/PartnerControls"/>
    <xsd:element name="MeetingMaterials" ma:index="13" nillable="true" ma:displayName="Meeting Materials Type" ma:format="Dropdown" ma:internalName="MeetingMaterials">
      <xsd:simpleType>
        <xsd:restriction base="dms:Choice">
          <xsd:enumeration value="Agendas"/>
          <xsd:enumeration value="Minutes"/>
          <xsd:enumeration value="Handout Material"/>
          <xsd:enumeration value="Correspondence"/>
          <xsd:enumeration value="Source Materials"/>
          <xsd:enumeration value="Notes"/>
          <xsd:enumeration value="Action List"/>
          <xsd:enumeration value="Project Charter"/>
          <xsd:enumeration value="Terms of Reference"/>
          <xsd:enumeration value="Work Plan"/>
          <xsd:enumeration value="Deliverable"/>
          <xsd:enumeration value="Evaluation"/>
          <xsd:enumeration value="Presentation"/>
        </xsd:restriction>
      </xsd:simpleType>
    </xsd:element>
  </xsd:schema>
  <xsd:schema xmlns:xsd="http://www.w3.org/2001/XMLSchema" xmlns:xs="http://www.w3.org/2001/XMLSchema" xmlns:dms="http://schemas.microsoft.com/office/2006/documentManagement/types" xmlns:pc="http://schemas.microsoft.com/office/infopath/2007/PartnerControls" targetNamespace="102aa216-e7c8-4662-961f-d5278153f4a6" elementFormDefault="qualified">
    <xsd:import namespace="http://schemas.microsoft.com/office/2006/documentManagement/types"/>
    <xsd:import namespace="http://schemas.microsoft.com/office/infopath/2007/PartnerControls"/>
    <xsd:element name="SRMLink" ma:index="15" nillable="true" ma:displayName="SRM Link" ma:format="Hyperlink" ma:internalName="SRM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CE9BD0C-90B9-45C8-8071-184393670EAC}">
  <ds:schemaRefs>
    <ds:schemaRef ds:uri="http://purl.org/dc/dcmitype/"/>
    <ds:schemaRef ds:uri="http://schemas.openxmlformats.org/package/2006/metadata/core-properties"/>
    <ds:schemaRef ds:uri="102aa216-e7c8-4662-961f-d5278153f4a6"/>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5cae87cb-04c0-4458-a85b-e5ef874c1877"/>
    <ds:schemaRef ds:uri="ddd86614-e075-45fd-ad75-7be4b83b486d"/>
    <ds:schemaRef ds:uri="http://www.w3.org/XML/1998/namespace"/>
  </ds:schemaRefs>
</ds:datastoreItem>
</file>

<file path=customXml/itemProps2.xml><?xml version="1.0" encoding="utf-8"?>
<ds:datastoreItem xmlns:ds="http://schemas.openxmlformats.org/officeDocument/2006/customXml" ds:itemID="{E4C3AF59-44E2-48F4-8261-BDB6BC884E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d86614-e075-45fd-ad75-7be4b83b486d"/>
    <ds:schemaRef ds:uri="5cae87cb-04c0-4458-a85b-e5ef874c1877"/>
    <ds:schemaRef ds:uri="102aa216-e7c8-4662-961f-d5278153f4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9E5FAF-BE3E-470F-B79B-185CEA0800C6}">
  <ds:schemaRefs>
    <ds:schemaRef ds:uri="http://schemas.microsoft.com/sharepoint/v3/contenttype/forms"/>
  </ds:schemaRefs>
</ds:datastoreItem>
</file>

<file path=customXml/itemProps4.xml><?xml version="1.0" encoding="utf-8"?>
<ds:datastoreItem xmlns:ds="http://schemas.openxmlformats.org/officeDocument/2006/customXml" ds:itemID="{C6607704-653E-45DF-826B-F301DA071F0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PowerPoint_Template</Template>
  <TotalTime>0</TotalTime>
  <Words>3977</Words>
  <Application>Microsoft Office PowerPoint</Application>
  <PresentationFormat>On-screen Show (4:3)</PresentationFormat>
  <Paragraphs>377</Paragraphs>
  <Slides>25</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PowerPointTemplate</vt:lpstr>
      <vt:lpstr>PowerPoint Presentation</vt:lpstr>
      <vt:lpstr>Public Health Ontario – How We Can Help </vt:lpstr>
      <vt:lpstr>Who Can Help?</vt:lpstr>
      <vt:lpstr>PowerPoint Presentation</vt:lpstr>
      <vt:lpstr>Fundamental IPAC Resources</vt:lpstr>
      <vt:lpstr>New Resources for Healthcare Workers </vt:lpstr>
      <vt:lpstr>School Resources </vt:lpstr>
      <vt:lpstr>Congregate Living Setting Resources</vt:lpstr>
      <vt:lpstr>PHO Fact Sheets for the Public </vt:lpstr>
      <vt:lpstr>PowerPoint Presentation</vt:lpstr>
      <vt:lpstr>Preparing for Flu Season </vt:lpstr>
      <vt:lpstr>PHO Influenza Vaccine Resources Coming Soon </vt:lpstr>
      <vt:lpstr>Influenza Supports from Your PHU </vt:lpstr>
      <vt:lpstr>Flu Vaccines: What are your colleagues doing?</vt:lpstr>
      <vt:lpstr>PowerPoint Presentation</vt:lpstr>
      <vt:lpstr>Screening </vt:lpstr>
      <vt:lpstr>Screening: Tips to reduce potential exposures </vt:lpstr>
      <vt:lpstr>Universal Masking for Source Control </vt:lpstr>
      <vt:lpstr>FAQ: Can Face Shields be used Instead of Masks for Source Control?</vt:lpstr>
      <vt:lpstr>Conservation of PPE </vt:lpstr>
      <vt:lpstr>Assessing Your Facility Preparedness for Hand Hygiene</vt:lpstr>
      <vt:lpstr>Environmental Cleaning FAQ </vt:lpstr>
      <vt:lpstr>Call to Action </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2020_07_22_PRESENTATION_Primary_Care</dc:title>
  <dc:creator/>
  <cp:lastModifiedBy/>
  <cp:revision>1</cp:revision>
  <dcterms:created xsi:type="dcterms:W3CDTF">2020-04-14T13:52:12Z</dcterms:created>
  <dcterms:modified xsi:type="dcterms:W3CDTF">2020-10-01T12:21:49Z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24000</vt:r8>
  </property>
  <property fmtid="{D5CDD505-2E9C-101B-9397-08002B2CF9AE}" pid="3" name="OAHPPLocation">
    <vt:lpwstr>2152;#ALL|9a2671d7-c4d2-4a5e-95f7-b27107612865</vt:lpwstr>
  </property>
  <property fmtid="{D5CDD505-2E9C-101B-9397-08002B2CF9AE}" pid="4" name="LocationMM">
    <vt:lpwstr>422;#Head Office|b5e52ff0-5b56-42f2-ab6d-c6fb6d7ecf23</vt:lpwstr>
  </property>
  <property fmtid="{D5CDD505-2E9C-101B-9397-08002B2CF9AE}" pid="5" name="LocationMMTaxHTField0">
    <vt:lpwstr>Head Office|b5e52ff0-5b56-42f2-ab6d-c6fb6d7ecf23</vt:lpwstr>
  </property>
  <property fmtid="{D5CDD505-2E9C-101B-9397-08002B2CF9AE}" pid="6" name="ContentTypeId">
    <vt:lpwstr>0x010100D49907F2EC320448AD11F7D4523E7B71001DE0FCC14C48724E9850D75957687336</vt:lpwstr>
  </property>
  <property fmtid="{D5CDD505-2E9C-101B-9397-08002B2CF9AE}" pid="7" name="ResourceCategory">
    <vt:lpwstr>579;#Templates|8b9833f7-6ddd-4a9e-82ef-b4e6b12e4151</vt:lpwstr>
  </property>
  <property fmtid="{D5CDD505-2E9C-101B-9397-08002B2CF9AE}" pid="8" name="PolicyIDMM">
    <vt:lpwstr/>
  </property>
  <property fmtid="{D5CDD505-2E9C-101B-9397-08002B2CF9AE}" pid="9" name="_dlc_DocIdItemGuid">
    <vt:lpwstr>aeb6b567-a23e-4f93-83e6-cff319b450a6</vt:lpwstr>
  </property>
  <property fmtid="{D5CDD505-2E9C-101B-9397-08002B2CF9AE}" pid="10" name="RIMSeries#">
    <vt:lpwstr>STR-MTG-001</vt:lpwstr>
  </property>
</Properties>
</file>