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7" r:id="rId3"/>
    <p:sldMasterId id="2147483693" r:id="rId4"/>
  </p:sldMasterIdLst>
  <p:notesMasterIdLst>
    <p:notesMasterId r:id="rId48"/>
  </p:notesMasterIdLst>
  <p:sldIdLst>
    <p:sldId id="256" r:id="rId5"/>
    <p:sldId id="320" r:id="rId6"/>
    <p:sldId id="345" r:id="rId7"/>
    <p:sldId id="257" r:id="rId8"/>
    <p:sldId id="346" r:id="rId9"/>
    <p:sldId id="274" r:id="rId10"/>
    <p:sldId id="275" r:id="rId11"/>
    <p:sldId id="347" r:id="rId12"/>
    <p:sldId id="348" r:id="rId13"/>
    <p:sldId id="349" r:id="rId14"/>
    <p:sldId id="350" r:id="rId15"/>
    <p:sldId id="351" r:id="rId16"/>
    <p:sldId id="352" r:id="rId17"/>
    <p:sldId id="353" r:id="rId18"/>
    <p:sldId id="354" r:id="rId19"/>
    <p:sldId id="276" r:id="rId20"/>
    <p:sldId id="355" r:id="rId21"/>
    <p:sldId id="356" r:id="rId22"/>
    <p:sldId id="357" r:id="rId23"/>
    <p:sldId id="344" r:id="rId24"/>
    <p:sldId id="269" r:id="rId25"/>
    <p:sldId id="258" r:id="rId26"/>
    <p:sldId id="260" r:id="rId27"/>
    <p:sldId id="270" r:id="rId28"/>
    <p:sldId id="271" r:id="rId29"/>
    <p:sldId id="262" r:id="rId30"/>
    <p:sldId id="272" r:id="rId31"/>
    <p:sldId id="263" r:id="rId32"/>
    <p:sldId id="264" r:id="rId33"/>
    <p:sldId id="273" r:id="rId34"/>
    <p:sldId id="267" r:id="rId35"/>
    <p:sldId id="268" r:id="rId36"/>
    <p:sldId id="265" r:id="rId37"/>
    <p:sldId id="266" r:id="rId38"/>
    <p:sldId id="358" r:id="rId39"/>
    <p:sldId id="338" r:id="rId40"/>
    <p:sldId id="339" r:id="rId41"/>
    <p:sldId id="340" r:id="rId42"/>
    <p:sldId id="341" r:id="rId43"/>
    <p:sldId id="342" r:id="rId44"/>
    <p:sldId id="336" r:id="rId45"/>
    <p:sldId id="343" r:id="rId46"/>
    <p:sldId id="31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ep Gill" initials="SG" lastIdx="3" clrIdx="0">
    <p:extLst>
      <p:ext uri="{19B8F6BF-5375-455C-9EA6-DF929625EA0E}">
        <p15:presenceInfo xmlns:p15="http://schemas.microsoft.com/office/powerpoint/2012/main" userId="S::sandeep.gill@afhto.ca::4082f8bd-a70b-4eed-ae54-9e6770f7e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7" autoAdjust="0"/>
    <p:restoredTop sz="68145" autoAdjust="0"/>
  </p:normalViewPr>
  <p:slideViewPr>
    <p:cSldViewPr snapToGrid="0">
      <p:cViewPr varScale="1">
        <p:scale>
          <a:sx n="45" d="100"/>
          <a:sy n="45" d="100"/>
        </p:scale>
        <p:origin x="11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8" Type="http://schemas.openxmlformats.org/officeDocument/2006/relationships/hyperlink" Target="https://www.youtube.com/watch?v=pRfpgmB3YRU" TargetMode="External"/><Relationship Id="rId13" Type="http://schemas.openxmlformats.org/officeDocument/2006/relationships/image" Target="../media/image35.jpg"/><Relationship Id="rId3" Type="http://schemas.openxmlformats.org/officeDocument/2006/relationships/hyperlink" Target="https://www.youtube.com/watch?v=RZlMP0mk-pU" TargetMode="External"/><Relationship Id="rId7" Type="http://schemas.openxmlformats.org/officeDocument/2006/relationships/hyperlink" Target="https://www.youtube.com/watch?v=V0J4L8UCf58" TargetMode="External"/><Relationship Id="rId12" Type="http://schemas.openxmlformats.org/officeDocument/2006/relationships/image" Target="../media/image34.jpg"/><Relationship Id="rId2" Type="http://schemas.openxmlformats.org/officeDocument/2006/relationships/hyperlink" Target="https://www.youtube.com/watch?v=13ENCemylgU" TargetMode="External"/><Relationship Id="rId1" Type="http://schemas.openxmlformats.org/officeDocument/2006/relationships/hyperlink" Target="https://www.youtube.com/watch?v=qBuvrfnAFSY&amp;list=PL6M63xo4TomSpWGTtYL7ta-jNJrkscR1_" TargetMode="External"/><Relationship Id="rId6" Type="http://schemas.openxmlformats.org/officeDocument/2006/relationships/hyperlink" Target="https://www.youtube.com/watch?v=NQSbEmmo3y0" TargetMode="External"/><Relationship Id="rId11" Type="http://schemas.openxmlformats.org/officeDocument/2006/relationships/image" Target="../media/image33.jpg"/><Relationship Id="rId5" Type="http://schemas.openxmlformats.org/officeDocument/2006/relationships/hyperlink" Target="https://www.youtube.com/watch?v=ckd19ywRZvM" TargetMode="External"/><Relationship Id="rId10" Type="http://schemas.openxmlformats.org/officeDocument/2006/relationships/hyperlink" Target="https://www.youtube.com/watch?v=kxBJjLnfYHQ" TargetMode="External"/><Relationship Id="rId4" Type="http://schemas.openxmlformats.org/officeDocument/2006/relationships/hyperlink" Target="https://www.youtube.com/watch?v=6R_A5W1Aw-0" TargetMode="External"/><Relationship Id="rId9" Type="http://schemas.openxmlformats.org/officeDocument/2006/relationships/hyperlink" Target="https://www.youtube.com/watch?v=rDVsQ02oCoA"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s://www.youtube.com/watch?v=v3sPzw5MIxQ" TargetMode="External"/><Relationship Id="rId3" Type="http://schemas.openxmlformats.org/officeDocument/2006/relationships/hyperlink" Target="https://www.youtube.com/watch?v=5jMjoZIH2F4" TargetMode="External"/><Relationship Id="rId7" Type="http://schemas.openxmlformats.org/officeDocument/2006/relationships/hyperlink" Target="https://www.youtube.com/watch?v=dtYkj2MvDLA" TargetMode="External"/><Relationship Id="rId12" Type="http://schemas.openxmlformats.org/officeDocument/2006/relationships/image" Target="../media/image38.png"/><Relationship Id="rId2" Type="http://schemas.openxmlformats.org/officeDocument/2006/relationships/hyperlink" Target="https://www.youtube.com/watch?v=bMWj4YWpxoA" TargetMode="External"/><Relationship Id="rId1" Type="http://schemas.openxmlformats.org/officeDocument/2006/relationships/hyperlink" Target="https://www.youtube.com/watch?v=ZUF_p_BcWP8" TargetMode="External"/><Relationship Id="rId6" Type="http://schemas.openxmlformats.org/officeDocument/2006/relationships/hyperlink" Target="https://www.youtube.com/watch?v=CMWNdxvTLUg&amp;list=PL6M63xo4TomSzWz5IyPm7MwGF41TLSRu4" TargetMode="External"/><Relationship Id="rId11" Type="http://schemas.openxmlformats.org/officeDocument/2006/relationships/image" Target="../media/image37.jpg"/><Relationship Id="rId5" Type="http://schemas.openxmlformats.org/officeDocument/2006/relationships/hyperlink" Target="https://www.youtube.com/watch?v=XfghQN2shv8&amp;list=PL6M63xo4TomSFDNLjj8vSMLdr8RF6rdgv" TargetMode="External"/><Relationship Id="rId10" Type="http://schemas.openxmlformats.org/officeDocument/2006/relationships/image" Target="../media/image36.png"/><Relationship Id="rId4" Type="http://schemas.openxmlformats.org/officeDocument/2006/relationships/hyperlink" Target="https://www.youtube.com/watch?v=7pXB6a6cX1M" TargetMode="External"/><Relationship Id="rId9" Type="http://schemas.openxmlformats.org/officeDocument/2006/relationships/hyperlink" Target="https://www.youtube.com/watch?v=B4iVsFKOtdk"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www.youtube.com/watch?v=V0J4L8UCf58" TargetMode="External"/><Relationship Id="rId13" Type="http://schemas.openxmlformats.org/officeDocument/2006/relationships/image" Target="../media/image35.jpg"/><Relationship Id="rId3" Type="http://schemas.openxmlformats.org/officeDocument/2006/relationships/hyperlink" Target="https://www.youtube.com/watch?v=RZlMP0mk-pU" TargetMode="External"/><Relationship Id="rId7" Type="http://schemas.openxmlformats.org/officeDocument/2006/relationships/hyperlink" Target="https://www.youtube.com/watch?v=NQSbEmmo3y0" TargetMode="External"/><Relationship Id="rId12" Type="http://schemas.openxmlformats.org/officeDocument/2006/relationships/hyperlink" Target="https://www.youtube.com/watch?v=kxBJjLnfYHQ" TargetMode="External"/><Relationship Id="rId2" Type="http://schemas.openxmlformats.org/officeDocument/2006/relationships/hyperlink" Target="https://www.youtube.com/watch?v=13ENCemylgU" TargetMode="External"/><Relationship Id="rId1" Type="http://schemas.openxmlformats.org/officeDocument/2006/relationships/hyperlink" Target="https://www.youtube.com/watch?v=qBuvrfnAFSY&amp;list=PL6M63xo4TomSpWGTtYL7ta-jNJrkscR1_" TargetMode="External"/><Relationship Id="rId6" Type="http://schemas.openxmlformats.org/officeDocument/2006/relationships/image" Target="../media/image33.jpg"/><Relationship Id="rId11" Type="http://schemas.openxmlformats.org/officeDocument/2006/relationships/hyperlink" Target="https://www.youtube.com/watch?v=rDVsQ02oCoA" TargetMode="External"/><Relationship Id="rId5" Type="http://schemas.openxmlformats.org/officeDocument/2006/relationships/hyperlink" Target="https://www.youtube.com/watch?v=ckd19ywRZvM" TargetMode="External"/><Relationship Id="rId10" Type="http://schemas.openxmlformats.org/officeDocument/2006/relationships/image" Target="../media/image34.jpg"/><Relationship Id="rId4" Type="http://schemas.openxmlformats.org/officeDocument/2006/relationships/hyperlink" Target="https://www.youtube.com/watch?v=6R_A5W1Aw-0" TargetMode="External"/><Relationship Id="rId9" Type="http://schemas.openxmlformats.org/officeDocument/2006/relationships/hyperlink" Target="https://www.youtube.com/watch?v=pRfpgmB3YRU"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www.youtube.com/watch?v=dtYkj2MvDLA" TargetMode="External"/><Relationship Id="rId3" Type="http://schemas.openxmlformats.org/officeDocument/2006/relationships/hyperlink" Target="https://www.youtube.com/watch?v=5jMjoZIH2F4" TargetMode="External"/><Relationship Id="rId7" Type="http://schemas.openxmlformats.org/officeDocument/2006/relationships/hyperlink" Target="https://www.youtube.com/watch?v=CMWNdxvTLUg&amp;list=PL6M63xo4TomSzWz5IyPm7MwGF41TLSRu4" TargetMode="External"/><Relationship Id="rId12" Type="http://schemas.openxmlformats.org/officeDocument/2006/relationships/image" Target="../media/image38.png"/><Relationship Id="rId2" Type="http://schemas.openxmlformats.org/officeDocument/2006/relationships/hyperlink" Target="https://www.youtube.com/watch?v=bMWj4YWpxoA" TargetMode="External"/><Relationship Id="rId1" Type="http://schemas.openxmlformats.org/officeDocument/2006/relationships/hyperlink" Target="https://www.youtube.com/watch?v=ZUF_p_BcWP8" TargetMode="External"/><Relationship Id="rId6" Type="http://schemas.openxmlformats.org/officeDocument/2006/relationships/hyperlink" Target="https://www.youtube.com/watch?v=XfghQN2shv8&amp;list=PL6M63xo4TomSFDNLjj8vSMLdr8RF6rdgv" TargetMode="External"/><Relationship Id="rId11" Type="http://schemas.openxmlformats.org/officeDocument/2006/relationships/hyperlink" Target="https://www.youtube.com/watch?v=B4iVsFKOtdk" TargetMode="External"/><Relationship Id="rId5" Type="http://schemas.openxmlformats.org/officeDocument/2006/relationships/image" Target="../media/image36.png"/><Relationship Id="rId10" Type="http://schemas.openxmlformats.org/officeDocument/2006/relationships/hyperlink" Target="https://www.youtube.com/watch?v=v3sPzw5MIxQ" TargetMode="External"/><Relationship Id="rId4" Type="http://schemas.openxmlformats.org/officeDocument/2006/relationships/hyperlink" Target="https://www.youtube.com/watch?v=7pXB6a6cX1M" TargetMode="External"/><Relationship Id="rId9"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B96CA-271D-4152-843A-3774C90A31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C217CF-5F0D-4A37-BA01-C9F4BC9F5533}">
      <dgm:prSet custT="1"/>
      <dgm:spPr>
        <a:noFill/>
      </dgm:spPr>
      <dgm:t>
        <a:bodyPr/>
        <a:lstStyle/>
        <a:p>
          <a:r>
            <a:rPr lang="en-US" sz="2400" b="1" dirty="0">
              <a:solidFill>
                <a:schemeClr val="tx1"/>
              </a:solidFill>
            </a:rPr>
            <a:t>Risky assumption: </a:t>
          </a:r>
          <a:r>
            <a:rPr lang="en-US" sz="2400" i="1" dirty="0">
              <a:solidFill>
                <a:schemeClr val="tx1"/>
              </a:solidFill>
            </a:rPr>
            <a:t>it reduces length of the assessment by separating the current practice into PreA1 and A1</a:t>
          </a:r>
          <a:r>
            <a:rPr lang="en-US" sz="2400" dirty="0">
              <a:solidFill>
                <a:schemeClr val="tx1"/>
              </a:solidFill>
            </a:rPr>
            <a:t> </a:t>
          </a:r>
          <a:endParaRPr lang="en-US" sz="2400" dirty="0">
            <a:solidFill>
              <a:schemeClr val="tx1"/>
            </a:solidFill>
            <a:cs typeface="Calibri"/>
          </a:endParaRPr>
        </a:p>
      </dgm:t>
    </dgm:pt>
    <dgm:pt modelId="{08633120-29B5-49B6-A59A-20A03F7A4107}" type="parTrans" cxnId="{FDB154BF-BADC-4863-9D88-17AAD7171167}">
      <dgm:prSet/>
      <dgm:spPr/>
      <dgm:t>
        <a:bodyPr/>
        <a:lstStyle/>
        <a:p>
          <a:endParaRPr lang="en-US" sz="2000"/>
        </a:p>
      </dgm:t>
    </dgm:pt>
    <dgm:pt modelId="{7CA1472B-0C3B-429B-901E-B61EF3DC820C}" type="sibTrans" cxnId="{FDB154BF-BADC-4863-9D88-17AAD7171167}">
      <dgm:prSet/>
      <dgm:spPr/>
      <dgm:t>
        <a:bodyPr/>
        <a:lstStyle/>
        <a:p>
          <a:endParaRPr lang="en-US" sz="2000"/>
        </a:p>
      </dgm:t>
    </dgm:pt>
    <dgm:pt modelId="{9CDB050D-A4DC-4211-B276-233D7C14E8A9}">
      <dgm:prSet custT="1"/>
      <dgm:spPr>
        <a:noFill/>
      </dgm:spPr>
      <dgm:t>
        <a:bodyPr/>
        <a:lstStyle/>
        <a:p>
          <a:r>
            <a:rPr lang="en-US" sz="2400" b="1" dirty="0">
              <a:solidFill>
                <a:schemeClr val="tx1"/>
              </a:solidFill>
            </a:rPr>
            <a:t>Available evidence: </a:t>
          </a:r>
          <a:r>
            <a:rPr lang="en-US" sz="2400" dirty="0">
              <a:solidFill>
                <a:schemeClr val="tx1"/>
              </a:solidFill>
            </a:rPr>
            <a:t>idea was</a:t>
          </a:r>
          <a:r>
            <a:rPr lang="en-US" sz="2400" i="1" dirty="0">
              <a:solidFill>
                <a:schemeClr val="tx1"/>
              </a:solidFill>
            </a:rPr>
            <a:t> derived from the responses of participants who indicated that they are seeking counselling/face to face</a:t>
          </a:r>
          <a:r>
            <a:rPr lang="en-US" sz="2400" dirty="0">
              <a:solidFill>
                <a:schemeClr val="tx1"/>
              </a:solidFill>
              <a:cs typeface="Calibri"/>
            </a:rPr>
            <a:t> </a:t>
          </a:r>
        </a:p>
      </dgm:t>
    </dgm:pt>
    <dgm:pt modelId="{CBD6E094-3381-4261-992A-617DEA1B5150}" type="parTrans" cxnId="{409A9042-6BDC-4A48-82A0-BBF2F7A5D15B}">
      <dgm:prSet/>
      <dgm:spPr/>
      <dgm:t>
        <a:bodyPr/>
        <a:lstStyle/>
        <a:p>
          <a:endParaRPr lang="en-US" sz="2000"/>
        </a:p>
      </dgm:t>
    </dgm:pt>
    <dgm:pt modelId="{EE4E9180-5018-4119-B375-3864511AC465}" type="sibTrans" cxnId="{409A9042-6BDC-4A48-82A0-BBF2F7A5D15B}">
      <dgm:prSet/>
      <dgm:spPr/>
      <dgm:t>
        <a:bodyPr/>
        <a:lstStyle/>
        <a:p>
          <a:endParaRPr lang="en-US" sz="2000"/>
        </a:p>
      </dgm:t>
    </dgm:pt>
    <dgm:pt modelId="{15C27D64-568F-4893-B94E-B29C72E0BC24}" type="pres">
      <dgm:prSet presAssocID="{263B96CA-271D-4152-843A-3774C90A3161}" presName="diagram" presStyleCnt="0">
        <dgm:presLayoutVars>
          <dgm:dir/>
          <dgm:resizeHandles val="exact"/>
        </dgm:presLayoutVars>
      </dgm:prSet>
      <dgm:spPr/>
    </dgm:pt>
    <dgm:pt modelId="{E6931F3D-0CC3-4F14-A919-0366C3D6DBEA}" type="pres">
      <dgm:prSet presAssocID="{57C217CF-5F0D-4A37-BA01-C9F4BC9F5533}" presName="node" presStyleLbl="node1" presStyleIdx="0" presStyleCnt="2" custScaleX="800550">
        <dgm:presLayoutVars>
          <dgm:bulletEnabled val="1"/>
        </dgm:presLayoutVars>
      </dgm:prSet>
      <dgm:spPr/>
    </dgm:pt>
    <dgm:pt modelId="{8E62FF89-BD3D-4D04-959D-49687838B8B0}" type="pres">
      <dgm:prSet presAssocID="{7CA1472B-0C3B-429B-901E-B61EF3DC820C}" presName="sibTrans" presStyleCnt="0"/>
      <dgm:spPr/>
    </dgm:pt>
    <dgm:pt modelId="{99326670-A4E4-453B-A7C9-D8EB1697B104}" type="pres">
      <dgm:prSet presAssocID="{9CDB050D-A4DC-4211-B276-233D7C14E8A9}" presName="node" presStyleLbl="node1" presStyleIdx="1" presStyleCnt="2" custScaleX="776065">
        <dgm:presLayoutVars>
          <dgm:bulletEnabled val="1"/>
        </dgm:presLayoutVars>
      </dgm:prSet>
      <dgm:spPr/>
    </dgm:pt>
  </dgm:ptLst>
  <dgm:cxnLst>
    <dgm:cxn modelId="{43A7922C-A307-4077-A08B-64E220D1C446}" type="presOf" srcId="{263B96CA-271D-4152-843A-3774C90A3161}" destId="{15C27D64-568F-4893-B94E-B29C72E0BC24}" srcOrd="0" destOrd="0" presId="urn:microsoft.com/office/officeart/2005/8/layout/default"/>
    <dgm:cxn modelId="{409A9042-6BDC-4A48-82A0-BBF2F7A5D15B}" srcId="{263B96CA-271D-4152-843A-3774C90A3161}" destId="{9CDB050D-A4DC-4211-B276-233D7C14E8A9}" srcOrd="1" destOrd="0" parTransId="{CBD6E094-3381-4261-992A-617DEA1B5150}" sibTransId="{EE4E9180-5018-4119-B375-3864511AC465}"/>
    <dgm:cxn modelId="{A3E7DBBB-4380-49DF-9CF7-9D2EE5E63731}" type="presOf" srcId="{57C217CF-5F0D-4A37-BA01-C9F4BC9F5533}" destId="{E6931F3D-0CC3-4F14-A919-0366C3D6DBEA}" srcOrd="0" destOrd="0" presId="urn:microsoft.com/office/officeart/2005/8/layout/default"/>
    <dgm:cxn modelId="{FDB154BF-BADC-4863-9D88-17AAD7171167}" srcId="{263B96CA-271D-4152-843A-3774C90A3161}" destId="{57C217CF-5F0D-4A37-BA01-C9F4BC9F5533}" srcOrd="0" destOrd="0" parTransId="{08633120-29B5-49B6-A59A-20A03F7A4107}" sibTransId="{7CA1472B-0C3B-429B-901E-B61EF3DC820C}"/>
    <dgm:cxn modelId="{672E5ADB-D5D4-4BC4-83E3-4BA77CB31AA6}" type="presOf" srcId="{9CDB050D-A4DC-4211-B276-233D7C14E8A9}" destId="{99326670-A4E4-453B-A7C9-D8EB1697B104}" srcOrd="0" destOrd="0" presId="urn:microsoft.com/office/officeart/2005/8/layout/default"/>
    <dgm:cxn modelId="{47CFD5B9-A463-479A-B790-E63D5B3F19CF}" type="presParOf" srcId="{15C27D64-568F-4893-B94E-B29C72E0BC24}" destId="{E6931F3D-0CC3-4F14-A919-0366C3D6DBEA}" srcOrd="0" destOrd="0" presId="urn:microsoft.com/office/officeart/2005/8/layout/default"/>
    <dgm:cxn modelId="{2314BC5A-2A3C-49AC-9044-BBF82C8F8288}" type="presParOf" srcId="{15C27D64-568F-4893-B94E-B29C72E0BC24}" destId="{8E62FF89-BD3D-4D04-959D-49687838B8B0}" srcOrd="1" destOrd="0" presId="urn:microsoft.com/office/officeart/2005/8/layout/default"/>
    <dgm:cxn modelId="{15F2499A-4F9D-4ED4-BCAF-DE876CCBEE80}" type="presParOf" srcId="{15C27D64-568F-4893-B94E-B29C72E0BC24}" destId="{99326670-A4E4-453B-A7C9-D8EB1697B104}" srcOrd="2" destOrd="0" presId="urn:microsoft.com/office/officeart/2005/8/layout/default"/>
  </dgm:cxnLst>
  <dgm:bg/>
  <dgm:whole>
    <a:ln>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D59E5-29CA-402D-85B4-45A1EFD58B3D}"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4C9FB44B-E965-43A2-9954-57F2466DA2D0}">
      <dgm:prSet phldrT="[Text]"/>
      <dgm:spPr/>
      <dgm:t>
        <a:bodyPr/>
        <a:lstStyle/>
        <a:p>
          <a:r>
            <a:rPr lang="en-US" dirty="0">
              <a:latin typeface="Arial" panose="020B0604020202020204" pitchFamily="34" charset="0"/>
              <a:cs typeface="Arial" panose="020B0604020202020204" pitchFamily="34" charset="0"/>
            </a:rPr>
            <a:t>Participants make more informed decisions</a:t>
          </a:r>
          <a:endParaRPr lang="en-US" dirty="0"/>
        </a:p>
      </dgm:t>
    </dgm:pt>
    <dgm:pt modelId="{93525495-B7EE-4A61-93DF-B7D650FF4AE7}" type="parTrans" cxnId="{3543A532-08A9-466F-A6AD-FEEE8B68C3BB}">
      <dgm:prSet/>
      <dgm:spPr/>
      <dgm:t>
        <a:bodyPr/>
        <a:lstStyle/>
        <a:p>
          <a:endParaRPr lang="en-US"/>
        </a:p>
      </dgm:t>
    </dgm:pt>
    <dgm:pt modelId="{C15B09D7-C4B9-444F-935D-D997B7A4E387}" type="sibTrans" cxnId="{3543A532-08A9-466F-A6AD-FEEE8B68C3BB}">
      <dgm:prSet/>
      <dgm:spPr/>
      <dgm:t>
        <a:bodyPr/>
        <a:lstStyle/>
        <a:p>
          <a:endParaRPr lang="en-US"/>
        </a:p>
      </dgm:t>
    </dgm:pt>
    <dgm:pt modelId="{65B6E868-5268-4889-9921-773E832C9FA5}">
      <dgm:prSet/>
      <dgm:spPr/>
      <dgm:t>
        <a:bodyPr/>
        <a:lstStyle/>
        <a:p>
          <a:r>
            <a:rPr lang="en-US" dirty="0">
              <a:latin typeface="Arial" panose="020B0604020202020204" pitchFamily="34" charset="0"/>
              <a:cs typeface="Arial" panose="020B0604020202020204" pitchFamily="34" charset="0"/>
            </a:rPr>
            <a:t>More motivated and engaged participants are enrolled in the program</a:t>
          </a:r>
        </a:p>
      </dgm:t>
    </dgm:pt>
    <dgm:pt modelId="{366562DD-EB92-490B-B32A-7DF5898E9FCD}" type="parTrans" cxnId="{EE89459C-3DA1-44A5-B036-564D41B0173B}">
      <dgm:prSet/>
      <dgm:spPr/>
      <dgm:t>
        <a:bodyPr/>
        <a:lstStyle/>
        <a:p>
          <a:endParaRPr lang="en-US"/>
        </a:p>
      </dgm:t>
    </dgm:pt>
    <dgm:pt modelId="{B85E61C4-0834-4405-AB0C-269C2132D119}" type="sibTrans" cxnId="{EE89459C-3DA1-44A5-B036-564D41B0173B}">
      <dgm:prSet/>
      <dgm:spPr/>
      <dgm:t>
        <a:bodyPr/>
        <a:lstStyle/>
        <a:p>
          <a:endParaRPr lang="en-US"/>
        </a:p>
      </dgm:t>
    </dgm:pt>
    <dgm:pt modelId="{9EFC3A27-A233-47C1-9764-6BB93F26E641}">
      <dgm:prSet/>
      <dgm:spPr/>
      <dgm:t>
        <a:bodyPr/>
        <a:lstStyle/>
        <a:p>
          <a:r>
            <a:rPr lang="en-US" dirty="0">
              <a:latin typeface="Arial" panose="020B0604020202020204" pitchFamily="34" charset="0"/>
              <a:cs typeface="Arial" panose="020B0604020202020204" pitchFamily="34" charset="0"/>
            </a:rPr>
            <a:t>Coaches have higher job satisfaction</a:t>
          </a:r>
        </a:p>
      </dgm:t>
    </dgm:pt>
    <dgm:pt modelId="{310323D6-E212-496F-BF79-8028C3D867D9}" type="parTrans" cxnId="{E0D0E370-13D7-41B7-BF36-37CD4E58E67C}">
      <dgm:prSet/>
      <dgm:spPr/>
      <dgm:t>
        <a:bodyPr/>
        <a:lstStyle/>
        <a:p>
          <a:endParaRPr lang="en-US"/>
        </a:p>
      </dgm:t>
    </dgm:pt>
    <dgm:pt modelId="{204F13BE-EA72-44C8-B484-F08BDB017CE9}" type="sibTrans" cxnId="{E0D0E370-13D7-41B7-BF36-37CD4E58E67C}">
      <dgm:prSet/>
      <dgm:spPr/>
      <dgm:t>
        <a:bodyPr/>
        <a:lstStyle/>
        <a:p>
          <a:endParaRPr lang="en-US"/>
        </a:p>
      </dgm:t>
    </dgm:pt>
    <dgm:pt modelId="{5FD78C06-BD65-45DF-B3BA-A1C588D3E3B4}">
      <dgm:prSet/>
      <dgm:spPr/>
      <dgm:t>
        <a:bodyPr/>
        <a:lstStyle/>
        <a:p>
          <a:r>
            <a:rPr lang="en-US" i="1">
              <a:latin typeface="Arial" panose="020B0604020202020204" pitchFamily="34" charset="0"/>
              <a:cs typeface="Arial" panose="020B0604020202020204" pitchFamily="34" charset="0"/>
            </a:rPr>
            <a:t>Primary care providers have outcome of referral faster for less engaged participants</a:t>
          </a:r>
          <a:endParaRPr lang="en-US" i="1" dirty="0">
            <a:latin typeface="Arial" panose="020B0604020202020204" pitchFamily="34" charset="0"/>
            <a:cs typeface="Arial" panose="020B0604020202020204" pitchFamily="34" charset="0"/>
          </a:endParaRPr>
        </a:p>
      </dgm:t>
    </dgm:pt>
    <dgm:pt modelId="{E1DF3710-0A61-4BBF-B3AC-40D63E30030E}" type="parTrans" cxnId="{E698E378-2125-4C9E-BF07-E908E3A99499}">
      <dgm:prSet/>
      <dgm:spPr/>
      <dgm:t>
        <a:bodyPr/>
        <a:lstStyle/>
        <a:p>
          <a:endParaRPr lang="en-US"/>
        </a:p>
      </dgm:t>
    </dgm:pt>
    <dgm:pt modelId="{5FAE7F56-9ABB-4428-8A45-EFB5B6F919C7}" type="sibTrans" cxnId="{E698E378-2125-4C9E-BF07-E908E3A99499}">
      <dgm:prSet/>
      <dgm:spPr/>
      <dgm:t>
        <a:bodyPr/>
        <a:lstStyle/>
        <a:p>
          <a:endParaRPr lang="en-US"/>
        </a:p>
      </dgm:t>
    </dgm:pt>
    <dgm:pt modelId="{B40BD7C1-A98D-422A-AD44-65D19C0CF900}" type="pres">
      <dgm:prSet presAssocID="{A87D59E5-29CA-402D-85B4-45A1EFD58B3D}" presName="Name0" presStyleCnt="0">
        <dgm:presLayoutVars>
          <dgm:dir/>
          <dgm:resizeHandles val="exact"/>
        </dgm:presLayoutVars>
      </dgm:prSet>
      <dgm:spPr/>
    </dgm:pt>
    <dgm:pt modelId="{B662BA81-D2FE-44BF-A02E-EBB9FAB32538}" type="pres">
      <dgm:prSet presAssocID="{4C9FB44B-E965-43A2-9954-57F2466DA2D0}" presName="node" presStyleLbl="node1" presStyleIdx="0" presStyleCnt="4" custLinFactX="-40271" custLinFactNeighborX="-100000" custLinFactNeighborY="2312">
        <dgm:presLayoutVars>
          <dgm:bulletEnabled val="1"/>
        </dgm:presLayoutVars>
      </dgm:prSet>
      <dgm:spPr/>
    </dgm:pt>
    <dgm:pt modelId="{3117F81B-15D8-4439-8936-A7D287FC3025}" type="pres">
      <dgm:prSet presAssocID="{C15B09D7-C4B9-444F-935D-D997B7A4E387}" presName="sibTrans" presStyleCnt="0"/>
      <dgm:spPr/>
    </dgm:pt>
    <dgm:pt modelId="{05B37DA4-6438-4182-B0A8-059E38FDD772}" type="pres">
      <dgm:prSet presAssocID="{65B6E868-5268-4889-9921-773E832C9FA5}" presName="node" presStyleLbl="node1" presStyleIdx="1" presStyleCnt="4">
        <dgm:presLayoutVars>
          <dgm:bulletEnabled val="1"/>
        </dgm:presLayoutVars>
      </dgm:prSet>
      <dgm:spPr/>
    </dgm:pt>
    <dgm:pt modelId="{C8E8F33B-8C04-45E0-9D1B-B9E61F7BC3AA}" type="pres">
      <dgm:prSet presAssocID="{B85E61C4-0834-4405-AB0C-269C2132D119}" presName="sibTrans" presStyleCnt="0"/>
      <dgm:spPr/>
    </dgm:pt>
    <dgm:pt modelId="{59879FA4-A624-44AF-9829-17C8F1F1BF4A}" type="pres">
      <dgm:prSet presAssocID="{9EFC3A27-A233-47C1-9764-6BB93F26E641}" presName="node" presStyleLbl="node1" presStyleIdx="2" presStyleCnt="4">
        <dgm:presLayoutVars>
          <dgm:bulletEnabled val="1"/>
        </dgm:presLayoutVars>
      </dgm:prSet>
      <dgm:spPr/>
    </dgm:pt>
    <dgm:pt modelId="{41AB8B31-1E99-4B29-9FB4-40FCACF32A56}" type="pres">
      <dgm:prSet presAssocID="{204F13BE-EA72-44C8-B484-F08BDB017CE9}" presName="sibTrans" presStyleCnt="0"/>
      <dgm:spPr/>
    </dgm:pt>
    <dgm:pt modelId="{48B35136-A341-4D82-8F27-88CB2B28DDC0}" type="pres">
      <dgm:prSet presAssocID="{5FD78C06-BD65-45DF-B3BA-A1C588D3E3B4}" presName="node" presStyleLbl="node1" presStyleIdx="3" presStyleCnt="4">
        <dgm:presLayoutVars>
          <dgm:bulletEnabled val="1"/>
        </dgm:presLayoutVars>
      </dgm:prSet>
      <dgm:spPr/>
    </dgm:pt>
  </dgm:ptLst>
  <dgm:cxnLst>
    <dgm:cxn modelId="{5AF5EA07-1C84-4AA0-AF45-E78C9AA06ADA}" type="presOf" srcId="{4C9FB44B-E965-43A2-9954-57F2466DA2D0}" destId="{B662BA81-D2FE-44BF-A02E-EBB9FAB32538}" srcOrd="0" destOrd="0" presId="urn:microsoft.com/office/officeart/2005/8/layout/hList6"/>
    <dgm:cxn modelId="{3543A532-08A9-466F-A6AD-FEEE8B68C3BB}" srcId="{A87D59E5-29CA-402D-85B4-45A1EFD58B3D}" destId="{4C9FB44B-E965-43A2-9954-57F2466DA2D0}" srcOrd="0" destOrd="0" parTransId="{93525495-B7EE-4A61-93DF-B7D650FF4AE7}" sibTransId="{C15B09D7-C4B9-444F-935D-D997B7A4E387}"/>
    <dgm:cxn modelId="{A3C34F3D-15C5-45A7-8B34-035CCDCAC954}" type="presOf" srcId="{5FD78C06-BD65-45DF-B3BA-A1C588D3E3B4}" destId="{48B35136-A341-4D82-8F27-88CB2B28DDC0}" srcOrd="0" destOrd="0" presId="urn:microsoft.com/office/officeart/2005/8/layout/hList6"/>
    <dgm:cxn modelId="{0A1AAB5B-EEFD-4491-B77E-70FFC7F82EE9}" type="presOf" srcId="{9EFC3A27-A233-47C1-9764-6BB93F26E641}" destId="{59879FA4-A624-44AF-9829-17C8F1F1BF4A}" srcOrd="0" destOrd="0" presId="urn:microsoft.com/office/officeart/2005/8/layout/hList6"/>
    <dgm:cxn modelId="{E0D0E370-13D7-41B7-BF36-37CD4E58E67C}" srcId="{A87D59E5-29CA-402D-85B4-45A1EFD58B3D}" destId="{9EFC3A27-A233-47C1-9764-6BB93F26E641}" srcOrd="2" destOrd="0" parTransId="{310323D6-E212-496F-BF79-8028C3D867D9}" sibTransId="{204F13BE-EA72-44C8-B484-F08BDB017CE9}"/>
    <dgm:cxn modelId="{E698E378-2125-4C9E-BF07-E908E3A99499}" srcId="{A87D59E5-29CA-402D-85B4-45A1EFD58B3D}" destId="{5FD78C06-BD65-45DF-B3BA-A1C588D3E3B4}" srcOrd="3" destOrd="0" parTransId="{E1DF3710-0A61-4BBF-B3AC-40D63E30030E}" sibTransId="{5FAE7F56-9ABB-4428-8A45-EFB5B6F919C7}"/>
    <dgm:cxn modelId="{EE89459C-3DA1-44A5-B036-564D41B0173B}" srcId="{A87D59E5-29CA-402D-85B4-45A1EFD58B3D}" destId="{65B6E868-5268-4889-9921-773E832C9FA5}" srcOrd="1" destOrd="0" parTransId="{366562DD-EB92-490B-B32A-7DF5898E9FCD}" sibTransId="{B85E61C4-0834-4405-AB0C-269C2132D119}"/>
    <dgm:cxn modelId="{7BD0CAF0-25FF-426A-A266-5E4A8142CED9}" type="presOf" srcId="{65B6E868-5268-4889-9921-773E832C9FA5}" destId="{05B37DA4-6438-4182-B0A8-059E38FDD772}" srcOrd="0" destOrd="0" presId="urn:microsoft.com/office/officeart/2005/8/layout/hList6"/>
    <dgm:cxn modelId="{BAA322FC-CEF9-4C50-8B51-01C074D5C5B6}" type="presOf" srcId="{A87D59E5-29CA-402D-85B4-45A1EFD58B3D}" destId="{B40BD7C1-A98D-422A-AD44-65D19C0CF900}" srcOrd="0" destOrd="0" presId="urn:microsoft.com/office/officeart/2005/8/layout/hList6"/>
    <dgm:cxn modelId="{5E9BA75A-A760-4DA4-8F25-C32C5D84E6CD}" type="presParOf" srcId="{B40BD7C1-A98D-422A-AD44-65D19C0CF900}" destId="{B662BA81-D2FE-44BF-A02E-EBB9FAB32538}" srcOrd="0" destOrd="0" presId="urn:microsoft.com/office/officeart/2005/8/layout/hList6"/>
    <dgm:cxn modelId="{0A9E6F41-8B9A-4A9B-BDD0-74EFE97F9FBC}" type="presParOf" srcId="{B40BD7C1-A98D-422A-AD44-65D19C0CF900}" destId="{3117F81B-15D8-4439-8936-A7D287FC3025}" srcOrd="1" destOrd="0" presId="urn:microsoft.com/office/officeart/2005/8/layout/hList6"/>
    <dgm:cxn modelId="{FD5A5956-C53B-4A3B-806D-6E5FAE80A870}" type="presParOf" srcId="{B40BD7C1-A98D-422A-AD44-65D19C0CF900}" destId="{05B37DA4-6438-4182-B0A8-059E38FDD772}" srcOrd="2" destOrd="0" presId="urn:microsoft.com/office/officeart/2005/8/layout/hList6"/>
    <dgm:cxn modelId="{94F0FD99-4DB4-4756-BE15-7C769D354F43}" type="presParOf" srcId="{B40BD7C1-A98D-422A-AD44-65D19C0CF900}" destId="{C8E8F33B-8C04-45E0-9D1B-B9E61F7BC3AA}" srcOrd="3" destOrd="0" presId="urn:microsoft.com/office/officeart/2005/8/layout/hList6"/>
    <dgm:cxn modelId="{1A92C3E7-AD6D-4A0E-8531-87BDB2AFFED3}" type="presParOf" srcId="{B40BD7C1-A98D-422A-AD44-65D19C0CF900}" destId="{59879FA4-A624-44AF-9829-17C8F1F1BF4A}" srcOrd="4" destOrd="0" presId="urn:microsoft.com/office/officeart/2005/8/layout/hList6"/>
    <dgm:cxn modelId="{50E080ED-EE04-4326-B3DD-D219AC9AC67F}" type="presParOf" srcId="{B40BD7C1-A98D-422A-AD44-65D19C0CF900}" destId="{41AB8B31-1E99-4B29-9FB4-40FCACF32A56}" srcOrd="5" destOrd="0" presId="urn:microsoft.com/office/officeart/2005/8/layout/hList6"/>
    <dgm:cxn modelId="{4B893F42-C2D9-498D-8402-D36F57558DCB}" type="presParOf" srcId="{B40BD7C1-A98D-422A-AD44-65D19C0CF900}" destId="{48B35136-A341-4D82-8F27-88CB2B28DDC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89012C-40F8-4D59-8ADE-C45C238C825D}" type="doc">
      <dgm:prSet loTypeId="urn:diagrams.loki3.com/VaryingWidthList" loCatId="list" qsTypeId="urn:microsoft.com/office/officeart/2005/8/quickstyle/simple1" qsCatId="simple" csTypeId="urn:microsoft.com/office/officeart/2005/8/colors/colorful4" csCatId="colorful" phldr="1"/>
      <dgm:spPr/>
    </dgm:pt>
    <dgm:pt modelId="{1D73BCC8-3DCC-4F65-8F11-4725B6344F02}">
      <dgm:prSet phldrT="[Text]"/>
      <dgm:spPr/>
      <dgm:t>
        <a:bodyPr/>
        <a:lstStyle/>
        <a:p>
          <a:r>
            <a:rPr lang="en-US" dirty="0">
              <a:latin typeface="Arial" panose="020B0604020202020204" pitchFamily="34" charset="0"/>
              <a:cs typeface="Arial" panose="020B0604020202020204" pitchFamily="34" charset="0"/>
            </a:rPr>
            <a:t>Support from leadership and corporate QI committee</a:t>
          </a:r>
          <a:endParaRPr lang="en-US" dirty="0"/>
        </a:p>
      </dgm:t>
    </dgm:pt>
    <dgm:pt modelId="{5AD1B28D-E5E9-47E8-9B4E-39C7406E9D1C}" type="parTrans" cxnId="{94208AA0-E73E-4643-972D-A188696A254C}">
      <dgm:prSet/>
      <dgm:spPr/>
      <dgm:t>
        <a:bodyPr/>
        <a:lstStyle/>
        <a:p>
          <a:endParaRPr lang="en-US"/>
        </a:p>
      </dgm:t>
    </dgm:pt>
    <dgm:pt modelId="{14687190-D390-4A0E-87C7-87E52B5075AD}" type="sibTrans" cxnId="{94208AA0-E73E-4643-972D-A188696A254C}">
      <dgm:prSet/>
      <dgm:spPr/>
      <dgm:t>
        <a:bodyPr/>
        <a:lstStyle/>
        <a:p>
          <a:endParaRPr lang="en-US"/>
        </a:p>
      </dgm:t>
    </dgm:pt>
    <dgm:pt modelId="{35A8E31C-57EA-46FC-AA29-7BF0EA6FE390}">
      <dgm:prSet/>
      <dgm:spPr/>
      <dgm:t>
        <a:bodyPr/>
        <a:lstStyle/>
        <a:p>
          <a:r>
            <a:rPr lang="en-US" dirty="0">
              <a:latin typeface="Arial" panose="020B0604020202020204" pitchFamily="34" charset="0"/>
              <a:cs typeface="Arial" panose="020B0604020202020204" pitchFamily="34" charset="0"/>
            </a:rPr>
            <a:t>Ongoing reporting updates to leadership</a:t>
          </a:r>
        </a:p>
      </dgm:t>
    </dgm:pt>
    <dgm:pt modelId="{C8270176-0172-46BC-B5B8-62395260D831}" type="parTrans" cxnId="{22603281-EF3A-4216-A341-585E09603897}">
      <dgm:prSet/>
      <dgm:spPr/>
      <dgm:t>
        <a:bodyPr/>
        <a:lstStyle/>
        <a:p>
          <a:endParaRPr lang="en-US"/>
        </a:p>
      </dgm:t>
    </dgm:pt>
    <dgm:pt modelId="{6EE9CC0F-7735-4657-8DC1-72929F50D0DC}" type="sibTrans" cxnId="{22603281-EF3A-4216-A341-585E09603897}">
      <dgm:prSet/>
      <dgm:spPr/>
      <dgm:t>
        <a:bodyPr/>
        <a:lstStyle/>
        <a:p>
          <a:endParaRPr lang="en-US"/>
        </a:p>
      </dgm:t>
    </dgm:pt>
    <dgm:pt modelId="{1FDA89E7-4661-4317-92D3-5A03FADE9B24}">
      <dgm:prSet/>
      <dgm:spPr/>
      <dgm:t>
        <a:bodyPr/>
        <a:lstStyle/>
        <a:p>
          <a:r>
            <a:rPr lang="en-US" dirty="0">
              <a:latin typeface="Arial" panose="020B0604020202020204" pitchFamily="34" charset="0"/>
              <a:cs typeface="Arial" panose="020B0604020202020204" pitchFamily="34" charset="0"/>
            </a:rPr>
            <a:t>Integration of QI methodology with strategic change tools</a:t>
          </a:r>
        </a:p>
      </dgm:t>
    </dgm:pt>
    <dgm:pt modelId="{2088A0B6-1C88-4C1F-AD87-26D0776FB8D5}" type="parTrans" cxnId="{D0134AB8-D057-4159-8F1F-30B8F80D039E}">
      <dgm:prSet/>
      <dgm:spPr/>
      <dgm:t>
        <a:bodyPr/>
        <a:lstStyle/>
        <a:p>
          <a:endParaRPr lang="en-US"/>
        </a:p>
      </dgm:t>
    </dgm:pt>
    <dgm:pt modelId="{2DF3385B-CDF2-4D28-A671-DF8BB7B9F09D}" type="sibTrans" cxnId="{D0134AB8-D057-4159-8F1F-30B8F80D039E}">
      <dgm:prSet/>
      <dgm:spPr/>
      <dgm:t>
        <a:bodyPr/>
        <a:lstStyle/>
        <a:p>
          <a:endParaRPr lang="en-US"/>
        </a:p>
      </dgm:t>
    </dgm:pt>
    <dgm:pt modelId="{6403B04D-CF3C-4BB6-AD25-572AFE256007}">
      <dgm:prSet/>
      <dgm:spPr/>
      <dgm:t>
        <a:bodyPr/>
        <a:lstStyle/>
        <a:p>
          <a:r>
            <a:rPr lang="en-US" dirty="0">
              <a:latin typeface="Arial" panose="020B0604020202020204" pitchFamily="34" charset="0"/>
              <a:cs typeface="Arial" panose="020B0604020202020204" pitchFamily="34" charset="0"/>
            </a:rPr>
            <a:t>Organizational culture that supports testing new ideas</a:t>
          </a:r>
        </a:p>
      </dgm:t>
    </dgm:pt>
    <dgm:pt modelId="{A89ABC3A-EFBC-4E11-B99D-98BFBD586E65}" type="parTrans" cxnId="{83BA9F19-9252-4211-BB0D-5CFCDEA4F2B8}">
      <dgm:prSet/>
      <dgm:spPr/>
      <dgm:t>
        <a:bodyPr/>
        <a:lstStyle/>
        <a:p>
          <a:endParaRPr lang="en-US"/>
        </a:p>
      </dgm:t>
    </dgm:pt>
    <dgm:pt modelId="{A567EA6F-2B99-42F4-BBA7-388893FE2E34}" type="sibTrans" cxnId="{83BA9F19-9252-4211-BB0D-5CFCDEA4F2B8}">
      <dgm:prSet/>
      <dgm:spPr/>
      <dgm:t>
        <a:bodyPr/>
        <a:lstStyle/>
        <a:p>
          <a:endParaRPr lang="en-US"/>
        </a:p>
      </dgm:t>
    </dgm:pt>
    <dgm:pt modelId="{F302B804-7B41-4716-9A96-0DBDE42B6540}">
      <dgm:prSet/>
      <dgm:spPr/>
      <dgm:t>
        <a:bodyPr/>
        <a:lstStyle/>
        <a:p>
          <a:r>
            <a:rPr lang="en-US" dirty="0">
              <a:latin typeface="Arial" panose="020B0604020202020204" pitchFamily="34" charset="0"/>
              <a:cs typeface="Arial" panose="020B0604020202020204" pitchFamily="34" charset="0"/>
            </a:rPr>
            <a:t>Ability to capture and analyze data</a:t>
          </a:r>
        </a:p>
      </dgm:t>
    </dgm:pt>
    <dgm:pt modelId="{D03E942B-50EB-490D-8653-3F58BAD5D07A}" type="parTrans" cxnId="{7F3FB0B9-5576-4B4B-ACAD-7722D277AA2C}">
      <dgm:prSet/>
      <dgm:spPr/>
      <dgm:t>
        <a:bodyPr/>
        <a:lstStyle/>
        <a:p>
          <a:endParaRPr lang="en-US"/>
        </a:p>
      </dgm:t>
    </dgm:pt>
    <dgm:pt modelId="{4513D1C3-C4BF-47B4-BC5E-758A15F800A9}" type="sibTrans" cxnId="{7F3FB0B9-5576-4B4B-ACAD-7722D277AA2C}">
      <dgm:prSet/>
      <dgm:spPr/>
      <dgm:t>
        <a:bodyPr/>
        <a:lstStyle/>
        <a:p>
          <a:endParaRPr lang="en-US"/>
        </a:p>
      </dgm:t>
    </dgm:pt>
    <dgm:pt modelId="{4C57CB45-F9BD-4C8F-B3B0-66AF5FADD1FE}" type="pres">
      <dgm:prSet presAssocID="{8D89012C-40F8-4D59-8ADE-C45C238C825D}" presName="Name0" presStyleCnt="0">
        <dgm:presLayoutVars>
          <dgm:resizeHandles/>
        </dgm:presLayoutVars>
      </dgm:prSet>
      <dgm:spPr/>
    </dgm:pt>
    <dgm:pt modelId="{46ED3DF5-FBF9-4358-8EF2-9FCC9BEEB60F}" type="pres">
      <dgm:prSet presAssocID="{1D73BCC8-3DCC-4F65-8F11-4725B6344F02}" presName="text" presStyleLbl="node1" presStyleIdx="0" presStyleCnt="5" custScaleX="108478" custLinFactNeighborX="-945" custLinFactNeighborY="-61501">
        <dgm:presLayoutVars>
          <dgm:bulletEnabled val="1"/>
        </dgm:presLayoutVars>
      </dgm:prSet>
      <dgm:spPr/>
    </dgm:pt>
    <dgm:pt modelId="{CB35526C-78F4-4A3E-9815-FF91165FD4F1}" type="pres">
      <dgm:prSet presAssocID="{14687190-D390-4A0E-87C7-87E52B5075AD}" presName="space" presStyleCnt="0"/>
      <dgm:spPr/>
    </dgm:pt>
    <dgm:pt modelId="{C1EAFEE9-AE35-4AD5-A4FD-4BD86EE8D3F9}" type="pres">
      <dgm:prSet presAssocID="{35A8E31C-57EA-46FC-AA29-7BF0EA6FE390}" presName="text" presStyleLbl="node1" presStyleIdx="1" presStyleCnt="5" custScaleX="184509">
        <dgm:presLayoutVars>
          <dgm:bulletEnabled val="1"/>
        </dgm:presLayoutVars>
      </dgm:prSet>
      <dgm:spPr/>
    </dgm:pt>
    <dgm:pt modelId="{8F88747B-0494-41B2-B9CE-6E77C8D3D43E}" type="pres">
      <dgm:prSet presAssocID="{6EE9CC0F-7735-4657-8DC1-72929F50D0DC}" presName="space" presStyleCnt="0"/>
      <dgm:spPr/>
    </dgm:pt>
    <dgm:pt modelId="{4428682E-0B1E-4C11-AF4A-A0E571E09256}" type="pres">
      <dgm:prSet presAssocID="{1FDA89E7-4661-4317-92D3-5A03FADE9B24}" presName="text" presStyleLbl="node1" presStyleIdx="2" presStyleCnt="5" custScaleX="174946">
        <dgm:presLayoutVars>
          <dgm:bulletEnabled val="1"/>
        </dgm:presLayoutVars>
      </dgm:prSet>
      <dgm:spPr/>
    </dgm:pt>
    <dgm:pt modelId="{5B78ACBE-5DB1-4BD3-838E-E500542CFB85}" type="pres">
      <dgm:prSet presAssocID="{2DF3385B-CDF2-4D28-A671-DF8BB7B9F09D}" presName="space" presStyleCnt="0"/>
      <dgm:spPr/>
    </dgm:pt>
    <dgm:pt modelId="{DA8C233A-2BC1-488A-A443-BB76FA5B9566}" type="pres">
      <dgm:prSet presAssocID="{6403B04D-CF3C-4BB6-AD25-572AFE256007}" presName="text" presStyleLbl="node1" presStyleIdx="3" presStyleCnt="5" custScaleX="197290">
        <dgm:presLayoutVars>
          <dgm:bulletEnabled val="1"/>
        </dgm:presLayoutVars>
      </dgm:prSet>
      <dgm:spPr/>
    </dgm:pt>
    <dgm:pt modelId="{65AAEED5-4927-45F6-9F4E-575ADB93D690}" type="pres">
      <dgm:prSet presAssocID="{A567EA6F-2B99-42F4-BBA7-388893FE2E34}" presName="space" presStyleCnt="0"/>
      <dgm:spPr/>
    </dgm:pt>
    <dgm:pt modelId="{0494E3CE-D088-43DE-80D4-106DA2851579}" type="pres">
      <dgm:prSet presAssocID="{F302B804-7B41-4716-9A96-0DBDE42B6540}" presName="text" presStyleLbl="node1" presStyleIdx="4" presStyleCnt="5" custScaleX="247653">
        <dgm:presLayoutVars>
          <dgm:bulletEnabled val="1"/>
        </dgm:presLayoutVars>
      </dgm:prSet>
      <dgm:spPr/>
    </dgm:pt>
  </dgm:ptLst>
  <dgm:cxnLst>
    <dgm:cxn modelId="{83BA9F19-9252-4211-BB0D-5CFCDEA4F2B8}" srcId="{8D89012C-40F8-4D59-8ADE-C45C238C825D}" destId="{6403B04D-CF3C-4BB6-AD25-572AFE256007}" srcOrd="3" destOrd="0" parTransId="{A89ABC3A-EFBC-4E11-B99D-98BFBD586E65}" sibTransId="{A567EA6F-2B99-42F4-BBA7-388893FE2E34}"/>
    <dgm:cxn modelId="{286D3A7A-4BF0-4AE4-9E45-4BF82BC51090}" type="presOf" srcId="{35A8E31C-57EA-46FC-AA29-7BF0EA6FE390}" destId="{C1EAFEE9-AE35-4AD5-A4FD-4BD86EE8D3F9}" srcOrd="0" destOrd="0" presId="urn:diagrams.loki3.com/VaryingWidthList"/>
    <dgm:cxn modelId="{C4F6267B-6C27-4319-BD60-1C58E573E79A}" type="presOf" srcId="{F302B804-7B41-4716-9A96-0DBDE42B6540}" destId="{0494E3CE-D088-43DE-80D4-106DA2851579}" srcOrd="0" destOrd="0" presId="urn:diagrams.loki3.com/VaryingWidthList"/>
    <dgm:cxn modelId="{22603281-EF3A-4216-A341-585E09603897}" srcId="{8D89012C-40F8-4D59-8ADE-C45C238C825D}" destId="{35A8E31C-57EA-46FC-AA29-7BF0EA6FE390}" srcOrd="1" destOrd="0" parTransId="{C8270176-0172-46BC-B5B8-62395260D831}" sibTransId="{6EE9CC0F-7735-4657-8DC1-72929F50D0DC}"/>
    <dgm:cxn modelId="{94208AA0-E73E-4643-972D-A188696A254C}" srcId="{8D89012C-40F8-4D59-8ADE-C45C238C825D}" destId="{1D73BCC8-3DCC-4F65-8F11-4725B6344F02}" srcOrd="0" destOrd="0" parTransId="{5AD1B28D-E5E9-47E8-9B4E-39C7406E9D1C}" sibTransId="{14687190-D390-4A0E-87C7-87E52B5075AD}"/>
    <dgm:cxn modelId="{B56765B4-EEAE-46DC-B673-02C02282164F}" type="presOf" srcId="{6403B04D-CF3C-4BB6-AD25-572AFE256007}" destId="{DA8C233A-2BC1-488A-A443-BB76FA5B9566}" srcOrd="0" destOrd="0" presId="urn:diagrams.loki3.com/VaryingWidthList"/>
    <dgm:cxn modelId="{D0134AB8-D057-4159-8F1F-30B8F80D039E}" srcId="{8D89012C-40F8-4D59-8ADE-C45C238C825D}" destId="{1FDA89E7-4661-4317-92D3-5A03FADE9B24}" srcOrd="2" destOrd="0" parTransId="{2088A0B6-1C88-4C1F-AD87-26D0776FB8D5}" sibTransId="{2DF3385B-CDF2-4D28-A671-DF8BB7B9F09D}"/>
    <dgm:cxn modelId="{7F3FB0B9-5576-4B4B-ACAD-7722D277AA2C}" srcId="{8D89012C-40F8-4D59-8ADE-C45C238C825D}" destId="{F302B804-7B41-4716-9A96-0DBDE42B6540}" srcOrd="4" destOrd="0" parTransId="{D03E942B-50EB-490D-8653-3F58BAD5D07A}" sibTransId="{4513D1C3-C4BF-47B4-BC5E-758A15F800A9}"/>
    <dgm:cxn modelId="{5E4E97D6-7DBA-4E91-A6B8-C7667F5C86D7}" type="presOf" srcId="{8D89012C-40F8-4D59-8ADE-C45C238C825D}" destId="{4C57CB45-F9BD-4C8F-B3B0-66AF5FADD1FE}" srcOrd="0" destOrd="0" presId="urn:diagrams.loki3.com/VaryingWidthList"/>
    <dgm:cxn modelId="{DCEB1FEB-27FE-41C9-8AF9-EAF89421A903}" type="presOf" srcId="{1D73BCC8-3DCC-4F65-8F11-4725B6344F02}" destId="{46ED3DF5-FBF9-4358-8EF2-9FCC9BEEB60F}" srcOrd="0" destOrd="0" presId="urn:diagrams.loki3.com/VaryingWidthList"/>
    <dgm:cxn modelId="{14C829EE-197E-4EF5-9512-ED230212F6CE}" type="presOf" srcId="{1FDA89E7-4661-4317-92D3-5A03FADE9B24}" destId="{4428682E-0B1E-4C11-AF4A-A0E571E09256}" srcOrd="0" destOrd="0" presId="urn:diagrams.loki3.com/VaryingWidthList"/>
    <dgm:cxn modelId="{07D424BC-67D4-4F5D-85A6-04634463B4A3}" type="presParOf" srcId="{4C57CB45-F9BD-4C8F-B3B0-66AF5FADD1FE}" destId="{46ED3DF5-FBF9-4358-8EF2-9FCC9BEEB60F}" srcOrd="0" destOrd="0" presId="urn:diagrams.loki3.com/VaryingWidthList"/>
    <dgm:cxn modelId="{B2629AA7-AA66-49A9-A7FC-44823FD92F30}" type="presParOf" srcId="{4C57CB45-F9BD-4C8F-B3B0-66AF5FADD1FE}" destId="{CB35526C-78F4-4A3E-9815-FF91165FD4F1}" srcOrd="1" destOrd="0" presId="urn:diagrams.loki3.com/VaryingWidthList"/>
    <dgm:cxn modelId="{F1DB13BD-A0B6-4D56-8CFB-ACFCFE7A89C8}" type="presParOf" srcId="{4C57CB45-F9BD-4C8F-B3B0-66AF5FADD1FE}" destId="{C1EAFEE9-AE35-4AD5-A4FD-4BD86EE8D3F9}" srcOrd="2" destOrd="0" presId="urn:diagrams.loki3.com/VaryingWidthList"/>
    <dgm:cxn modelId="{455F86FF-B899-46CD-8B6A-9455DD448B29}" type="presParOf" srcId="{4C57CB45-F9BD-4C8F-B3B0-66AF5FADD1FE}" destId="{8F88747B-0494-41B2-B9CE-6E77C8D3D43E}" srcOrd="3" destOrd="0" presId="urn:diagrams.loki3.com/VaryingWidthList"/>
    <dgm:cxn modelId="{775316F4-5615-4A8F-A8B4-C1D70B5034DE}" type="presParOf" srcId="{4C57CB45-F9BD-4C8F-B3B0-66AF5FADD1FE}" destId="{4428682E-0B1E-4C11-AF4A-A0E571E09256}" srcOrd="4" destOrd="0" presId="urn:diagrams.loki3.com/VaryingWidthList"/>
    <dgm:cxn modelId="{56374460-D6D1-4167-B4C3-D3B6576A7925}" type="presParOf" srcId="{4C57CB45-F9BD-4C8F-B3B0-66AF5FADD1FE}" destId="{5B78ACBE-5DB1-4BD3-838E-E500542CFB85}" srcOrd="5" destOrd="0" presId="urn:diagrams.loki3.com/VaryingWidthList"/>
    <dgm:cxn modelId="{B63A39CE-C299-479F-87E4-0C609B97C668}" type="presParOf" srcId="{4C57CB45-F9BD-4C8F-B3B0-66AF5FADD1FE}" destId="{DA8C233A-2BC1-488A-A443-BB76FA5B9566}" srcOrd="6" destOrd="0" presId="urn:diagrams.loki3.com/VaryingWidthList"/>
    <dgm:cxn modelId="{20889E58-2F70-4838-87A1-729FB8D214B8}" type="presParOf" srcId="{4C57CB45-F9BD-4C8F-B3B0-66AF5FADD1FE}" destId="{65AAEED5-4927-45F6-9F4E-575ADB93D690}" srcOrd="7" destOrd="0" presId="urn:diagrams.loki3.com/VaryingWidthList"/>
    <dgm:cxn modelId="{3D660319-4664-4EE0-A17B-7420FC01570E}" type="presParOf" srcId="{4C57CB45-F9BD-4C8F-B3B0-66AF5FADD1FE}" destId="{0494E3CE-D088-43DE-80D4-106DA2851579}"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B3F5FE-5318-4CD6-B7AE-0614EDD2DE16}"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B102ACF9-8F21-4441-8BF8-6C8177517D1C}">
      <dgm:prSet phldrT="[Text]"/>
      <dgm:spPr/>
      <dgm:t>
        <a:bodyPr/>
        <a:lstStyle/>
        <a:p>
          <a:r>
            <a:rPr lang="en-US" dirty="0">
              <a:latin typeface="Arial" panose="020B0604020202020204" pitchFamily="34" charset="0"/>
              <a:cs typeface="Arial" panose="020B0604020202020204" pitchFamily="34" charset="0"/>
            </a:rPr>
            <a:t>Established a BounceBack/Ontario Structured Psychotherapy QI Committee at CMHA-York and South Simcoe</a:t>
          </a:r>
          <a:endParaRPr lang="en-US" dirty="0"/>
        </a:p>
      </dgm:t>
    </dgm:pt>
    <dgm:pt modelId="{7003F522-FAEA-46CF-925E-524A4DFC57BE}" type="parTrans" cxnId="{98E34EAC-7FD2-4857-9398-A838495454D7}">
      <dgm:prSet/>
      <dgm:spPr/>
      <dgm:t>
        <a:bodyPr/>
        <a:lstStyle/>
        <a:p>
          <a:endParaRPr lang="en-US"/>
        </a:p>
      </dgm:t>
    </dgm:pt>
    <dgm:pt modelId="{460B0760-A11C-48B7-A14C-6346B121ACA7}" type="sibTrans" cxnId="{98E34EAC-7FD2-4857-9398-A838495454D7}">
      <dgm:prSet/>
      <dgm:spPr/>
      <dgm:t>
        <a:bodyPr/>
        <a:lstStyle/>
        <a:p>
          <a:endParaRPr lang="en-US"/>
        </a:p>
      </dgm:t>
    </dgm:pt>
    <dgm:pt modelId="{3B6D9A7D-FB74-47CB-9AA0-89A56DE02B66}">
      <dgm:prSet/>
      <dgm:spPr/>
      <dgm:t>
        <a:bodyPr/>
        <a:lstStyle/>
        <a:p>
          <a:r>
            <a:rPr lang="en-US" dirty="0">
              <a:latin typeface="Arial" panose="020B0604020202020204" pitchFamily="34" charset="0"/>
              <a:cs typeface="Arial" panose="020B0604020202020204" pitchFamily="34" charset="0"/>
            </a:rPr>
            <a:t>Continue to foster a culture on the team to bring forward new problems and a structure to work towards improvement</a:t>
          </a:r>
        </a:p>
      </dgm:t>
    </dgm:pt>
    <dgm:pt modelId="{8F3F2E1C-01B0-443B-ABED-9185CABD9DB8}" type="parTrans" cxnId="{89024A7B-A4CD-4352-8812-820563E9640C}">
      <dgm:prSet/>
      <dgm:spPr/>
      <dgm:t>
        <a:bodyPr/>
        <a:lstStyle/>
        <a:p>
          <a:endParaRPr lang="en-US"/>
        </a:p>
      </dgm:t>
    </dgm:pt>
    <dgm:pt modelId="{6401CD70-72DB-49A4-8126-69E513A39EE3}" type="sibTrans" cxnId="{89024A7B-A4CD-4352-8812-820563E9640C}">
      <dgm:prSet/>
      <dgm:spPr/>
      <dgm:t>
        <a:bodyPr/>
        <a:lstStyle/>
        <a:p>
          <a:endParaRPr lang="en-US"/>
        </a:p>
      </dgm:t>
    </dgm:pt>
    <dgm:pt modelId="{6CD755B6-8BB3-4218-80F3-18942F58EBDF}" type="pres">
      <dgm:prSet presAssocID="{6AB3F5FE-5318-4CD6-B7AE-0614EDD2DE16}" presName="diagram" presStyleCnt="0">
        <dgm:presLayoutVars>
          <dgm:dir/>
          <dgm:resizeHandles val="exact"/>
        </dgm:presLayoutVars>
      </dgm:prSet>
      <dgm:spPr/>
    </dgm:pt>
    <dgm:pt modelId="{A4D3AC45-2226-4CDD-B18D-28A96ED2AAEA}" type="pres">
      <dgm:prSet presAssocID="{B102ACF9-8F21-4441-8BF8-6C8177517D1C}" presName="node" presStyleLbl="node1" presStyleIdx="0" presStyleCnt="2">
        <dgm:presLayoutVars>
          <dgm:bulletEnabled val="1"/>
        </dgm:presLayoutVars>
      </dgm:prSet>
      <dgm:spPr/>
    </dgm:pt>
    <dgm:pt modelId="{04EDE4A8-5915-4B6A-82FB-BAD4B5433033}" type="pres">
      <dgm:prSet presAssocID="{460B0760-A11C-48B7-A14C-6346B121ACA7}" presName="sibTrans" presStyleCnt="0"/>
      <dgm:spPr/>
    </dgm:pt>
    <dgm:pt modelId="{EDA10FD4-1B8E-44F8-93FF-84066BD8568F}" type="pres">
      <dgm:prSet presAssocID="{3B6D9A7D-FB74-47CB-9AA0-89A56DE02B66}" presName="node" presStyleLbl="node1" presStyleIdx="1" presStyleCnt="2">
        <dgm:presLayoutVars>
          <dgm:bulletEnabled val="1"/>
        </dgm:presLayoutVars>
      </dgm:prSet>
      <dgm:spPr/>
    </dgm:pt>
  </dgm:ptLst>
  <dgm:cxnLst>
    <dgm:cxn modelId="{922FBE28-34FE-4D77-91C1-588F2033818E}" type="presOf" srcId="{B102ACF9-8F21-4441-8BF8-6C8177517D1C}" destId="{A4D3AC45-2226-4CDD-B18D-28A96ED2AAEA}" srcOrd="0" destOrd="0" presId="urn:microsoft.com/office/officeart/2005/8/layout/default"/>
    <dgm:cxn modelId="{6479FD33-8AB4-493C-AAD4-99A6BAA3FD29}" type="presOf" srcId="{6AB3F5FE-5318-4CD6-B7AE-0614EDD2DE16}" destId="{6CD755B6-8BB3-4218-80F3-18942F58EBDF}" srcOrd="0" destOrd="0" presId="urn:microsoft.com/office/officeart/2005/8/layout/default"/>
    <dgm:cxn modelId="{27FA535D-C2D7-49C2-856B-99251D8BCCF8}" type="presOf" srcId="{3B6D9A7D-FB74-47CB-9AA0-89A56DE02B66}" destId="{EDA10FD4-1B8E-44F8-93FF-84066BD8568F}" srcOrd="0" destOrd="0" presId="urn:microsoft.com/office/officeart/2005/8/layout/default"/>
    <dgm:cxn modelId="{89024A7B-A4CD-4352-8812-820563E9640C}" srcId="{6AB3F5FE-5318-4CD6-B7AE-0614EDD2DE16}" destId="{3B6D9A7D-FB74-47CB-9AA0-89A56DE02B66}" srcOrd="1" destOrd="0" parTransId="{8F3F2E1C-01B0-443B-ABED-9185CABD9DB8}" sibTransId="{6401CD70-72DB-49A4-8126-69E513A39EE3}"/>
    <dgm:cxn modelId="{98E34EAC-7FD2-4857-9398-A838495454D7}" srcId="{6AB3F5FE-5318-4CD6-B7AE-0614EDD2DE16}" destId="{B102ACF9-8F21-4441-8BF8-6C8177517D1C}" srcOrd="0" destOrd="0" parTransId="{7003F522-FAEA-46CF-925E-524A4DFC57BE}" sibTransId="{460B0760-A11C-48B7-A14C-6346B121ACA7}"/>
    <dgm:cxn modelId="{2977F576-98F7-437F-9523-8F2A328CB9A4}" type="presParOf" srcId="{6CD755B6-8BB3-4218-80F3-18942F58EBDF}" destId="{A4D3AC45-2226-4CDD-B18D-28A96ED2AAEA}" srcOrd="0" destOrd="0" presId="urn:microsoft.com/office/officeart/2005/8/layout/default"/>
    <dgm:cxn modelId="{A72DB01C-36AF-4280-808A-8FC6483DE40B}" type="presParOf" srcId="{6CD755B6-8BB3-4218-80F3-18942F58EBDF}" destId="{04EDE4A8-5915-4B6A-82FB-BAD4B5433033}" srcOrd="1" destOrd="0" presId="urn:microsoft.com/office/officeart/2005/8/layout/default"/>
    <dgm:cxn modelId="{E549BA7B-AC8C-422A-BB54-70DA7A92CA5E}" type="presParOf" srcId="{6CD755B6-8BB3-4218-80F3-18942F58EBDF}" destId="{EDA10FD4-1B8E-44F8-93FF-84066BD8568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B05DF-F9EE-4227-8FE2-DC9840936445}" type="doc">
      <dgm:prSet loTypeId="urn:microsoft.com/office/officeart/2005/8/layout/vList3" loCatId="list" qsTypeId="urn:microsoft.com/office/officeart/2005/8/quickstyle/simple1" qsCatId="simple" csTypeId="urn:microsoft.com/office/officeart/2005/8/colors/accent1_2" csCatId="accent1" phldr="1"/>
      <dgm:spPr/>
    </dgm:pt>
    <dgm:pt modelId="{C70389C6-14BF-4246-8D5A-E5A790B04B3E}">
      <dgm:prSet phldrT="[Text]" custT="1"/>
      <dgm:spPr/>
      <dgm:t>
        <a:bodyPr/>
        <a:lstStyle/>
        <a:p>
          <a:r>
            <a:rPr lang="en-CA" sz="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Quick QI Webinar Series</a:t>
          </a:r>
          <a:endParaRPr lang="en-CA" sz="1200" dirty="0">
            <a:solidFill>
              <a:schemeClr val="bg1"/>
            </a:solidFill>
          </a:endParaRPr>
        </a:p>
        <a:p>
          <a:r>
            <a:rPr lang="en-CA" sz="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Trusting the QI Process</a:t>
          </a:r>
          <a:endParaRPr lang="en-CA" sz="1200" dirty="0">
            <a:solidFill>
              <a:schemeClr val="bg1"/>
            </a:solidFill>
          </a:endParaRPr>
        </a:p>
        <a:p>
          <a:r>
            <a:rPr lang="en-CA" sz="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Driver Diagram</a:t>
          </a:r>
          <a:endParaRPr lang="en-CA" sz="1200" dirty="0">
            <a:solidFill>
              <a:schemeClr val="bg1"/>
            </a:solidFill>
          </a:endParaRPr>
        </a:p>
        <a:p>
          <a:r>
            <a:rPr lang="en-CA" sz="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The Role of data in PDSA Cycles</a:t>
          </a:r>
          <a:endParaRPr lang="en-CA" sz="1200" dirty="0">
            <a:solidFill>
              <a:schemeClr val="bg1"/>
            </a:solidFill>
          </a:endParaRPr>
        </a:p>
        <a:p>
          <a:r>
            <a:rPr lang="en-CA" sz="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Prioritizing QI in CMH&amp;A</a:t>
          </a:r>
          <a:endParaRPr lang="en-CA" sz="1200" dirty="0">
            <a:solidFill>
              <a:schemeClr val="bg1"/>
            </a:solidFill>
          </a:endParaRPr>
        </a:p>
      </dgm:t>
    </dgm:pt>
    <dgm:pt modelId="{9BD4C974-D0B8-4CA0-8FBA-0715DB0F0372}" type="parTrans" cxnId="{421780F0-2A00-4487-B8E3-AF313ED98F03}">
      <dgm:prSet/>
      <dgm:spPr/>
      <dgm:t>
        <a:bodyPr/>
        <a:lstStyle/>
        <a:p>
          <a:endParaRPr lang="en-CA"/>
        </a:p>
      </dgm:t>
    </dgm:pt>
    <dgm:pt modelId="{6EB10FFB-449B-47DE-AF71-CCCE04966B71}" type="sibTrans" cxnId="{421780F0-2A00-4487-B8E3-AF313ED98F03}">
      <dgm:prSet/>
      <dgm:spPr/>
      <dgm:t>
        <a:bodyPr/>
        <a:lstStyle/>
        <a:p>
          <a:endParaRPr lang="en-CA"/>
        </a:p>
      </dgm:t>
    </dgm:pt>
    <dgm:pt modelId="{F51DE780-9DB5-4AE1-A96E-2CB3D4D67FE2}">
      <dgm:prSet phldrT="[Text]" custT="1"/>
      <dgm:spPr/>
      <dgm:t>
        <a:bodyPr/>
        <a:lstStyle/>
        <a:p>
          <a:r>
            <a:rPr lang="en-CA" sz="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Data Culture and Assessment</a:t>
          </a:r>
          <a:endParaRPr lang="en-CA" sz="1200" dirty="0">
            <a:solidFill>
              <a:schemeClr val="bg1"/>
            </a:solidFill>
          </a:endParaRPr>
        </a:p>
        <a:p>
          <a:r>
            <a:rPr lang="en-CA" sz="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QI Assessment</a:t>
          </a:r>
          <a:endParaRPr lang="en-CA" sz="1200" dirty="0">
            <a:solidFill>
              <a:schemeClr val="bg1"/>
            </a:solidFill>
          </a:endParaRPr>
        </a:p>
        <a:p>
          <a:r>
            <a:rPr lang="en-CA" sz="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Sustainability Assessment</a:t>
          </a:r>
          <a:endParaRPr lang="en-CA" sz="1200" dirty="0">
            <a:solidFill>
              <a:schemeClr val="bg1"/>
            </a:solidFill>
          </a:endParaRPr>
        </a:p>
      </dgm:t>
    </dgm:pt>
    <dgm:pt modelId="{E33B27FD-F5DE-4C3F-8882-943E92B83772}" type="parTrans" cxnId="{A9CD3488-BE4E-4ACF-A6BE-61BD5D9357BD}">
      <dgm:prSet/>
      <dgm:spPr/>
      <dgm:t>
        <a:bodyPr/>
        <a:lstStyle/>
        <a:p>
          <a:endParaRPr lang="en-CA"/>
        </a:p>
      </dgm:t>
    </dgm:pt>
    <dgm:pt modelId="{91696426-DD12-4757-8FCC-979EA087098B}" type="sibTrans" cxnId="{A9CD3488-BE4E-4ACF-A6BE-61BD5D9357BD}">
      <dgm:prSet/>
      <dgm:spPr/>
      <dgm:t>
        <a:bodyPr/>
        <a:lstStyle/>
        <a:p>
          <a:endParaRPr lang="en-CA"/>
        </a:p>
      </dgm:t>
    </dgm:pt>
    <dgm:pt modelId="{9D36D395-9538-4AD3-8DF5-92773AE44BE1}">
      <dgm:prSet phldrT="[Text]" custT="1"/>
      <dgm:spPr/>
      <dgm:t>
        <a:bodyPr/>
        <a:lstStyle/>
        <a:p>
          <a:r>
            <a:rPr lang="en-CA" sz="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Experience-Based Co-Design</a:t>
          </a:r>
          <a:endParaRPr lang="en-CA" sz="1200" dirty="0">
            <a:solidFill>
              <a:schemeClr val="bg1"/>
            </a:solidFill>
          </a:endParaRPr>
        </a:p>
        <a:p>
          <a:r>
            <a:rPr lang="en-CA" sz="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Client and Family member Engagement</a:t>
          </a:r>
          <a:endParaRPr lang="en-CA" sz="1200" dirty="0">
            <a:solidFill>
              <a:schemeClr val="bg1"/>
            </a:solidFill>
          </a:endParaRPr>
        </a:p>
      </dgm:t>
    </dgm:pt>
    <dgm:pt modelId="{905B9994-702F-497A-8AFF-5EFBCDDAD6AF}" type="parTrans" cxnId="{C10473BA-B5D1-4AF5-9674-17761595E1CB}">
      <dgm:prSet/>
      <dgm:spPr/>
      <dgm:t>
        <a:bodyPr/>
        <a:lstStyle/>
        <a:p>
          <a:endParaRPr lang="en-CA"/>
        </a:p>
      </dgm:t>
    </dgm:pt>
    <dgm:pt modelId="{C7323BB8-BDB6-42A3-A980-F072844AA903}" type="sibTrans" cxnId="{C10473BA-B5D1-4AF5-9674-17761595E1CB}">
      <dgm:prSet/>
      <dgm:spPr/>
      <dgm:t>
        <a:bodyPr/>
        <a:lstStyle/>
        <a:p>
          <a:endParaRPr lang="en-CA"/>
        </a:p>
      </dgm:t>
    </dgm:pt>
    <dgm:pt modelId="{8603660A-7131-45A4-B7F9-6936BEBF96E3}" type="pres">
      <dgm:prSet presAssocID="{AE5B05DF-F9EE-4227-8FE2-DC9840936445}" presName="linearFlow" presStyleCnt="0">
        <dgm:presLayoutVars>
          <dgm:dir/>
          <dgm:resizeHandles val="exact"/>
        </dgm:presLayoutVars>
      </dgm:prSet>
      <dgm:spPr/>
    </dgm:pt>
    <dgm:pt modelId="{934F505B-F745-4979-83FB-C72B15C05CA9}" type="pres">
      <dgm:prSet presAssocID="{C70389C6-14BF-4246-8D5A-E5A790B04B3E}" presName="composite" presStyleCnt="0"/>
      <dgm:spPr/>
    </dgm:pt>
    <dgm:pt modelId="{736C2B0F-7CA5-463D-915F-84E01D61C97B}" type="pres">
      <dgm:prSet presAssocID="{C70389C6-14BF-4246-8D5A-E5A790B04B3E}" presName="imgShp" presStyleLbl="fgImgPlace1" presStyleIdx="0" presStyleCnt="3" custLinFactNeighborX="-60101" custLinFactNeighborY="-193"/>
      <dgm:spPr>
        <a:blipFill>
          <a:blip xmlns:r="http://schemas.openxmlformats.org/officeDocument/2006/relationships" r:embed="rId11">
            <a:extLst>
              <a:ext uri="{28A0092B-C50C-407E-A947-70E740481C1C}">
                <a14:useLocalDpi xmlns:a14="http://schemas.microsoft.com/office/drawing/2010/main" val="0"/>
              </a:ext>
            </a:extLst>
          </a:blip>
          <a:srcRect/>
          <a:stretch>
            <a:fillRect t="-14000" b="-14000"/>
          </a:stretch>
        </a:blipFill>
      </dgm:spPr>
    </dgm:pt>
    <dgm:pt modelId="{40788EEB-E447-4EA5-A3C5-A526FF48CE56}" type="pres">
      <dgm:prSet presAssocID="{C70389C6-14BF-4246-8D5A-E5A790B04B3E}" presName="txShp" presStyleLbl="node1" presStyleIdx="0" presStyleCnt="3" custScaleY="124053" custLinFactNeighborX="6258" custLinFactNeighborY="-193">
        <dgm:presLayoutVars>
          <dgm:bulletEnabled val="1"/>
        </dgm:presLayoutVars>
      </dgm:prSet>
      <dgm:spPr/>
    </dgm:pt>
    <dgm:pt modelId="{3903F236-2E13-4540-9B69-69CA3E2461CA}" type="pres">
      <dgm:prSet presAssocID="{6EB10FFB-449B-47DE-AF71-CCCE04966B71}" presName="spacing" presStyleCnt="0"/>
      <dgm:spPr/>
    </dgm:pt>
    <dgm:pt modelId="{E63BB0E8-D4AE-4A21-B3B1-D7712A4AAE7B}" type="pres">
      <dgm:prSet presAssocID="{F51DE780-9DB5-4AE1-A96E-2CB3D4D67FE2}" presName="composite" presStyleCnt="0"/>
      <dgm:spPr/>
    </dgm:pt>
    <dgm:pt modelId="{23E6226B-A155-4181-A3A4-6FF685A96EC9}" type="pres">
      <dgm:prSet presAssocID="{F51DE780-9DB5-4AE1-A96E-2CB3D4D67FE2}" presName="imgShp" presStyleLbl="fgImgPlace1" presStyleIdx="1" presStyleCnt="3" custLinFactNeighborX="-60101" custLinFactNeighborY="-193"/>
      <dgm:spPr>
        <a:blipFill>
          <a:blip xmlns:r="http://schemas.openxmlformats.org/officeDocument/2006/relationships" r:embed="rId12"/>
          <a:srcRect/>
          <a:stretch>
            <a:fillRect t="-4000" b="-4000"/>
          </a:stretch>
        </a:blipFill>
      </dgm:spPr>
    </dgm:pt>
    <dgm:pt modelId="{51B76625-0DC6-4DED-9555-8AB10682083E}" type="pres">
      <dgm:prSet presAssocID="{F51DE780-9DB5-4AE1-A96E-2CB3D4D67FE2}" presName="txShp" presStyleLbl="node1" presStyleIdx="1" presStyleCnt="3" custLinFactNeighborX="5426">
        <dgm:presLayoutVars>
          <dgm:bulletEnabled val="1"/>
        </dgm:presLayoutVars>
      </dgm:prSet>
      <dgm:spPr/>
    </dgm:pt>
    <dgm:pt modelId="{DC50F1DC-40DB-41ED-952D-7B2207670C0B}" type="pres">
      <dgm:prSet presAssocID="{91696426-DD12-4757-8FCC-979EA087098B}" presName="spacing" presStyleCnt="0"/>
      <dgm:spPr/>
    </dgm:pt>
    <dgm:pt modelId="{137CDFB8-9FF4-44F9-8BB8-E5F49E24EC4D}" type="pres">
      <dgm:prSet presAssocID="{9D36D395-9538-4AD3-8DF5-92773AE44BE1}" presName="composite" presStyleCnt="0"/>
      <dgm:spPr/>
    </dgm:pt>
    <dgm:pt modelId="{30FA69EA-0EB7-4303-B2EB-6CA2A95A6717}" type="pres">
      <dgm:prSet presAssocID="{9D36D395-9538-4AD3-8DF5-92773AE44BE1}" presName="imgShp" presStyleLbl="fgImgPlace1" presStyleIdx="2" presStyleCnt="3" custLinFactNeighborX="-60101" custLinFactNeighborY="-193"/>
      <dgm:spPr>
        <a:blipFill>
          <a:blip xmlns:r="http://schemas.openxmlformats.org/officeDocument/2006/relationships" r:embed="rId13">
            <a:extLst>
              <a:ext uri="{28A0092B-C50C-407E-A947-70E740481C1C}">
                <a14:useLocalDpi xmlns:a14="http://schemas.microsoft.com/office/drawing/2010/main" val="0"/>
              </a:ext>
            </a:extLst>
          </a:blip>
          <a:srcRect/>
          <a:stretch>
            <a:fillRect t="-6000" b="-6000"/>
          </a:stretch>
        </a:blipFill>
      </dgm:spPr>
    </dgm:pt>
    <dgm:pt modelId="{C987DD81-CE02-4A72-A112-C8800D70ABCC}" type="pres">
      <dgm:prSet presAssocID="{9D36D395-9538-4AD3-8DF5-92773AE44BE1}" presName="txShp" presStyleLbl="node1" presStyleIdx="2" presStyleCnt="3" custLinFactNeighborX="6258" custLinFactNeighborY="193">
        <dgm:presLayoutVars>
          <dgm:bulletEnabled val="1"/>
        </dgm:presLayoutVars>
      </dgm:prSet>
      <dgm:spPr/>
    </dgm:pt>
  </dgm:ptLst>
  <dgm:cxnLst>
    <dgm:cxn modelId="{CBEBFD12-49F8-450F-9495-44912889393C}" type="presOf" srcId="{AE5B05DF-F9EE-4227-8FE2-DC9840936445}" destId="{8603660A-7131-45A4-B7F9-6936BEBF96E3}" srcOrd="0" destOrd="0" presId="urn:microsoft.com/office/officeart/2005/8/layout/vList3"/>
    <dgm:cxn modelId="{00721029-010A-4771-9C0D-784373C0C53A}" type="presOf" srcId="{F51DE780-9DB5-4AE1-A96E-2CB3D4D67FE2}" destId="{51B76625-0DC6-4DED-9555-8AB10682083E}" srcOrd="0" destOrd="0" presId="urn:microsoft.com/office/officeart/2005/8/layout/vList3"/>
    <dgm:cxn modelId="{A9CD3488-BE4E-4ACF-A6BE-61BD5D9357BD}" srcId="{AE5B05DF-F9EE-4227-8FE2-DC9840936445}" destId="{F51DE780-9DB5-4AE1-A96E-2CB3D4D67FE2}" srcOrd="1" destOrd="0" parTransId="{E33B27FD-F5DE-4C3F-8882-943E92B83772}" sibTransId="{91696426-DD12-4757-8FCC-979EA087098B}"/>
    <dgm:cxn modelId="{2092E2B7-ADDD-48FB-8BC2-61B1FC3FFF54}" type="presOf" srcId="{C70389C6-14BF-4246-8D5A-E5A790B04B3E}" destId="{40788EEB-E447-4EA5-A3C5-A526FF48CE56}" srcOrd="0" destOrd="0" presId="urn:microsoft.com/office/officeart/2005/8/layout/vList3"/>
    <dgm:cxn modelId="{C10473BA-B5D1-4AF5-9674-17761595E1CB}" srcId="{AE5B05DF-F9EE-4227-8FE2-DC9840936445}" destId="{9D36D395-9538-4AD3-8DF5-92773AE44BE1}" srcOrd="2" destOrd="0" parTransId="{905B9994-702F-497A-8AFF-5EFBCDDAD6AF}" sibTransId="{C7323BB8-BDB6-42A3-A980-F072844AA903}"/>
    <dgm:cxn modelId="{02C078BA-A9B3-4D69-BD78-B6D95D9ACD73}" type="presOf" srcId="{9D36D395-9538-4AD3-8DF5-92773AE44BE1}" destId="{C987DD81-CE02-4A72-A112-C8800D70ABCC}" srcOrd="0" destOrd="0" presId="urn:microsoft.com/office/officeart/2005/8/layout/vList3"/>
    <dgm:cxn modelId="{421780F0-2A00-4487-B8E3-AF313ED98F03}" srcId="{AE5B05DF-F9EE-4227-8FE2-DC9840936445}" destId="{C70389C6-14BF-4246-8D5A-E5A790B04B3E}" srcOrd="0" destOrd="0" parTransId="{9BD4C974-D0B8-4CA0-8FBA-0715DB0F0372}" sibTransId="{6EB10FFB-449B-47DE-AF71-CCCE04966B71}"/>
    <dgm:cxn modelId="{8D23E3E7-DF99-42B7-94DA-138FD98F35B3}" type="presParOf" srcId="{8603660A-7131-45A4-B7F9-6936BEBF96E3}" destId="{934F505B-F745-4979-83FB-C72B15C05CA9}" srcOrd="0" destOrd="0" presId="urn:microsoft.com/office/officeart/2005/8/layout/vList3"/>
    <dgm:cxn modelId="{C35471A4-7BDB-4654-91E0-AF325CACC8F9}" type="presParOf" srcId="{934F505B-F745-4979-83FB-C72B15C05CA9}" destId="{736C2B0F-7CA5-463D-915F-84E01D61C97B}" srcOrd="0" destOrd="0" presId="urn:microsoft.com/office/officeart/2005/8/layout/vList3"/>
    <dgm:cxn modelId="{32B6C52E-FAF5-4BD1-AC1D-588B02294BFF}" type="presParOf" srcId="{934F505B-F745-4979-83FB-C72B15C05CA9}" destId="{40788EEB-E447-4EA5-A3C5-A526FF48CE56}" srcOrd="1" destOrd="0" presId="urn:microsoft.com/office/officeart/2005/8/layout/vList3"/>
    <dgm:cxn modelId="{6EA6C100-C8A5-4BCA-8E36-3A15F41BF857}" type="presParOf" srcId="{8603660A-7131-45A4-B7F9-6936BEBF96E3}" destId="{3903F236-2E13-4540-9B69-69CA3E2461CA}" srcOrd="1" destOrd="0" presId="urn:microsoft.com/office/officeart/2005/8/layout/vList3"/>
    <dgm:cxn modelId="{0CF9926C-FE04-4445-96EC-DEE0B250EA33}" type="presParOf" srcId="{8603660A-7131-45A4-B7F9-6936BEBF96E3}" destId="{E63BB0E8-D4AE-4A21-B3B1-D7712A4AAE7B}" srcOrd="2" destOrd="0" presId="urn:microsoft.com/office/officeart/2005/8/layout/vList3"/>
    <dgm:cxn modelId="{D727878A-DAB0-4F03-B955-AB04B69CD780}" type="presParOf" srcId="{E63BB0E8-D4AE-4A21-B3B1-D7712A4AAE7B}" destId="{23E6226B-A155-4181-A3A4-6FF685A96EC9}" srcOrd="0" destOrd="0" presId="urn:microsoft.com/office/officeart/2005/8/layout/vList3"/>
    <dgm:cxn modelId="{841C0F63-1A55-49D0-BB67-271CF7104FFC}" type="presParOf" srcId="{E63BB0E8-D4AE-4A21-B3B1-D7712A4AAE7B}" destId="{51B76625-0DC6-4DED-9555-8AB10682083E}" srcOrd="1" destOrd="0" presId="urn:microsoft.com/office/officeart/2005/8/layout/vList3"/>
    <dgm:cxn modelId="{4D069707-E32C-45E4-B39A-0A3F8DC55637}" type="presParOf" srcId="{8603660A-7131-45A4-B7F9-6936BEBF96E3}" destId="{DC50F1DC-40DB-41ED-952D-7B2207670C0B}" srcOrd="3" destOrd="0" presId="urn:microsoft.com/office/officeart/2005/8/layout/vList3"/>
    <dgm:cxn modelId="{3F41EDCA-5AE2-46A2-983A-85B166800027}" type="presParOf" srcId="{8603660A-7131-45A4-B7F9-6936BEBF96E3}" destId="{137CDFB8-9FF4-44F9-8BB8-E5F49E24EC4D}" srcOrd="4" destOrd="0" presId="urn:microsoft.com/office/officeart/2005/8/layout/vList3"/>
    <dgm:cxn modelId="{EE499B5F-80DB-4F60-9052-0B9366F2D1DC}" type="presParOf" srcId="{137CDFB8-9FF4-44F9-8BB8-E5F49E24EC4D}" destId="{30FA69EA-0EB7-4303-B2EB-6CA2A95A6717}" srcOrd="0" destOrd="0" presId="urn:microsoft.com/office/officeart/2005/8/layout/vList3"/>
    <dgm:cxn modelId="{F856870A-0DC9-4BF6-984B-42E550E2924C}" type="presParOf" srcId="{137CDFB8-9FF4-44F9-8BB8-E5F49E24EC4D}" destId="{C987DD81-CE02-4A72-A112-C8800D70ABC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B05DF-F9EE-4227-8FE2-DC9840936445}" type="doc">
      <dgm:prSet loTypeId="urn:microsoft.com/office/officeart/2005/8/layout/vList3" loCatId="list" qsTypeId="urn:microsoft.com/office/officeart/2005/8/quickstyle/simple1" qsCatId="simple" csTypeId="urn:microsoft.com/office/officeart/2005/8/colors/accent1_2" csCatId="accent1" phldr="1"/>
      <dgm:spPr/>
    </dgm:pt>
    <dgm:pt modelId="{C70389C6-14BF-4246-8D5A-E5A790B04B3E}">
      <dgm:prSet phldrT="[Text]" custT="1"/>
      <dgm:spPr/>
      <dgm:t>
        <a:bodyPr/>
        <a:lstStyle/>
        <a:p>
          <a:r>
            <a:rPr lang="en-CA" sz="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Enhancing “joy in work”</a:t>
          </a:r>
          <a:endParaRPr lang="en-CA" sz="1200" dirty="0">
            <a:solidFill>
              <a:schemeClr val="bg1"/>
            </a:solidFill>
          </a:endParaRPr>
        </a:p>
        <a:p>
          <a:r>
            <a:rPr lang="en-CA" sz="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QI </a:t>
          </a:r>
          <a:r>
            <a:rPr lang="en-CA" sz="120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Mythbusting</a:t>
          </a:r>
          <a:endParaRPr lang="en-CA" sz="1200" dirty="0">
            <a:solidFill>
              <a:schemeClr val="bg1"/>
            </a:solidFill>
          </a:endParaRPr>
        </a:p>
        <a:p>
          <a:r>
            <a:rPr lang="en-CA" sz="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Primer on Governance and Leadership</a:t>
          </a:r>
          <a:endParaRPr lang="en-CA" sz="1200" dirty="0">
            <a:solidFill>
              <a:schemeClr val="bg1"/>
            </a:solidFill>
          </a:endParaRPr>
        </a:p>
        <a:p>
          <a:r>
            <a:rPr lang="en-CA" sz="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QI in Community Mental Health and Addiction</a:t>
          </a:r>
          <a:endParaRPr lang="en-CA" sz="1200" dirty="0">
            <a:solidFill>
              <a:schemeClr val="bg1"/>
            </a:solidFill>
          </a:endParaRPr>
        </a:p>
      </dgm:t>
    </dgm:pt>
    <dgm:pt modelId="{9BD4C974-D0B8-4CA0-8FBA-0715DB0F0372}" type="parTrans" cxnId="{421780F0-2A00-4487-B8E3-AF313ED98F03}">
      <dgm:prSet/>
      <dgm:spPr/>
      <dgm:t>
        <a:bodyPr/>
        <a:lstStyle/>
        <a:p>
          <a:endParaRPr lang="en-CA"/>
        </a:p>
      </dgm:t>
    </dgm:pt>
    <dgm:pt modelId="{6EB10FFB-449B-47DE-AF71-CCCE04966B71}" type="sibTrans" cxnId="{421780F0-2A00-4487-B8E3-AF313ED98F03}">
      <dgm:prSet/>
      <dgm:spPr/>
      <dgm:t>
        <a:bodyPr/>
        <a:lstStyle/>
        <a:p>
          <a:endParaRPr lang="en-CA"/>
        </a:p>
      </dgm:t>
    </dgm:pt>
    <dgm:pt modelId="{F51DE780-9DB5-4AE1-A96E-2CB3D4D67FE2}">
      <dgm:prSet phldrT="[Text]" custT="1"/>
      <dgm:spPr/>
      <dgm:t>
        <a:bodyPr/>
        <a:lstStyle/>
        <a:p>
          <a:r>
            <a:rPr lang="en-CA" sz="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Cohort 2 Report back presentations</a:t>
          </a:r>
          <a:endParaRPr lang="en-CA" sz="1200" dirty="0">
            <a:solidFill>
              <a:schemeClr val="bg1"/>
            </a:solidFill>
          </a:endParaRPr>
        </a:p>
        <a:p>
          <a:r>
            <a:rPr lang="en-CA" sz="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Cohort 3 and Networks Report back presentations</a:t>
          </a:r>
          <a:endParaRPr lang="en-CA" sz="1200" dirty="0">
            <a:solidFill>
              <a:schemeClr val="bg1"/>
            </a:solidFill>
          </a:endParaRPr>
        </a:p>
        <a:p>
          <a:r>
            <a:rPr lang="en-CA" sz="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OHT Webinar</a:t>
          </a:r>
          <a:endParaRPr lang="en-CA" sz="1200" dirty="0">
            <a:solidFill>
              <a:schemeClr val="bg1"/>
            </a:solidFill>
          </a:endParaRPr>
        </a:p>
      </dgm:t>
    </dgm:pt>
    <dgm:pt modelId="{E33B27FD-F5DE-4C3F-8882-943E92B83772}" type="parTrans" cxnId="{A9CD3488-BE4E-4ACF-A6BE-61BD5D9357BD}">
      <dgm:prSet/>
      <dgm:spPr/>
      <dgm:t>
        <a:bodyPr/>
        <a:lstStyle/>
        <a:p>
          <a:endParaRPr lang="en-CA"/>
        </a:p>
      </dgm:t>
    </dgm:pt>
    <dgm:pt modelId="{91696426-DD12-4757-8FCC-979EA087098B}" type="sibTrans" cxnId="{A9CD3488-BE4E-4ACF-A6BE-61BD5D9357BD}">
      <dgm:prSet/>
      <dgm:spPr/>
      <dgm:t>
        <a:bodyPr/>
        <a:lstStyle/>
        <a:p>
          <a:endParaRPr lang="en-CA"/>
        </a:p>
      </dgm:t>
    </dgm:pt>
    <dgm:pt modelId="{9D36D395-9538-4AD3-8DF5-92773AE44BE1}">
      <dgm:prSet phldrT="[Text]" custT="1"/>
      <dgm:spPr/>
      <dgm:t>
        <a:bodyPr/>
        <a:lstStyle/>
        <a:p>
          <a:r>
            <a:rPr lang="en-CA" sz="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Sustaining your gains &amp; preventing short-lived improvements</a:t>
          </a:r>
          <a:endParaRPr lang="en-CA" sz="1200" dirty="0">
            <a:solidFill>
              <a:schemeClr val="bg1"/>
            </a:solidFill>
          </a:endParaRPr>
        </a:p>
        <a:p>
          <a:r>
            <a:rPr lang="en-CA" sz="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Sustainability and Spread</a:t>
          </a:r>
          <a:endParaRPr lang="en-CA" sz="1200" dirty="0">
            <a:solidFill>
              <a:schemeClr val="bg1"/>
            </a:solidFill>
          </a:endParaRPr>
        </a:p>
      </dgm:t>
    </dgm:pt>
    <dgm:pt modelId="{905B9994-702F-497A-8AFF-5EFBCDDAD6AF}" type="parTrans" cxnId="{C10473BA-B5D1-4AF5-9674-17761595E1CB}">
      <dgm:prSet/>
      <dgm:spPr/>
      <dgm:t>
        <a:bodyPr/>
        <a:lstStyle/>
        <a:p>
          <a:endParaRPr lang="en-CA"/>
        </a:p>
      </dgm:t>
    </dgm:pt>
    <dgm:pt modelId="{C7323BB8-BDB6-42A3-A980-F072844AA903}" type="sibTrans" cxnId="{C10473BA-B5D1-4AF5-9674-17761595E1CB}">
      <dgm:prSet/>
      <dgm:spPr/>
      <dgm:t>
        <a:bodyPr/>
        <a:lstStyle/>
        <a:p>
          <a:endParaRPr lang="en-CA"/>
        </a:p>
      </dgm:t>
    </dgm:pt>
    <dgm:pt modelId="{8603660A-7131-45A4-B7F9-6936BEBF96E3}" type="pres">
      <dgm:prSet presAssocID="{AE5B05DF-F9EE-4227-8FE2-DC9840936445}" presName="linearFlow" presStyleCnt="0">
        <dgm:presLayoutVars>
          <dgm:dir/>
          <dgm:resizeHandles val="exact"/>
        </dgm:presLayoutVars>
      </dgm:prSet>
      <dgm:spPr/>
    </dgm:pt>
    <dgm:pt modelId="{934F505B-F745-4979-83FB-C72B15C05CA9}" type="pres">
      <dgm:prSet presAssocID="{C70389C6-14BF-4246-8D5A-E5A790B04B3E}" presName="composite" presStyleCnt="0"/>
      <dgm:spPr/>
    </dgm:pt>
    <dgm:pt modelId="{736C2B0F-7CA5-463D-915F-84E01D61C97B}" type="pres">
      <dgm:prSet presAssocID="{C70389C6-14BF-4246-8D5A-E5A790B04B3E}" presName="imgShp" presStyleLbl="fgImgPlace1" presStyleIdx="0" presStyleCnt="3" custLinFactNeighborX="-5384" custLinFactNeighborY="13946"/>
      <dgm:spPr>
        <a:blipFill>
          <a:blip xmlns:r="http://schemas.openxmlformats.org/officeDocument/2006/relationships" r:embed="rId10">
            <a:extLst>
              <a:ext uri="{28A0092B-C50C-407E-A947-70E740481C1C}">
                <a14:useLocalDpi xmlns:a14="http://schemas.microsoft.com/office/drawing/2010/main" val="0"/>
              </a:ext>
            </a:extLst>
          </a:blip>
          <a:srcRect/>
          <a:stretch>
            <a:fillRect l="-9000" r="-9000"/>
          </a:stretch>
        </a:blipFill>
      </dgm:spPr>
    </dgm:pt>
    <dgm:pt modelId="{40788EEB-E447-4EA5-A3C5-A526FF48CE56}" type="pres">
      <dgm:prSet presAssocID="{C70389C6-14BF-4246-8D5A-E5A790B04B3E}" presName="txShp" presStyleLbl="node1" presStyleIdx="0" presStyleCnt="3" custScaleY="119052" custLinFactNeighborX="26319" custLinFactNeighborY="-193">
        <dgm:presLayoutVars>
          <dgm:bulletEnabled val="1"/>
        </dgm:presLayoutVars>
      </dgm:prSet>
      <dgm:spPr/>
    </dgm:pt>
    <dgm:pt modelId="{3903F236-2E13-4540-9B69-69CA3E2461CA}" type="pres">
      <dgm:prSet presAssocID="{6EB10FFB-449B-47DE-AF71-CCCE04966B71}" presName="spacing" presStyleCnt="0"/>
      <dgm:spPr/>
    </dgm:pt>
    <dgm:pt modelId="{E63BB0E8-D4AE-4A21-B3B1-D7712A4AAE7B}" type="pres">
      <dgm:prSet presAssocID="{F51DE780-9DB5-4AE1-A96E-2CB3D4D67FE2}" presName="composite" presStyleCnt="0"/>
      <dgm:spPr/>
    </dgm:pt>
    <dgm:pt modelId="{23E6226B-A155-4181-A3A4-6FF685A96EC9}" type="pres">
      <dgm:prSet presAssocID="{F51DE780-9DB5-4AE1-A96E-2CB3D4D67FE2}" presName="imgShp" presStyleLbl="fgImgPlace1" presStyleIdx="1" presStyleCnt="3" custLinFactNeighborX="-6386"/>
      <dgm:spPr>
        <a:blipFill>
          <a:blip xmlns:r="http://schemas.openxmlformats.org/officeDocument/2006/relationships" r:embed="rId11">
            <a:extLst>
              <a:ext uri="{28A0092B-C50C-407E-A947-70E740481C1C}">
                <a14:useLocalDpi xmlns:a14="http://schemas.microsoft.com/office/drawing/2010/main" val="0"/>
              </a:ext>
            </a:extLst>
          </a:blip>
          <a:srcRect/>
          <a:stretch>
            <a:fillRect/>
          </a:stretch>
        </a:blipFill>
      </dgm:spPr>
    </dgm:pt>
    <dgm:pt modelId="{51B76625-0DC6-4DED-9555-8AB10682083E}" type="pres">
      <dgm:prSet presAssocID="{F51DE780-9DB5-4AE1-A96E-2CB3D4D67FE2}" presName="txShp" presStyleLbl="node1" presStyleIdx="1" presStyleCnt="3" custLinFactNeighborX="29397">
        <dgm:presLayoutVars>
          <dgm:bulletEnabled val="1"/>
        </dgm:presLayoutVars>
      </dgm:prSet>
      <dgm:spPr/>
    </dgm:pt>
    <dgm:pt modelId="{DC50F1DC-40DB-41ED-952D-7B2207670C0B}" type="pres">
      <dgm:prSet presAssocID="{91696426-DD12-4757-8FCC-979EA087098B}" presName="spacing" presStyleCnt="0"/>
      <dgm:spPr/>
    </dgm:pt>
    <dgm:pt modelId="{137CDFB8-9FF4-44F9-8BB8-E5F49E24EC4D}" type="pres">
      <dgm:prSet presAssocID="{9D36D395-9538-4AD3-8DF5-92773AE44BE1}" presName="composite" presStyleCnt="0"/>
      <dgm:spPr/>
    </dgm:pt>
    <dgm:pt modelId="{30FA69EA-0EB7-4303-B2EB-6CA2A95A6717}" type="pres">
      <dgm:prSet presAssocID="{9D36D395-9538-4AD3-8DF5-92773AE44BE1}" presName="imgShp" presStyleLbl="fgImgPlace1" presStyleIdx="2" presStyleCnt="3" custLinFactNeighborX="-8644" custLinFactNeighborY="193"/>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l="-20000" r="-20000"/>
          </a:stretch>
        </a:blipFill>
      </dgm:spPr>
    </dgm:pt>
    <dgm:pt modelId="{C987DD81-CE02-4A72-A112-C8800D70ABCC}" type="pres">
      <dgm:prSet presAssocID="{9D36D395-9538-4AD3-8DF5-92773AE44BE1}" presName="txShp" presStyleLbl="node1" presStyleIdx="2" presStyleCnt="3" custLinFactNeighborX="22873" custLinFactNeighborY="193">
        <dgm:presLayoutVars>
          <dgm:bulletEnabled val="1"/>
        </dgm:presLayoutVars>
      </dgm:prSet>
      <dgm:spPr/>
    </dgm:pt>
  </dgm:ptLst>
  <dgm:cxnLst>
    <dgm:cxn modelId="{CBEBFD12-49F8-450F-9495-44912889393C}" type="presOf" srcId="{AE5B05DF-F9EE-4227-8FE2-DC9840936445}" destId="{8603660A-7131-45A4-B7F9-6936BEBF96E3}" srcOrd="0" destOrd="0" presId="urn:microsoft.com/office/officeart/2005/8/layout/vList3"/>
    <dgm:cxn modelId="{00721029-010A-4771-9C0D-784373C0C53A}" type="presOf" srcId="{F51DE780-9DB5-4AE1-A96E-2CB3D4D67FE2}" destId="{51B76625-0DC6-4DED-9555-8AB10682083E}" srcOrd="0" destOrd="0" presId="urn:microsoft.com/office/officeart/2005/8/layout/vList3"/>
    <dgm:cxn modelId="{A9CD3488-BE4E-4ACF-A6BE-61BD5D9357BD}" srcId="{AE5B05DF-F9EE-4227-8FE2-DC9840936445}" destId="{F51DE780-9DB5-4AE1-A96E-2CB3D4D67FE2}" srcOrd="1" destOrd="0" parTransId="{E33B27FD-F5DE-4C3F-8882-943E92B83772}" sibTransId="{91696426-DD12-4757-8FCC-979EA087098B}"/>
    <dgm:cxn modelId="{2092E2B7-ADDD-48FB-8BC2-61B1FC3FFF54}" type="presOf" srcId="{C70389C6-14BF-4246-8D5A-E5A790B04B3E}" destId="{40788EEB-E447-4EA5-A3C5-A526FF48CE56}" srcOrd="0" destOrd="0" presId="urn:microsoft.com/office/officeart/2005/8/layout/vList3"/>
    <dgm:cxn modelId="{C10473BA-B5D1-4AF5-9674-17761595E1CB}" srcId="{AE5B05DF-F9EE-4227-8FE2-DC9840936445}" destId="{9D36D395-9538-4AD3-8DF5-92773AE44BE1}" srcOrd="2" destOrd="0" parTransId="{905B9994-702F-497A-8AFF-5EFBCDDAD6AF}" sibTransId="{C7323BB8-BDB6-42A3-A980-F072844AA903}"/>
    <dgm:cxn modelId="{02C078BA-A9B3-4D69-BD78-B6D95D9ACD73}" type="presOf" srcId="{9D36D395-9538-4AD3-8DF5-92773AE44BE1}" destId="{C987DD81-CE02-4A72-A112-C8800D70ABCC}" srcOrd="0" destOrd="0" presId="urn:microsoft.com/office/officeart/2005/8/layout/vList3"/>
    <dgm:cxn modelId="{421780F0-2A00-4487-B8E3-AF313ED98F03}" srcId="{AE5B05DF-F9EE-4227-8FE2-DC9840936445}" destId="{C70389C6-14BF-4246-8D5A-E5A790B04B3E}" srcOrd="0" destOrd="0" parTransId="{9BD4C974-D0B8-4CA0-8FBA-0715DB0F0372}" sibTransId="{6EB10FFB-449B-47DE-AF71-CCCE04966B71}"/>
    <dgm:cxn modelId="{8D23E3E7-DF99-42B7-94DA-138FD98F35B3}" type="presParOf" srcId="{8603660A-7131-45A4-B7F9-6936BEBF96E3}" destId="{934F505B-F745-4979-83FB-C72B15C05CA9}" srcOrd="0" destOrd="0" presId="urn:microsoft.com/office/officeart/2005/8/layout/vList3"/>
    <dgm:cxn modelId="{C35471A4-7BDB-4654-91E0-AF325CACC8F9}" type="presParOf" srcId="{934F505B-F745-4979-83FB-C72B15C05CA9}" destId="{736C2B0F-7CA5-463D-915F-84E01D61C97B}" srcOrd="0" destOrd="0" presId="urn:microsoft.com/office/officeart/2005/8/layout/vList3"/>
    <dgm:cxn modelId="{32B6C52E-FAF5-4BD1-AC1D-588B02294BFF}" type="presParOf" srcId="{934F505B-F745-4979-83FB-C72B15C05CA9}" destId="{40788EEB-E447-4EA5-A3C5-A526FF48CE56}" srcOrd="1" destOrd="0" presId="urn:microsoft.com/office/officeart/2005/8/layout/vList3"/>
    <dgm:cxn modelId="{6EA6C100-C8A5-4BCA-8E36-3A15F41BF857}" type="presParOf" srcId="{8603660A-7131-45A4-B7F9-6936BEBF96E3}" destId="{3903F236-2E13-4540-9B69-69CA3E2461CA}" srcOrd="1" destOrd="0" presId="urn:microsoft.com/office/officeart/2005/8/layout/vList3"/>
    <dgm:cxn modelId="{0CF9926C-FE04-4445-96EC-DEE0B250EA33}" type="presParOf" srcId="{8603660A-7131-45A4-B7F9-6936BEBF96E3}" destId="{E63BB0E8-D4AE-4A21-B3B1-D7712A4AAE7B}" srcOrd="2" destOrd="0" presId="urn:microsoft.com/office/officeart/2005/8/layout/vList3"/>
    <dgm:cxn modelId="{D727878A-DAB0-4F03-B955-AB04B69CD780}" type="presParOf" srcId="{E63BB0E8-D4AE-4A21-B3B1-D7712A4AAE7B}" destId="{23E6226B-A155-4181-A3A4-6FF685A96EC9}" srcOrd="0" destOrd="0" presId="urn:microsoft.com/office/officeart/2005/8/layout/vList3"/>
    <dgm:cxn modelId="{841C0F63-1A55-49D0-BB67-271CF7104FFC}" type="presParOf" srcId="{E63BB0E8-D4AE-4A21-B3B1-D7712A4AAE7B}" destId="{51B76625-0DC6-4DED-9555-8AB10682083E}" srcOrd="1" destOrd="0" presId="urn:microsoft.com/office/officeart/2005/8/layout/vList3"/>
    <dgm:cxn modelId="{4D069707-E32C-45E4-B39A-0A3F8DC55637}" type="presParOf" srcId="{8603660A-7131-45A4-B7F9-6936BEBF96E3}" destId="{DC50F1DC-40DB-41ED-952D-7B2207670C0B}" srcOrd="3" destOrd="0" presId="urn:microsoft.com/office/officeart/2005/8/layout/vList3"/>
    <dgm:cxn modelId="{3F41EDCA-5AE2-46A2-983A-85B166800027}" type="presParOf" srcId="{8603660A-7131-45A4-B7F9-6936BEBF96E3}" destId="{137CDFB8-9FF4-44F9-8BB8-E5F49E24EC4D}" srcOrd="4" destOrd="0" presId="urn:microsoft.com/office/officeart/2005/8/layout/vList3"/>
    <dgm:cxn modelId="{EE499B5F-80DB-4F60-9052-0B9366F2D1DC}" type="presParOf" srcId="{137CDFB8-9FF4-44F9-8BB8-E5F49E24EC4D}" destId="{30FA69EA-0EB7-4303-B2EB-6CA2A95A6717}" srcOrd="0" destOrd="0" presId="urn:microsoft.com/office/officeart/2005/8/layout/vList3"/>
    <dgm:cxn modelId="{F856870A-0DC9-4BF6-984B-42E550E2924C}" type="presParOf" srcId="{137CDFB8-9FF4-44F9-8BB8-E5F49E24EC4D}" destId="{C987DD81-CE02-4A72-A112-C8800D70ABC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31F3D-0CC3-4F14-A919-0366C3D6DBEA}">
      <dsp:nvSpPr>
        <dsp:cNvPr id="0" name=""/>
        <dsp:cNvSpPr/>
      </dsp:nvSpPr>
      <dsp:spPr>
        <a:xfrm>
          <a:off x="866788" y="141"/>
          <a:ext cx="9689495" cy="72621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Risky assumption: </a:t>
          </a:r>
          <a:r>
            <a:rPr lang="en-US" sz="2400" i="1" kern="1200" dirty="0">
              <a:solidFill>
                <a:schemeClr val="tx1"/>
              </a:solidFill>
            </a:rPr>
            <a:t>it reduces length of the assessment by separating the current practice into PreA1 and A1</a:t>
          </a:r>
          <a:r>
            <a:rPr lang="en-US" sz="2400" kern="1200" dirty="0">
              <a:solidFill>
                <a:schemeClr val="tx1"/>
              </a:solidFill>
            </a:rPr>
            <a:t> </a:t>
          </a:r>
          <a:endParaRPr lang="en-US" sz="2400" kern="1200" dirty="0">
            <a:solidFill>
              <a:schemeClr val="tx1"/>
            </a:solidFill>
            <a:cs typeface="Calibri"/>
          </a:endParaRPr>
        </a:p>
      </dsp:txBody>
      <dsp:txXfrm>
        <a:off x="866788" y="141"/>
        <a:ext cx="9689495" cy="726212"/>
      </dsp:txXfrm>
    </dsp:sp>
    <dsp:sp modelId="{99326670-A4E4-453B-A7C9-D8EB1697B104}">
      <dsp:nvSpPr>
        <dsp:cNvPr id="0" name=""/>
        <dsp:cNvSpPr/>
      </dsp:nvSpPr>
      <dsp:spPr>
        <a:xfrm>
          <a:off x="1014966" y="847389"/>
          <a:ext cx="9393139" cy="72621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Available evidence: </a:t>
          </a:r>
          <a:r>
            <a:rPr lang="en-US" sz="2400" kern="1200" dirty="0">
              <a:solidFill>
                <a:schemeClr val="tx1"/>
              </a:solidFill>
            </a:rPr>
            <a:t>idea was</a:t>
          </a:r>
          <a:r>
            <a:rPr lang="en-US" sz="2400" i="1" kern="1200" dirty="0">
              <a:solidFill>
                <a:schemeClr val="tx1"/>
              </a:solidFill>
            </a:rPr>
            <a:t> derived from the responses of participants who indicated that they are seeking counselling/face to face</a:t>
          </a:r>
          <a:r>
            <a:rPr lang="en-US" sz="2400" kern="1200" dirty="0">
              <a:solidFill>
                <a:schemeClr val="tx1"/>
              </a:solidFill>
              <a:cs typeface="Calibri"/>
            </a:rPr>
            <a:t> </a:t>
          </a:r>
        </a:p>
      </dsp:txBody>
      <dsp:txXfrm>
        <a:off x="1014966" y="847389"/>
        <a:ext cx="9393139" cy="726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2BA81-D2FE-44BF-A02E-EBB9FAB32538}">
      <dsp:nvSpPr>
        <dsp:cNvPr id="0" name=""/>
        <dsp:cNvSpPr/>
      </dsp:nvSpPr>
      <dsp:spPr>
        <a:xfrm rot="16200000">
          <a:off x="-1153371" y="1153371"/>
          <a:ext cx="4794442" cy="248769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31"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Participants make more informed decisions</a:t>
          </a:r>
          <a:endParaRPr lang="en-US" sz="2700" kern="1200" dirty="0"/>
        </a:p>
      </dsp:txBody>
      <dsp:txXfrm rot="5400000">
        <a:off x="0" y="958888"/>
        <a:ext cx="2487699" cy="2876666"/>
      </dsp:txXfrm>
    </dsp:sp>
    <dsp:sp modelId="{05B37DA4-6438-4182-B0A8-059E38FDD772}">
      <dsp:nvSpPr>
        <dsp:cNvPr id="0" name=""/>
        <dsp:cNvSpPr/>
      </dsp:nvSpPr>
      <dsp:spPr>
        <a:xfrm rot="16200000">
          <a:off x="1523440" y="1153371"/>
          <a:ext cx="4794442" cy="2487699"/>
        </a:xfrm>
        <a:prstGeom prst="flowChartManualOperation">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31"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More motivated and engaged participants are enrolled in the program</a:t>
          </a:r>
        </a:p>
      </dsp:txBody>
      <dsp:txXfrm rot="5400000">
        <a:off x="2676811" y="958888"/>
        <a:ext cx="2487699" cy="2876666"/>
      </dsp:txXfrm>
    </dsp:sp>
    <dsp:sp modelId="{59879FA4-A624-44AF-9829-17C8F1F1BF4A}">
      <dsp:nvSpPr>
        <dsp:cNvPr id="0" name=""/>
        <dsp:cNvSpPr/>
      </dsp:nvSpPr>
      <dsp:spPr>
        <a:xfrm rot="16200000">
          <a:off x="4197717" y="1153371"/>
          <a:ext cx="4794442" cy="2487699"/>
        </a:xfrm>
        <a:prstGeom prst="flowChartManualOperation">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31" bIns="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Coaches have higher job satisfaction</a:t>
          </a:r>
        </a:p>
      </dsp:txBody>
      <dsp:txXfrm rot="5400000">
        <a:off x="5351088" y="958888"/>
        <a:ext cx="2487699" cy="2876666"/>
      </dsp:txXfrm>
    </dsp:sp>
    <dsp:sp modelId="{48B35136-A341-4D82-8F27-88CB2B28DDC0}">
      <dsp:nvSpPr>
        <dsp:cNvPr id="0" name=""/>
        <dsp:cNvSpPr/>
      </dsp:nvSpPr>
      <dsp:spPr>
        <a:xfrm rot="16200000">
          <a:off x="6871994" y="1153371"/>
          <a:ext cx="4794442" cy="2487699"/>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31" bIns="0" numCol="1" spcCol="1270" anchor="ctr" anchorCtr="0">
          <a:noAutofit/>
        </a:bodyPr>
        <a:lstStyle/>
        <a:p>
          <a:pPr marL="0" lvl="0" indent="0" algn="ctr" defTabSz="1200150">
            <a:lnSpc>
              <a:spcPct val="90000"/>
            </a:lnSpc>
            <a:spcBef>
              <a:spcPct val="0"/>
            </a:spcBef>
            <a:spcAft>
              <a:spcPct val="35000"/>
            </a:spcAft>
            <a:buNone/>
          </a:pPr>
          <a:r>
            <a:rPr lang="en-US" sz="2700" i="1" kern="1200">
              <a:latin typeface="Arial" panose="020B0604020202020204" pitchFamily="34" charset="0"/>
              <a:cs typeface="Arial" panose="020B0604020202020204" pitchFamily="34" charset="0"/>
            </a:rPr>
            <a:t>Primary care providers have outcome of referral faster for less engaged participants</a:t>
          </a:r>
          <a:endParaRPr lang="en-US" sz="2700" i="1" kern="1200" dirty="0">
            <a:latin typeface="Arial" panose="020B0604020202020204" pitchFamily="34" charset="0"/>
            <a:cs typeface="Arial" panose="020B0604020202020204" pitchFamily="34" charset="0"/>
          </a:endParaRPr>
        </a:p>
      </dsp:txBody>
      <dsp:txXfrm rot="5400000">
        <a:off x="8025365" y="958888"/>
        <a:ext cx="2487699" cy="2876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D3DF5-FBF9-4358-8EF2-9FCC9BEEB60F}">
      <dsp:nvSpPr>
        <dsp:cNvPr id="0" name=""/>
        <dsp:cNvSpPr/>
      </dsp:nvSpPr>
      <dsp:spPr>
        <a:xfrm>
          <a:off x="0" y="0"/>
          <a:ext cx="11129819" cy="9010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Support from leadership and corporate QI committee</a:t>
          </a:r>
          <a:endParaRPr lang="en-US" sz="3400" kern="1200" dirty="0"/>
        </a:p>
      </dsp:txBody>
      <dsp:txXfrm>
        <a:off x="0" y="0"/>
        <a:ext cx="11129819" cy="901083"/>
      </dsp:txXfrm>
    </dsp:sp>
    <dsp:sp modelId="{C1EAFEE9-AE35-4AD5-A4FD-4BD86EE8D3F9}">
      <dsp:nvSpPr>
        <dsp:cNvPr id="0" name=""/>
        <dsp:cNvSpPr/>
      </dsp:nvSpPr>
      <dsp:spPr>
        <a:xfrm>
          <a:off x="0" y="948198"/>
          <a:ext cx="11129819" cy="901083"/>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Ongoing reporting updates to leadership</a:t>
          </a:r>
        </a:p>
      </dsp:txBody>
      <dsp:txXfrm>
        <a:off x="0" y="948198"/>
        <a:ext cx="11129819" cy="901083"/>
      </dsp:txXfrm>
    </dsp:sp>
    <dsp:sp modelId="{4428682E-0B1E-4C11-AF4A-A0E571E09256}">
      <dsp:nvSpPr>
        <dsp:cNvPr id="0" name=""/>
        <dsp:cNvSpPr/>
      </dsp:nvSpPr>
      <dsp:spPr>
        <a:xfrm>
          <a:off x="0" y="1894337"/>
          <a:ext cx="11129819" cy="901083"/>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Integration of QI methodology with strategic change tools</a:t>
          </a:r>
        </a:p>
      </dsp:txBody>
      <dsp:txXfrm>
        <a:off x="0" y="1894337"/>
        <a:ext cx="11129819" cy="901083"/>
      </dsp:txXfrm>
    </dsp:sp>
    <dsp:sp modelId="{DA8C233A-2BC1-488A-A443-BB76FA5B9566}">
      <dsp:nvSpPr>
        <dsp:cNvPr id="0" name=""/>
        <dsp:cNvSpPr/>
      </dsp:nvSpPr>
      <dsp:spPr>
        <a:xfrm>
          <a:off x="0" y="2840475"/>
          <a:ext cx="11129819" cy="901083"/>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Organizational culture that supports testing new ideas</a:t>
          </a:r>
        </a:p>
      </dsp:txBody>
      <dsp:txXfrm>
        <a:off x="0" y="2840475"/>
        <a:ext cx="11129819" cy="901083"/>
      </dsp:txXfrm>
    </dsp:sp>
    <dsp:sp modelId="{0494E3CE-D088-43DE-80D4-106DA2851579}">
      <dsp:nvSpPr>
        <dsp:cNvPr id="0" name=""/>
        <dsp:cNvSpPr/>
      </dsp:nvSpPr>
      <dsp:spPr>
        <a:xfrm>
          <a:off x="0" y="3786613"/>
          <a:ext cx="11129819" cy="901083"/>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Ability to capture and analyze data</a:t>
          </a:r>
        </a:p>
      </dsp:txBody>
      <dsp:txXfrm>
        <a:off x="0" y="3786613"/>
        <a:ext cx="11129819" cy="90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3AC45-2226-4CDD-B18D-28A96ED2AAEA}">
      <dsp:nvSpPr>
        <dsp:cNvPr id="0" name=""/>
        <dsp:cNvSpPr/>
      </dsp:nvSpPr>
      <dsp:spPr>
        <a:xfrm>
          <a:off x="1292" y="1135577"/>
          <a:ext cx="5041384" cy="30248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Established a BounceBack/Ontario Structured Psychotherapy QI Committee at CMHA-York and South Simcoe</a:t>
          </a:r>
          <a:endParaRPr lang="en-US" sz="3400" kern="1200" dirty="0"/>
        </a:p>
      </dsp:txBody>
      <dsp:txXfrm>
        <a:off x="1292" y="1135577"/>
        <a:ext cx="5041384" cy="3024830"/>
      </dsp:txXfrm>
    </dsp:sp>
    <dsp:sp modelId="{EDA10FD4-1B8E-44F8-93FF-84066BD8568F}">
      <dsp:nvSpPr>
        <dsp:cNvPr id="0" name=""/>
        <dsp:cNvSpPr/>
      </dsp:nvSpPr>
      <dsp:spPr>
        <a:xfrm>
          <a:off x="5546815" y="1135577"/>
          <a:ext cx="5041384" cy="3024830"/>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Continue to foster a culture on the team to bring forward new problems and a structure to work towards improvement</a:t>
          </a:r>
        </a:p>
      </dsp:txBody>
      <dsp:txXfrm>
        <a:off x="5546815" y="1135577"/>
        <a:ext cx="5041384" cy="3024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88EEB-E447-4EA5-A3C5-A526FF48CE56}">
      <dsp:nvSpPr>
        <dsp:cNvPr id="0" name=""/>
        <dsp:cNvSpPr/>
      </dsp:nvSpPr>
      <dsp:spPr>
        <a:xfrm rot="10800000">
          <a:off x="1143028" y="0"/>
          <a:ext cx="2776901" cy="1338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07"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Quick QI Webinar Series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Trusting the QI Process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Driver Diagram</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The Role of data in PDSA Cycles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Prioritizing QI in CMH&amp;A</a:t>
          </a:r>
          <a:endParaRPr lang="en-CA" sz="1200" kern="1200" dirty="0">
            <a:solidFill>
              <a:schemeClr val="bg1"/>
            </a:solidFill>
          </a:endParaRPr>
        </a:p>
      </dsp:txBody>
      <dsp:txXfrm rot="10800000">
        <a:off x="1477729" y="0"/>
        <a:ext cx="2442200" cy="1338806"/>
      </dsp:txXfrm>
    </dsp:sp>
    <dsp:sp modelId="{736C2B0F-7CA5-463D-915F-84E01D61C97B}">
      <dsp:nvSpPr>
        <dsp:cNvPr id="0" name=""/>
        <dsp:cNvSpPr/>
      </dsp:nvSpPr>
      <dsp:spPr>
        <a:xfrm>
          <a:off x="0" y="127902"/>
          <a:ext cx="1079221" cy="107922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76625-0DC6-4DED-9555-8AB10682083E}">
      <dsp:nvSpPr>
        <dsp:cNvPr id="0" name=""/>
        <dsp:cNvSpPr/>
      </dsp:nvSpPr>
      <dsp:spPr>
        <a:xfrm rot="10800000">
          <a:off x="1119925" y="1661155"/>
          <a:ext cx="2776901" cy="10792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07"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Data Culture and Assessment</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QI Assessment</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Sustainability Assessment</a:t>
          </a:r>
          <a:endParaRPr lang="en-CA" sz="1200" kern="1200" dirty="0">
            <a:solidFill>
              <a:schemeClr val="bg1"/>
            </a:solidFill>
          </a:endParaRPr>
        </a:p>
      </dsp:txBody>
      <dsp:txXfrm rot="10800000">
        <a:off x="1389730" y="1661155"/>
        <a:ext cx="2507096" cy="1079221"/>
      </dsp:txXfrm>
    </dsp:sp>
    <dsp:sp modelId="{23E6226B-A155-4181-A3A4-6FF685A96EC9}">
      <dsp:nvSpPr>
        <dsp:cNvPr id="0" name=""/>
        <dsp:cNvSpPr/>
      </dsp:nvSpPr>
      <dsp:spPr>
        <a:xfrm>
          <a:off x="0" y="1659072"/>
          <a:ext cx="1079221" cy="1079221"/>
        </a:xfrm>
        <a:prstGeom prst="ellipse">
          <a:avLst/>
        </a:prstGeom>
        <a:blipFill>
          <a:blip xmlns:r="http://schemas.openxmlformats.org/officeDocument/2006/relationships" r:embed="rId10"/>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7DD81-CE02-4A72-A112-C8800D70ABCC}">
      <dsp:nvSpPr>
        <dsp:cNvPr id="0" name=""/>
        <dsp:cNvSpPr/>
      </dsp:nvSpPr>
      <dsp:spPr>
        <a:xfrm rot="10800000">
          <a:off x="1143028" y="3062726"/>
          <a:ext cx="2776901" cy="10792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907"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Experience-Based Co-Design</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Client and Family member Engagement</a:t>
          </a:r>
          <a:endParaRPr lang="en-CA" sz="1200" kern="1200" dirty="0">
            <a:solidFill>
              <a:schemeClr val="bg1"/>
            </a:solidFill>
          </a:endParaRPr>
        </a:p>
      </dsp:txBody>
      <dsp:txXfrm rot="10800000">
        <a:off x="1412833" y="3062726"/>
        <a:ext cx="2507096" cy="1079221"/>
      </dsp:txXfrm>
    </dsp:sp>
    <dsp:sp modelId="{30FA69EA-0EB7-4303-B2EB-6CA2A95A6717}">
      <dsp:nvSpPr>
        <dsp:cNvPr id="0" name=""/>
        <dsp:cNvSpPr/>
      </dsp:nvSpPr>
      <dsp:spPr>
        <a:xfrm>
          <a:off x="0" y="3060450"/>
          <a:ext cx="1079221" cy="1079221"/>
        </a:xfrm>
        <a:prstGeom prst="ellipse">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88EEB-E447-4EA5-A3C5-A526FF48CE56}">
      <dsp:nvSpPr>
        <dsp:cNvPr id="0" name=""/>
        <dsp:cNvSpPr/>
      </dsp:nvSpPr>
      <dsp:spPr>
        <a:xfrm rot="10800000">
          <a:off x="1398889" y="0"/>
          <a:ext cx="2776901" cy="13010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31"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Enhancing “joy in work”</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QI </a:t>
          </a:r>
          <a:r>
            <a:rPr lang="en-CA" sz="1200" kern="120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Mythbusting</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Primer on Governance and Leadership</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QI in Community Mental Health and Addiction</a:t>
          </a:r>
          <a:endParaRPr lang="en-CA" sz="1200" kern="1200" dirty="0">
            <a:solidFill>
              <a:schemeClr val="bg1"/>
            </a:solidFill>
          </a:endParaRPr>
        </a:p>
      </dsp:txBody>
      <dsp:txXfrm rot="10800000">
        <a:off x="1724163" y="0"/>
        <a:ext cx="2451627" cy="1301098"/>
      </dsp:txXfrm>
    </dsp:sp>
    <dsp:sp modelId="{736C2B0F-7CA5-463D-915F-84E01D61C97B}">
      <dsp:nvSpPr>
        <dsp:cNvPr id="0" name=""/>
        <dsp:cNvSpPr/>
      </dsp:nvSpPr>
      <dsp:spPr>
        <a:xfrm>
          <a:off x="367383" y="257829"/>
          <a:ext cx="1092882" cy="109288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76625-0DC6-4DED-9555-8AB10682083E}">
      <dsp:nvSpPr>
        <dsp:cNvPr id="0" name=""/>
        <dsp:cNvSpPr/>
      </dsp:nvSpPr>
      <dsp:spPr>
        <a:xfrm rot="10800000">
          <a:off x="1398889" y="1628640"/>
          <a:ext cx="2776901" cy="10928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31"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Cohort 2 Report back presentations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Cohort 3 and Networks Report back presentations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OHT Webinar</a:t>
          </a:r>
          <a:endParaRPr lang="en-CA" sz="1200" kern="1200" dirty="0">
            <a:solidFill>
              <a:schemeClr val="bg1"/>
            </a:solidFill>
          </a:endParaRPr>
        </a:p>
      </dsp:txBody>
      <dsp:txXfrm rot="10800000">
        <a:off x="1672109" y="1628640"/>
        <a:ext cx="2503681" cy="1092882"/>
      </dsp:txXfrm>
    </dsp:sp>
    <dsp:sp modelId="{23E6226B-A155-4181-A3A4-6FF685A96EC9}">
      <dsp:nvSpPr>
        <dsp:cNvPr id="0" name=""/>
        <dsp:cNvSpPr/>
      </dsp:nvSpPr>
      <dsp:spPr>
        <a:xfrm>
          <a:off x="356432" y="1628640"/>
          <a:ext cx="1092882" cy="1092882"/>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7DD81-CE02-4A72-A112-C8800D70ABCC}">
      <dsp:nvSpPr>
        <dsp:cNvPr id="0" name=""/>
        <dsp:cNvSpPr/>
      </dsp:nvSpPr>
      <dsp:spPr>
        <a:xfrm rot="10800000">
          <a:off x="1398889" y="3049065"/>
          <a:ext cx="2776901" cy="10928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31" tIns="45720" rIns="85344" bIns="45720" numCol="1" spcCol="1270" anchor="ctr" anchorCtr="0">
          <a:noAutofit/>
        </a:bodyPr>
        <a:lstStyle/>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Sustaining your gains &amp; preventing short-lived improvements</a:t>
          </a:r>
          <a:endParaRPr lang="en-CA" sz="1200" kern="1200" dirty="0">
            <a:solidFill>
              <a:schemeClr val="bg1"/>
            </a:solidFill>
          </a:endParaRPr>
        </a:p>
        <a:p>
          <a:pPr marL="0" lvl="0" indent="0" algn="ctr" defTabSz="533400">
            <a:lnSpc>
              <a:spcPct val="90000"/>
            </a:lnSpc>
            <a:spcBef>
              <a:spcPct val="0"/>
            </a:spcBef>
            <a:spcAft>
              <a:spcPct val="35000"/>
            </a:spcAft>
            <a:buNone/>
          </a:pPr>
          <a:r>
            <a:rPr lang="en-CA" sz="12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Sustainability and Spread</a:t>
          </a:r>
          <a:endParaRPr lang="en-CA" sz="1200" kern="1200" dirty="0">
            <a:solidFill>
              <a:schemeClr val="bg1"/>
            </a:solidFill>
          </a:endParaRPr>
        </a:p>
      </dsp:txBody>
      <dsp:txXfrm rot="10800000">
        <a:off x="1672109" y="3049065"/>
        <a:ext cx="2503681" cy="1092882"/>
      </dsp:txXfrm>
    </dsp:sp>
    <dsp:sp modelId="{30FA69EA-0EB7-4303-B2EB-6CA2A95A6717}">
      <dsp:nvSpPr>
        <dsp:cNvPr id="0" name=""/>
        <dsp:cNvSpPr/>
      </dsp:nvSpPr>
      <dsp:spPr>
        <a:xfrm>
          <a:off x="331755" y="3049065"/>
          <a:ext cx="1092882" cy="1092882"/>
        </a:xfrm>
        <a:prstGeom prst="ellipse">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B0C806-92A9-4FC1-B79D-B93016F2C40A}" type="datetimeFigureOut">
              <a:rPr lang="en-CA" smtClean="0"/>
              <a:t>2020-01-14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171078-40AF-42E2-B1DF-9583B62AFD8A}" type="slidenum">
              <a:rPr lang="en-CA" smtClean="0"/>
              <a:t>‹#›</a:t>
            </a:fld>
            <a:endParaRPr lang="en-CA"/>
          </a:p>
        </p:txBody>
      </p:sp>
    </p:spTree>
    <p:extLst>
      <p:ext uri="{BB962C8B-B14F-4D97-AF65-F5344CB8AC3E}">
        <p14:creationId xmlns:p14="http://schemas.microsoft.com/office/powerpoint/2010/main" val="253969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quorum.hqontario.c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xemplarglobalcollege.org/product/5-why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a:t>
            </a:r>
          </a:p>
          <a:p>
            <a:endParaRPr lang="en-CA" dirty="0"/>
          </a:p>
          <a:p>
            <a:r>
              <a:rPr lang="en-CA" dirty="0"/>
              <a:t>Welcome to the Mental Health and Addiction QI Collaborative Webinar presented by AFHTO, AMHO and CMHA Ontario Branch. </a:t>
            </a:r>
          </a:p>
          <a:p>
            <a:r>
              <a:rPr lang="en-CA" dirty="0"/>
              <a:t>My name is Sandeep Gill and I am the Clinical KTE specialist at the Association of Family Health Teams of Ontario.</a:t>
            </a:r>
          </a:p>
          <a:p>
            <a:r>
              <a:rPr lang="en-CA" dirty="0"/>
              <a:t>We are happy you can all join us today, we have a jam packed hour today, so we will get started. </a:t>
            </a:r>
          </a:p>
          <a:p>
            <a:endParaRPr lang="en-CA" dirty="0"/>
          </a:p>
          <a:p>
            <a:r>
              <a:rPr lang="en-CA" dirty="0"/>
              <a:t>Questions will be addressed at the end of each presentation. Today we have two presentations by ……. </a:t>
            </a:r>
          </a:p>
        </p:txBody>
      </p:sp>
      <p:sp>
        <p:nvSpPr>
          <p:cNvPr id="4" name="Slide Number Placeholder 3"/>
          <p:cNvSpPr>
            <a:spLocks noGrp="1"/>
          </p:cNvSpPr>
          <p:nvPr>
            <p:ph type="sldNum" sz="quarter" idx="5"/>
          </p:nvPr>
        </p:nvSpPr>
        <p:spPr/>
        <p:txBody>
          <a:bodyPr/>
          <a:lstStyle/>
          <a:p>
            <a:fld id="{1A171078-40AF-42E2-B1DF-9583B62AFD8A}" type="slidenum">
              <a:rPr lang="en-CA" smtClean="0"/>
              <a:t>1</a:t>
            </a:fld>
            <a:endParaRPr lang="en-CA"/>
          </a:p>
        </p:txBody>
      </p:sp>
    </p:spTree>
    <p:extLst>
      <p:ext uri="{BB962C8B-B14F-4D97-AF65-F5344CB8AC3E}">
        <p14:creationId xmlns:p14="http://schemas.microsoft.com/office/powerpoint/2010/main" val="350151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7E26A09-1D66-4FBD-A888-5EEE7C1C55FC}" type="slidenum">
              <a:rPr lang="en-US" smtClean="0"/>
              <a:t>27</a:t>
            </a:fld>
            <a:endParaRPr lang="en-US"/>
          </a:p>
        </p:txBody>
      </p:sp>
    </p:spTree>
    <p:extLst>
      <p:ext uri="{BB962C8B-B14F-4D97-AF65-F5344CB8AC3E}">
        <p14:creationId xmlns:p14="http://schemas.microsoft.com/office/powerpoint/2010/main" val="842044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29</a:t>
            </a:fld>
            <a:endParaRPr lang="en-US"/>
          </a:p>
        </p:txBody>
      </p:sp>
    </p:spTree>
    <p:extLst>
      <p:ext uri="{BB962C8B-B14F-4D97-AF65-F5344CB8AC3E}">
        <p14:creationId xmlns:p14="http://schemas.microsoft.com/office/powerpoint/2010/main" val="220512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30</a:t>
            </a:fld>
            <a:endParaRPr lang="en-US"/>
          </a:p>
        </p:txBody>
      </p:sp>
    </p:spTree>
    <p:extLst>
      <p:ext uri="{BB962C8B-B14F-4D97-AF65-F5344CB8AC3E}">
        <p14:creationId xmlns:p14="http://schemas.microsoft.com/office/powerpoint/2010/main" val="2447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latin typeface="Arial" panose="020B0604020202020204" pitchFamily="34" charset="0"/>
                <a:cs typeface="Arial" panose="020B0604020202020204" pitchFamily="34" charset="0"/>
              </a:rPr>
              <a:t>Increase in the number of PTs who withdraw from BB after Information Session (before held assessment)</a:t>
            </a:r>
          </a:p>
          <a:p>
            <a:pPr lvl="1"/>
            <a:r>
              <a:rPr lang="en-US" dirty="0">
                <a:solidFill>
                  <a:prstClr val="black"/>
                </a:solidFill>
                <a:latin typeface="Arial" panose="020B0604020202020204" pitchFamily="34" charset="0"/>
                <a:cs typeface="Arial" panose="020B0604020202020204" pitchFamily="34" charset="0"/>
              </a:rPr>
              <a:t>Participants making informed decisions before using coach time</a:t>
            </a:r>
          </a:p>
          <a:p>
            <a:r>
              <a:rPr lang="en-US" dirty="0">
                <a:solidFill>
                  <a:prstClr val="black"/>
                </a:solidFill>
                <a:latin typeface="Arial" panose="020B0604020202020204" pitchFamily="34" charset="0"/>
                <a:cs typeface="Arial" panose="020B0604020202020204" pitchFamily="34" charset="0"/>
              </a:rPr>
              <a:t>Decrease in the number of PTs who withdraw from BB after a held assessment</a:t>
            </a:r>
          </a:p>
          <a:p>
            <a:pPr lvl="1"/>
            <a:r>
              <a:rPr lang="en-US" dirty="0">
                <a:solidFill>
                  <a:prstClr val="black"/>
                </a:solidFill>
                <a:latin typeface="Arial" panose="020B0604020202020204" pitchFamily="34" charset="0"/>
                <a:cs typeface="Arial" panose="020B0604020202020204" pitchFamily="34" charset="0"/>
              </a:rPr>
              <a:t>More engaged participants are enrolled in the program</a:t>
            </a:r>
          </a:p>
          <a:p>
            <a:r>
              <a:rPr lang="en-US" dirty="0">
                <a:solidFill>
                  <a:prstClr val="black"/>
                </a:solidFill>
                <a:latin typeface="Arial" panose="020B0604020202020204" pitchFamily="34" charset="0"/>
                <a:cs typeface="Arial" panose="020B0604020202020204" pitchFamily="34" charset="0"/>
              </a:rPr>
              <a:t>Coaches have higher job satisfaction with less chasing participants</a:t>
            </a:r>
          </a:p>
          <a:p>
            <a:r>
              <a:rPr lang="en-US" i="1" dirty="0">
                <a:solidFill>
                  <a:prstClr val="black"/>
                </a:solidFill>
                <a:latin typeface="Arial" panose="020B0604020202020204" pitchFamily="34" charset="0"/>
                <a:cs typeface="Arial" panose="020B0604020202020204" pitchFamily="34" charset="0"/>
              </a:rPr>
              <a:t>Primary care providers have outcome of referral faster for less engaged participants</a:t>
            </a:r>
          </a:p>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31</a:t>
            </a:fld>
            <a:endParaRPr lang="en-US"/>
          </a:p>
        </p:txBody>
      </p:sp>
    </p:spTree>
    <p:extLst>
      <p:ext uri="{BB962C8B-B14F-4D97-AF65-F5344CB8AC3E}">
        <p14:creationId xmlns:p14="http://schemas.microsoft.com/office/powerpoint/2010/main" val="14029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Support from leadership (Director, CEO and Project Leads) and Corporate QI Committee</a:t>
            </a:r>
          </a:p>
          <a:p>
            <a:pPr marL="171450" indent="-1714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Ongoing reporting updates to leadership</a:t>
            </a:r>
          </a:p>
          <a:p>
            <a:pPr marL="171450" indent="-1714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Integration of QI tools with Strategic Change tools for successful implementation of change idea</a:t>
            </a:r>
          </a:p>
          <a:p>
            <a:pPr marL="171450" indent="-1714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Culture that supports testing new ideas and acknowledges not all ideas will work</a:t>
            </a:r>
          </a:p>
          <a:p>
            <a:pPr marL="171450" indent="-1714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Ability to capture and analyze data to support implementation of change idea</a:t>
            </a:r>
          </a:p>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32</a:t>
            </a:fld>
            <a:endParaRPr lang="en-US"/>
          </a:p>
        </p:txBody>
      </p:sp>
    </p:spTree>
    <p:extLst>
      <p:ext uri="{BB962C8B-B14F-4D97-AF65-F5344CB8AC3E}">
        <p14:creationId xmlns:p14="http://schemas.microsoft.com/office/powerpoint/2010/main" val="312104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nSpc>
                <a:spcPct val="110000"/>
              </a:lnSpc>
            </a:pPr>
            <a:r>
              <a:rPr lang="en-US" dirty="0">
                <a:latin typeface="Arial" panose="020B0604020202020204" pitchFamily="34" charset="0"/>
                <a:cs typeface="Arial" panose="020B0604020202020204" pitchFamily="34" charset="0"/>
              </a:rPr>
              <a:t>Established a BounceBack/Ontario Structured Psychotherapy QI Committee at CMHA-York and South Simcoe</a:t>
            </a:r>
          </a:p>
          <a:p>
            <a:pPr marL="914400" lvl="1" indent="-457200">
              <a:lnSpc>
                <a:spcPct val="110000"/>
              </a:lnSpc>
            </a:pPr>
            <a:r>
              <a:rPr lang="en-US" dirty="0">
                <a:latin typeface="Arial" panose="020B0604020202020204" pitchFamily="34" charset="0"/>
                <a:cs typeface="Arial" panose="020B0604020202020204" pitchFamily="34" charset="0"/>
              </a:rPr>
              <a:t>Leveraged training and tools to test new projects</a:t>
            </a:r>
          </a:p>
          <a:p>
            <a:pPr marL="457200" indent="-457200">
              <a:lnSpc>
                <a:spcPct val="110000"/>
              </a:lnSpc>
            </a:pPr>
            <a:r>
              <a:rPr lang="en-US" dirty="0">
                <a:latin typeface="Arial" panose="020B0604020202020204" pitchFamily="34" charset="0"/>
                <a:cs typeface="Arial" panose="020B0604020202020204" pitchFamily="34" charset="0"/>
              </a:rPr>
              <a:t>Continue to foster a culture on the team to bring forward new problems and can provide a structure and tools for how to identify the root cause, change ideas and strategic implementation of change</a:t>
            </a:r>
          </a:p>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33</a:t>
            </a:fld>
            <a:endParaRPr lang="en-US"/>
          </a:p>
        </p:txBody>
      </p:sp>
    </p:spTree>
    <p:extLst>
      <p:ext uri="{BB962C8B-B14F-4D97-AF65-F5344CB8AC3E}">
        <p14:creationId xmlns:p14="http://schemas.microsoft.com/office/powerpoint/2010/main" val="77658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A171078-40AF-42E2-B1DF-9583B62AFD8A}" type="slidenum">
              <a:rPr lang="en-CA" smtClean="0"/>
              <a:t>34</a:t>
            </a:fld>
            <a:endParaRPr lang="en-CA"/>
          </a:p>
        </p:txBody>
      </p:sp>
    </p:spTree>
    <p:extLst>
      <p:ext uri="{BB962C8B-B14F-4D97-AF65-F5344CB8AC3E}">
        <p14:creationId xmlns:p14="http://schemas.microsoft.com/office/powerpoint/2010/main" val="46119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CA" dirty="0"/>
              <a:t>The CoP consists of 80+ members including QIDSS, QIIMS, QIDSS like and other quality specialists from AHC and CMHA/AMHO, they receive support from AFHTO and Council.</a:t>
            </a:r>
          </a:p>
          <a:p>
            <a:endParaRPr lang="en-CA" dirty="0"/>
          </a:p>
          <a:p>
            <a:pPr marL="178027" indent="-178027">
              <a:buFont typeface="Arial" panose="020B0604020202020204" pitchFamily="34" charset="0"/>
              <a:buChar char="•"/>
            </a:pPr>
            <a:r>
              <a:rPr lang="en-CA" dirty="0"/>
              <a:t>The CoP meets monthly via virtual meetings. At these meetings teams have the opportunity to present updates or initiatives they are working on within their teams and discuss collective projects and priorities. Often there are presentations from external stakeholders and organizations (i.e. HQO, digital health organizations and other healthcare providers/organizations).</a:t>
            </a:r>
          </a:p>
          <a:p>
            <a:endParaRPr lang="en-CA" dirty="0"/>
          </a:p>
          <a:p>
            <a:pPr marL="178027" indent="-178027">
              <a:buFont typeface="Arial" panose="020B0604020202020204" pitchFamily="34" charset="0"/>
              <a:buChar char="•"/>
            </a:pPr>
            <a:r>
              <a:rPr lang="en-CA" dirty="0"/>
              <a:t>The group communicates through email </a:t>
            </a:r>
            <a:r>
              <a:rPr lang="en-CA" dirty="0" err="1"/>
              <a:t>listerv</a:t>
            </a:r>
            <a:r>
              <a:rPr lang="en-CA" dirty="0"/>
              <a:t> which allows individuals ask their peers questions, share resources &amp; tools through one email address </a:t>
            </a:r>
          </a:p>
          <a:p>
            <a:endParaRPr lang="en-CA" dirty="0"/>
          </a:p>
        </p:txBody>
      </p:sp>
      <p:sp>
        <p:nvSpPr>
          <p:cNvPr id="4" name="Slide Number Placeholder 3"/>
          <p:cNvSpPr>
            <a:spLocks noGrp="1"/>
          </p:cNvSpPr>
          <p:nvPr>
            <p:ph type="sldNum" sz="quarter" idx="5"/>
          </p:nvPr>
        </p:nvSpPr>
        <p:spPr/>
        <p:txBody>
          <a:bodyPr/>
          <a:lstStyle/>
          <a:p>
            <a:fld id="{1A171078-40AF-42E2-B1DF-9583B62AFD8A}" type="slidenum">
              <a:rPr lang="en-CA" smtClean="0"/>
              <a:t>38</a:t>
            </a:fld>
            <a:endParaRPr lang="en-CA"/>
          </a:p>
        </p:txBody>
      </p:sp>
    </p:spTree>
    <p:extLst>
      <p:ext uri="{BB962C8B-B14F-4D97-AF65-F5344CB8AC3E}">
        <p14:creationId xmlns:p14="http://schemas.microsoft.com/office/powerpoint/2010/main" val="26409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To join, sign up for “Quorum” at </a:t>
            </a:r>
            <a:r>
              <a:rPr lang="en-CA" altLang="en-US" dirty="0">
                <a:hlinkClick r:id="rId3"/>
              </a:rPr>
              <a:t>https://quorum.hqontario.ca/</a:t>
            </a:r>
            <a:r>
              <a:rPr lang="en-CA" altLang="en-US" dirty="0"/>
              <a:t> </a:t>
            </a:r>
          </a:p>
          <a:p>
            <a:endParaRPr lang="en-CA" dirty="0"/>
          </a:p>
        </p:txBody>
      </p:sp>
      <p:sp>
        <p:nvSpPr>
          <p:cNvPr id="4" name="Slide Number Placeholder 3"/>
          <p:cNvSpPr>
            <a:spLocks noGrp="1"/>
          </p:cNvSpPr>
          <p:nvPr>
            <p:ph type="sldNum" sz="quarter" idx="5"/>
          </p:nvPr>
        </p:nvSpPr>
        <p:spPr/>
        <p:txBody>
          <a:bodyPr/>
          <a:lstStyle/>
          <a:p>
            <a:fld id="{1A171078-40AF-42E2-B1DF-9583B62AFD8A}" type="slidenum">
              <a:rPr lang="en-CA" smtClean="0"/>
              <a:t>39</a:t>
            </a:fld>
            <a:endParaRPr lang="en-CA"/>
          </a:p>
        </p:txBody>
      </p:sp>
    </p:spTree>
    <p:extLst>
      <p:ext uri="{BB962C8B-B14F-4D97-AF65-F5344CB8AC3E}">
        <p14:creationId xmlns:p14="http://schemas.microsoft.com/office/powerpoint/2010/main" val="138178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Please join out mailing list (link in the description) to stay up to date on E-QIP and learning opportunities for you! </a:t>
            </a:r>
          </a:p>
          <a:p>
            <a:endParaRPr lang="en-CA" dirty="0"/>
          </a:p>
        </p:txBody>
      </p:sp>
      <p:sp>
        <p:nvSpPr>
          <p:cNvPr id="4" name="Slide Number Placeholder 3"/>
          <p:cNvSpPr>
            <a:spLocks noGrp="1"/>
          </p:cNvSpPr>
          <p:nvPr>
            <p:ph type="sldNum" sz="quarter" idx="5"/>
          </p:nvPr>
        </p:nvSpPr>
        <p:spPr/>
        <p:txBody>
          <a:bodyPr/>
          <a:lstStyle/>
          <a:p>
            <a:fld id="{1A171078-40AF-42E2-B1DF-9583B62AFD8A}" type="slidenum">
              <a:rPr lang="en-CA" smtClean="0"/>
              <a:t>40</a:t>
            </a:fld>
            <a:endParaRPr lang="en-CA"/>
          </a:p>
        </p:txBody>
      </p:sp>
    </p:spTree>
    <p:extLst>
      <p:ext uri="{BB962C8B-B14F-4D97-AF65-F5344CB8AC3E}">
        <p14:creationId xmlns:p14="http://schemas.microsoft.com/office/powerpoint/2010/main" val="15734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A171078-40AF-42E2-B1DF-9583B62AFD8A}" type="slidenum">
              <a:rPr lang="en-CA" smtClean="0"/>
              <a:t>2</a:t>
            </a:fld>
            <a:endParaRPr lang="en-CA"/>
          </a:p>
        </p:txBody>
      </p:sp>
    </p:spTree>
    <p:extLst>
      <p:ext uri="{BB962C8B-B14F-4D97-AF65-F5344CB8AC3E}">
        <p14:creationId xmlns:p14="http://schemas.microsoft.com/office/powerpoint/2010/main" val="1879584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defTabSz="931774">
              <a:defRPr/>
            </a:pPr>
            <a:endParaRPr lang="en-US" dirty="0">
              <a:solidFill>
                <a:prstClr val="black"/>
              </a:solidFill>
              <a:latin typeface="Calibri"/>
            </a:endParaRPr>
          </a:p>
        </p:txBody>
      </p:sp>
      <p:sp>
        <p:nvSpPr>
          <p:cNvPr id="5" name="Date Placeholder 4"/>
          <p:cNvSpPr>
            <a:spLocks noGrp="1"/>
          </p:cNvSpPr>
          <p:nvPr>
            <p:ph type="dt" idx="11"/>
          </p:nvPr>
        </p:nvSpPr>
        <p:spPr/>
        <p:txBody>
          <a:bodyPr/>
          <a:lstStyle/>
          <a:p>
            <a:pPr defTabSz="931774">
              <a:defRPr/>
            </a:pPr>
            <a:fld id="{81331B57-0BE5-4F82-AA58-76F53EFF3ADA}" type="datetime8">
              <a:rPr lang="en-US">
                <a:solidFill>
                  <a:prstClr val="black"/>
                </a:solidFill>
                <a:latin typeface="Calibri"/>
              </a:rPr>
              <a:pPr defTabSz="931774">
                <a:defRPr/>
              </a:pPr>
              <a:t>1/14/2020 11:45 AM</a:t>
            </a:fld>
            <a:endParaRPr lang="en-US" dirty="0">
              <a:solidFill>
                <a:prstClr val="black"/>
              </a:solidFill>
              <a:latin typeface="Calibri"/>
            </a:endParaRPr>
          </a:p>
        </p:txBody>
      </p:sp>
      <p:sp>
        <p:nvSpPr>
          <p:cNvPr id="7" name="Slide Number Placeholder 6"/>
          <p:cNvSpPr>
            <a:spLocks noGrp="1"/>
          </p:cNvSpPr>
          <p:nvPr>
            <p:ph type="sldNum" sz="quarter" idx="13"/>
          </p:nvPr>
        </p:nvSpPr>
        <p:spPr>
          <a:xfrm>
            <a:off x="6534277" y="9066047"/>
            <a:ext cx="724351" cy="477248"/>
          </a:xfrm>
        </p:spPr>
        <p:txBody>
          <a:bodyPr/>
          <a:lstStyle/>
          <a:p>
            <a:pPr defTabSz="931774">
              <a:defRPr/>
            </a:pPr>
            <a:fld id="{EC87E0CF-87F6-4B58-B8B8-DCAB2DAAF3CA}" type="slidenum">
              <a:rPr lang="en-US">
                <a:solidFill>
                  <a:prstClr val="black"/>
                </a:solidFill>
                <a:latin typeface="Calibri"/>
              </a:rPr>
              <a:pPr defTabSz="931774">
                <a:defRPr/>
              </a:pPr>
              <a:t>43</a:t>
            </a:fld>
            <a:endParaRPr lang="en-US" dirty="0">
              <a:solidFill>
                <a:prstClr val="black"/>
              </a:solidFill>
              <a:latin typeface="Calibri"/>
            </a:endParaRPr>
          </a:p>
        </p:txBody>
      </p:sp>
    </p:spTree>
    <p:extLst>
      <p:ext uri="{BB962C8B-B14F-4D97-AF65-F5344CB8AC3E}">
        <p14:creationId xmlns:p14="http://schemas.microsoft.com/office/powerpoint/2010/main" val="97991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for converting this PowerPoint presentation into a large format poster using PowerPoint 2007 can be found here: http://library.elmhurst.edu/c.php?g=294924&amp;p=1965462</a:t>
            </a:r>
            <a:r>
              <a:rPr lang="en-US" baseline="0"/>
              <a:t> </a:t>
            </a:r>
            <a:endParaRPr lang="en-US"/>
          </a:p>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3</a:t>
            </a:fld>
            <a:endParaRPr lang="en-US"/>
          </a:p>
        </p:txBody>
      </p:sp>
    </p:spTree>
    <p:extLst>
      <p:ext uri="{BB962C8B-B14F-4D97-AF65-F5344CB8AC3E}">
        <p14:creationId xmlns:p14="http://schemas.microsoft.com/office/powerpoint/2010/main" val="271067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A171078-40AF-42E2-B1DF-9583B62AFD8A}" type="slidenum">
              <a:rPr lang="en-CA" smtClean="0"/>
              <a:t>19</a:t>
            </a:fld>
            <a:endParaRPr lang="en-CA"/>
          </a:p>
        </p:txBody>
      </p:sp>
    </p:spTree>
    <p:extLst>
      <p:ext uri="{BB962C8B-B14F-4D97-AF65-F5344CB8AC3E}">
        <p14:creationId xmlns:p14="http://schemas.microsoft.com/office/powerpoint/2010/main" val="278261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20</a:t>
            </a:fld>
            <a:endParaRPr lang="en-US"/>
          </a:p>
        </p:txBody>
      </p:sp>
    </p:spTree>
    <p:extLst>
      <p:ext uri="{BB962C8B-B14F-4D97-AF65-F5344CB8AC3E}">
        <p14:creationId xmlns:p14="http://schemas.microsoft.com/office/powerpoint/2010/main" val="271067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n-US" dirty="0">
                <a:cs typeface="Calibri"/>
              </a:rPr>
              <a:t>- </a:t>
            </a:r>
            <a:endParaRPr lang="en-US">
              <a:cs typeface="Calibri"/>
            </a:endParaRPr>
          </a:p>
        </p:txBody>
      </p:sp>
      <p:sp>
        <p:nvSpPr>
          <p:cNvPr id="4" name="Slide Number Placeholder 3"/>
          <p:cNvSpPr>
            <a:spLocks noGrp="1"/>
          </p:cNvSpPr>
          <p:nvPr>
            <p:ph type="sldNum" sz="quarter" idx="10"/>
          </p:nvPr>
        </p:nvSpPr>
        <p:spPr/>
        <p:txBody>
          <a:bodyPr/>
          <a:lstStyle/>
          <a:p>
            <a:fld id="{37E26A09-1D66-4FBD-A888-5EEE7C1C55FC}" type="slidenum">
              <a:rPr lang="en-US" smtClean="0"/>
              <a:t>21</a:t>
            </a:fld>
            <a:endParaRPr lang="en-US"/>
          </a:p>
        </p:txBody>
      </p:sp>
    </p:spTree>
    <p:extLst>
      <p:ext uri="{BB962C8B-B14F-4D97-AF65-F5344CB8AC3E}">
        <p14:creationId xmlns:p14="http://schemas.microsoft.com/office/powerpoint/2010/main" val="419034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endParaRPr lang="en-US" b="1" dirty="0"/>
          </a:p>
          <a:p>
            <a:r>
              <a:rPr lang="en-CA" dirty="0"/>
              <a:t>What deterred you from finishing the BounceBack program? (bracketed descriptions are examples)</a:t>
            </a:r>
            <a:r>
              <a:rPr lang="en-US" dirty="0"/>
              <a:t> </a:t>
            </a:r>
            <a:endParaRPr lang="en-US" dirty="0">
              <a:cs typeface="Calibri"/>
            </a:endParaRPr>
          </a:p>
          <a:p>
            <a:pPr marL="171450" indent="-171450">
              <a:buFont typeface="Arial"/>
              <a:buChar char="•"/>
            </a:pPr>
            <a:r>
              <a:rPr lang="en-CA" b="1" dirty="0"/>
              <a:t>Not the right timing</a:t>
            </a:r>
            <a:r>
              <a:rPr lang="en-CA" dirty="0"/>
              <a:t> (too busy, and had many other commitments)</a:t>
            </a:r>
            <a:endParaRPr lang="en-US" dirty="0"/>
          </a:p>
          <a:p>
            <a:pPr marL="171450" indent="-171450">
              <a:buFont typeface="Arial"/>
              <a:buChar char="•"/>
            </a:pPr>
            <a:r>
              <a:rPr lang="en-CA" b="1" dirty="0"/>
              <a:t>The Coaching</a:t>
            </a:r>
            <a:r>
              <a:rPr lang="en-CA" dirty="0"/>
              <a:t> (style, cultural and gender differences)</a:t>
            </a:r>
            <a:endParaRPr lang="en-US" dirty="0"/>
          </a:p>
          <a:p>
            <a:pPr marL="171450" indent="-171450">
              <a:buFont typeface="Arial"/>
              <a:buChar char="•"/>
            </a:pPr>
            <a:r>
              <a:rPr lang="en-CA" b="1" dirty="0"/>
              <a:t>The sessions</a:t>
            </a:r>
            <a:r>
              <a:rPr lang="en-CA" dirty="0"/>
              <a:t> (having to talk over the phone, the structure, the duration)</a:t>
            </a:r>
            <a:endParaRPr lang="en-US" dirty="0"/>
          </a:p>
          <a:p>
            <a:pPr marL="171450" indent="-171450">
              <a:buFont typeface="Arial"/>
              <a:buChar char="•"/>
            </a:pPr>
            <a:r>
              <a:rPr lang="en-CA" b="1" dirty="0"/>
              <a:t>The materials</a:t>
            </a:r>
            <a:r>
              <a:rPr lang="en-CA" dirty="0"/>
              <a:t> (too much work, workbooks wasn’t applicable, difficult to read)</a:t>
            </a:r>
            <a:endParaRPr lang="en-US" dirty="0"/>
          </a:p>
          <a:p>
            <a:pPr marL="171450" indent="-171450">
              <a:buFont typeface="Arial"/>
              <a:buChar char="•"/>
            </a:pPr>
            <a:r>
              <a:rPr lang="en-CA" b="1" dirty="0"/>
              <a:t>The accessibility</a:t>
            </a:r>
            <a:r>
              <a:rPr lang="en-CA" dirty="0"/>
              <a:t> (scheduling was hard, hours of operation, language barriers)</a:t>
            </a:r>
            <a:endParaRPr lang="en-US" dirty="0"/>
          </a:p>
          <a:p>
            <a:pPr marL="171450" indent="-171450">
              <a:buFont typeface="Arial"/>
              <a:buChar char="•"/>
            </a:pPr>
            <a:r>
              <a:rPr lang="en-CA" b="1" dirty="0"/>
              <a:t>Other</a:t>
            </a:r>
            <a:r>
              <a:rPr lang="en-CA" dirty="0"/>
              <a:t>: ________________________________________________</a:t>
            </a:r>
            <a:endParaRPr lang="en-US" dirty="0"/>
          </a:p>
          <a:p>
            <a:endParaRPr lang="en-CA" dirty="0">
              <a:cs typeface="Calibri"/>
            </a:endParaRPr>
          </a:p>
          <a:p>
            <a:r>
              <a:rPr lang="en-CA" dirty="0">
                <a:cs typeface="Calibri"/>
              </a:rPr>
              <a:t>Why was it helpful?</a:t>
            </a:r>
          </a:p>
          <a:p>
            <a:pPr>
              <a:buFont typeface="Arial"/>
              <a:buChar char="•"/>
            </a:pPr>
            <a:r>
              <a:rPr lang="en-CA" dirty="0"/>
              <a:t>Keeps everyone focused on the same problem</a:t>
            </a:r>
            <a:endParaRPr lang="en-CA" dirty="0">
              <a:cs typeface="Calibri"/>
            </a:endParaRPr>
          </a:p>
          <a:p>
            <a:pPr>
              <a:buFont typeface="Arial"/>
              <a:buChar char="•"/>
            </a:pPr>
            <a:r>
              <a:rPr lang="en-CA" dirty="0"/>
              <a:t>Everyone gets a chance to contribute, see that their ideas are captured and won’t be lost;</a:t>
            </a:r>
            <a:endParaRPr lang="en-CA" dirty="0">
              <a:cs typeface="Calibri"/>
            </a:endParaRPr>
          </a:p>
          <a:p>
            <a:pPr>
              <a:buFont typeface="Arial"/>
              <a:buChar char="•"/>
            </a:pPr>
            <a:r>
              <a:rPr lang="en-CA" dirty="0"/>
              <a:t>Expands brainstorming to include different types of causes;</a:t>
            </a:r>
            <a:endParaRPr lang="en-CA" dirty="0">
              <a:cs typeface="Calibri"/>
            </a:endParaRPr>
          </a:p>
          <a:p>
            <a:pPr>
              <a:buFont typeface="Arial"/>
              <a:buChar char="•"/>
            </a:pPr>
            <a:r>
              <a:rPr lang="en-CA" dirty="0"/>
              <a:t>Allows for thorough exploration of a problem;</a:t>
            </a:r>
            <a:endParaRPr lang="en-CA" dirty="0">
              <a:cs typeface="Calibri"/>
            </a:endParaRPr>
          </a:p>
          <a:p>
            <a:pPr>
              <a:buFont typeface="Arial"/>
              <a:buChar char="•"/>
            </a:pPr>
            <a:r>
              <a:rPr lang="en-CA" dirty="0"/>
              <a:t>Can guide teams to a change idea that will have an impact</a:t>
            </a:r>
          </a:p>
          <a:p>
            <a:pPr>
              <a:buFont typeface="Arial"/>
              <a:buChar cha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One of the simplest root cause analysis tools, “</a:t>
            </a:r>
            <a:r>
              <a:rPr lang="en-US" dirty="0">
                <a:hlinkClick r:id="rId3"/>
              </a:rPr>
              <a:t>the 5 whys</a:t>
            </a:r>
            <a:r>
              <a:rPr lang="en-US" dirty="0"/>
              <a:t>” technique uses a question-asking method to explore the cause-and-effect relationship underlying the problem. </a:t>
            </a:r>
          </a:p>
          <a:p>
            <a:pPr>
              <a:defRPr/>
            </a:pPr>
            <a:endParaRPr lang="en-US" dirty="0">
              <a:cs typeface="Calibri"/>
            </a:endParaRPr>
          </a:p>
          <a:p>
            <a:pPr>
              <a:defRPr/>
            </a:pPr>
            <a:r>
              <a:rPr lang="en-US" dirty="0"/>
              <a:t>•schedule a meeting, informing the participants of the topic to be discussed. </a:t>
            </a:r>
            <a:endParaRPr lang="en-US" dirty="0">
              <a:cs typeface="Calibri" panose="020F0502020204030204"/>
            </a:endParaRPr>
          </a:p>
          <a:p>
            <a:pPr>
              <a:defRPr/>
            </a:pPr>
            <a:r>
              <a:rPr lang="en-US" dirty="0"/>
              <a:t>•keep asking “why” until a meaningful conclusion is reached. Generally, a minimum of five questions should be asked, although additional questions are sometimes required if the real cause is yet to be identified, rather than simply settling for a partial conclusion</a:t>
            </a:r>
            <a:endParaRPr lang="en-US" dirty="0">
              <a:cs typeface="Calibri"/>
            </a:endParaRPr>
          </a:p>
          <a:p>
            <a:pPr>
              <a:buFont typeface="Arial"/>
              <a:buChar char="•"/>
            </a:pPr>
            <a:endParaRPr lang="en-CA" b="1" dirty="0"/>
          </a:p>
        </p:txBody>
      </p:sp>
      <p:sp>
        <p:nvSpPr>
          <p:cNvPr id="4" name="Slide Number Placeholder 3"/>
          <p:cNvSpPr>
            <a:spLocks noGrp="1"/>
          </p:cNvSpPr>
          <p:nvPr>
            <p:ph type="sldNum" sz="quarter" idx="10"/>
          </p:nvPr>
        </p:nvSpPr>
        <p:spPr/>
        <p:txBody>
          <a:bodyPr/>
          <a:lstStyle/>
          <a:p>
            <a:fld id="{B378D369-65B7-4D46-849A-DC4D764D3384}" type="slidenum">
              <a:rPr lang="en-CA" smtClean="0"/>
              <a:t>24</a:t>
            </a:fld>
            <a:endParaRPr lang="en-CA"/>
          </a:p>
        </p:txBody>
      </p:sp>
    </p:spTree>
    <p:extLst>
      <p:ext uri="{BB962C8B-B14F-4D97-AF65-F5344CB8AC3E}">
        <p14:creationId xmlns:p14="http://schemas.microsoft.com/office/powerpoint/2010/main" val="299366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68580">
              <a:spcBef>
                <a:spcPts val="900"/>
              </a:spcBef>
              <a:spcAft>
                <a:spcPts val="150"/>
              </a:spcAft>
              <a:buChar char="•"/>
            </a:pPr>
            <a:r>
              <a:rPr lang="en-US" dirty="0"/>
              <a:t> We conducted Change Ideas Generating Exercises with</a:t>
            </a:r>
            <a:r>
              <a:rPr lang="en-US" dirty="0">
                <a:cs typeface="Calibri"/>
              </a:rPr>
              <a:t> the frontline program staff, and collected a large number of Change Ideas to theme and evaluate Impact of and Effort involved through the </a:t>
            </a:r>
            <a:r>
              <a:rPr lang="en-US" dirty="0"/>
              <a:t>Impact-Effort Chart and a Pareto Chart (Thank you QI Coach Laura!)</a:t>
            </a:r>
          </a:p>
          <a:p>
            <a:pPr marL="68580" indent="-68580">
              <a:spcBef>
                <a:spcPts val="900"/>
              </a:spcBef>
              <a:spcAft>
                <a:spcPts val="150"/>
              </a:spcAft>
              <a:buChar char="•"/>
            </a:pPr>
            <a:endParaRPr lang="en-US" dirty="0"/>
          </a:p>
          <a:p>
            <a:pPr marL="171450" indent="-171450">
              <a:spcBef>
                <a:spcPts val="900"/>
              </a:spcBef>
              <a:spcAft>
                <a:spcPts val="150"/>
              </a:spcAft>
              <a:buChar char="•"/>
            </a:pPr>
            <a:r>
              <a:rPr lang="en-US" dirty="0"/>
              <a:t>We then utilized the Driver Diagram</a:t>
            </a:r>
            <a:r>
              <a:rPr lang="en-US" dirty="0">
                <a:cs typeface="Calibri"/>
              </a:rPr>
              <a:t> to lay out the logistic linking our chosen Change Idea back to our Aim. </a:t>
            </a:r>
          </a:p>
          <a:p>
            <a:pPr marL="68580" indent="-68580">
              <a:spcBef>
                <a:spcPts val="900"/>
              </a:spcBef>
              <a:spcAft>
                <a:spcPts val="150"/>
              </a:spcAft>
              <a:buChar char="•"/>
            </a:pPr>
            <a:endParaRPr lang="en-US" dirty="0">
              <a:cs typeface="Calibri"/>
            </a:endParaRPr>
          </a:p>
          <a:p>
            <a:pPr marL="68580" indent="-68580">
              <a:spcBef>
                <a:spcPts val="900"/>
              </a:spcBef>
              <a:spcAft>
                <a:spcPts val="150"/>
              </a:spcAft>
              <a:buChar char="•"/>
            </a:pPr>
            <a:r>
              <a:rPr lang="en-US" dirty="0"/>
              <a:t>Given that we were all frontline staff, we all were excited to generate idea after idea, very motivated to change our service processes for a smoother and more efficient procedure. </a:t>
            </a:r>
            <a:r>
              <a:rPr lang="en-US" dirty="0">
                <a:cs typeface="Calibri"/>
              </a:rPr>
              <a:t>It was easy to expect some major change ideas to come out of these exercises, but the Impact-Effort Chart really helped us see that the highest impact and lowest effort change idea wasn't a major renovation.</a:t>
            </a:r>
          </a:p>
        </p:txBody>
      </p:sp>
      <p:sp>
        <p:nvSpPr>
          <p:cNvPr id="4" name="Slide Number Placeholder 3"/>
          <p:cNvSpPr>
            <a:spLocks noGrp="1"/>
          </p:cNvSpPr>
          <p:nvPr>
            <p:ph type="sldNum" sz="quarter" idx="5"/>
          </p:nvPr>
        </p:nvSpPr>
        <p:spPr/>
        <p:txBody>
          <a:bodyPr/>
          <a:lstStyle/>
          <a:p>
            <a:fld id="{37E26A09-1D66-4FBD-A888-5EEE7C1C55FC}" type="slidenum">
              <a:rPr lang="en-US" smtClean="0"/>
              <a:t>25</a:t>
            </a:fld>
            <a:endParaRPr lang="en-US"/>
          </a:p>
        </p:txBody>
      </p:sp>
    </p:spTree>
    <p:extLst>
      <p:ext uri="{BB962C8B-B14F-4D97-AF65-F5344CB8AC3E}">
        <p14:creationId xmlns:p14="http://schemas.microsoft.com/office/powerpoint/2010/main" val="281933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E2FC9-A854-401B-A271-9469DA29AA2F}" type="slidenum">
              <a:rPr lang="en-US" smtClean="0"/>
              <a:t>26</a:t>
            </a:fld>
            <a:endParaRPr lang="en-US"/>
          </a:p>
        </p:txBody>
      </p:sp>
    </p:spTree>
    <p:extLst>
      <p:ext uri="{BB962C8B-B14F-4D97-AF65-F5344CB8AC3E}">
        <p14:creationId xmlns:p14="http://schemas.microsoft.com/office/powerpoint/2010/main" val="1956768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19964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7A13-EB38-4580-BE84-46895B1C2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A0790E-8195-4F17-B62B-66EB16AD9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EE527-1459-4E36-81BA-37C305867EF8}"/>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745330BC-56B6-4F5A-A8A1-DC9070C674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0D04EB-BE84-43B4-B0DE-EDCA6C9E2B24}"/>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199002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9B47-16C2-42AA-9006-CD9519E44F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351C70-4A23-4660-818E-B27A7DEA4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8A2B57B-C932-4AD2-A0A2-180ED38C9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44DC8C1-27F0-4927-8A44-F57E93284FF7}"/>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6" name="Footer Placeholder 5">
            <a:extLst>
              <a:ext uri="{FF2B5EF4-FFF2-40B4-BE49-F238E27FC236}">
                <a16:creationId xmlns:a16="http://schemas.microsoft.com/office/drawing/2014/main" id="{595A9F1C-601F-48CB-9BB3-7D5D09B47B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07766F-7498-4978-B618-619A39606E84}"/>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308977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1F1-F115-466B-A5F5-90C9A86B82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3783223-131B-4EB8-837F-94D3E817C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98A2E-44A6-4A1B-9463-ED5F3E335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BE8651-C18A-47EE-88C6-0984601F0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C111F-4BC9-45F3-AFD5-D9FB0F5A14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30A2DB5-5623-45FD-A456-570A3C792F10}"/>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8" name="Footer Placeholder 7">
            <a:extLst>
              <a:ext uri="{FF2B5EF4-FFF2-40B4-BE49-F238E27FC236}">
                <a16:creationId xmlns:a16="http://schemas.microsoft.com/office/drawing/2014/main" id="{0448DE31-E4E0-4692-8A6E-B83137ACEE3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CCBCCD8-1099-46E9-AFEE-66D8BF2EC740}"/>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264390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325D-C3E4-4785-8C5F-4B13C2CEB1A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126A61-2D4E-4F1C-BF24-CD3CE07D52D0}"/>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4" name="Footer Placeholder 3">
            <a:extLst>
              <a:ext uri="{FF2B5EF4-FFF2-40B4-BE49-F238E27FC236}">
                <a16:creationId xmlns:a16="http://schemas.microsoft.com/office/drawing/2014/main" id="{0900E372-F918-40FE-B545-0135A50A073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74A3845-0E6C-460E-BDB2-4B7EACC9DB98}"/>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89257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77B99-95BB-40E6-A2FC-3A7465701488}"/>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3" name="Footer Placeholder 2">
            <a:extLst>
              <a:ext uri="{FF2B5EF4-FFF2-40B4-BE49-F238E27FC236}">
                <a16:creationId xmlns:a16="http://schemas.microsoft.com/office/drawing/2014/main" id="{EE0C913E-5806-47B8-8B3E-5C827931111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28A7B86-CD77-42D1-8B09-16EC04836ED0}"/>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347276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CC0-E504-47B6-AB62-5FB0B73F1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4D17F38-4AF6-4350-B2FF-24D8990E6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8033840-9D5C-4F9B-925B-B1BBBC76A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EAFB6-63DA-4A4C-926D-6A4A34DF70E9}"/>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6" name="Footer Placeholder 5">
            <a:extLst>
              <a:ext uri="{FF2B5EF4-FFF2-40B4-BE49-F238E27FC236}">
                <a16:creationId xmlns:a16="http://schemas.microsoft.com/office/drawing/2014/main" id="{996C3593-7DCE-4EB6-A5A1-3CB3C9D244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D1D8F7-6DF2-4B8B-9750-29AB948FB6E4}"/>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278005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DEB5-1476-4BD4-B326-C635D58B4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C154ED9-1485-4546-BAFD-95DC30B18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797D9C0-0F1C-43E8-928E-5E7F04EF8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4F8C0-6C2A-4A93-9A48-92BCEE206DAA}"/>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6" name="Footer Placeholder 5">
            <a:extLst>
              <a:ext uri="{FF2B5EF4-FFF2-40B4-BE49-F238E27FC236}">
                <a16:creationId xmlns:a16="http://schemas.microsoft.com/office/drawing/2014/main" id="{91CADEAF-36A4-471A-93BB-3CF8EC735A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8A5041-AF19-4C06-99ED-8E0EBECE9C2A}"/>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3711837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8D70-02D9-4E1E-9CA7-7A238986DB8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593EC6-3A4D-4D71-86D6-8B8F2E1503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8EB0AA-4471-49E4-B1B7-F4990F3B7493}"/>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86746A9E-BA42-4108-B137-29188D77C8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FC89EE-B579-4379-9348-3A30FF616FEE}"/>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259034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0149A-BD73-48AC-8511-C380ECA5ED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7438E6-C853-4DE2-840C-5989640B0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313FAD-73DF-4D70-B026-D6D8BEDBBCD5}"/>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FDCCF1E1-E069-4322-8612-9F09C29C31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F87669-3F19-4AB2-9F39-F42CC72EA066}"/>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112485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172424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4BB0-1651-4F72-BB66-8210C9F15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21CE06-5BBE-430B-AB7D-B00A59A20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71D21A-5F84-42C9-9520-0045B7AAD24D}"/>
              </a:ext>
            </a:extLst>
          </p:cNvPr>
          <p:cNvSpPr>
            <a:spLocks noGrp="1"/>
          </p:cNvSpPr>
          <p:nvPr>
            <p:ph type="dt" sz="half" idx="10"/>
          </p:nvPr>
        </p:nvSpPr>
        <p:spPr/>
        <p:txBody>
          <a:bodyPr/>
          <a:lstStyle/>
          <a:p>
            <a:fld id="{1FFA5091-92FF-4EA5-9A8C-7293ACE0855E}" type="datetimeFigureOut">
              <a:rPr lang="en-CA" smtClean="0"/>
              <a:t>2020-01-14</a:t>
            </a:fld>
            <a:endParaRPr lang="en-CA"/>
          </a:p>
        </p:txBody>
      </p:sp>
      <p:sp>
        <p:nvSpPr>
          <p:cNvPr id="5" name="Footer Placeholder 4">
            <a:extLst>
              <a:ext uri="{FF2B5EF4-FFF2-40B4-BE49-F238E27FC236}">
                <a16:creationId xmlns:a16="http://schemas.microsoft.com/office/drawing/2014/main" id="{CBDB30FB-924E-4E9C-81DE-A59EBB8041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358EB2-E1A0-4E34-AFAA-046C7A1BC810}"/>
              </a:ext>
            </a:extLst>
          </p:cNvPr>
          <p:cNvSpPr>
            <a:spLocks noGrp="1"/>
          </p:cNvSpPr>
          <p:nvPr>
            <p:ph type="sldNum" sz="quarter" idx="12"/>
          </p:nvPr>
        </p:nvSpPr>
        <p:spPr/>
        <p:txBody>
          <a:bodyPr/>
          <a:lstStyle/>
          <a:p>
            <a:fld id="{CBAA1B13-4755-4495-B5D9-F4A988530461}" type="slidenum">
              <a:rPr lang="en-CA" smtClean="0"/>
              <a:t>‹#›</a:t>
            </a:fld>
            <a:endParaRPr lang="en-CA"/>
          </a:p>
        </p:txBody>
      </p:sp>
    </p:spTree>
    <p:extLst>
      <p:ext uri="{BB962C8B-B14F-4D97-AF65-F5344CB8AC3E}">
        <p14:creationId xmlns:p14="http://schemas.microsoft.com/office/powerpoint/2010/main" val="413719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4BB0-1651-4F72-BB66-8210C9F15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21CE06-5BBE-430B-AB7D-B00A59A20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71D21A-5F84-42C9-9520-0045B7AAD24D}"/>
              </a:ext>
            </a:extLst>
          </p:cNvPr>
          <p:cNvSpPr>
            <a:spLocks noGrp="1"/>
          </p:cNvSpPr>
          <p:nvPr>
            <p:ph type="dt" sz="half" idx="10"/>
          </p:nvPr>
        </p:nvSpPr>
        <p:spPr/>
        <p:txBody>
          <a:bodyPr/>
          <a:lstStyle/>
          <a:p>
            <a:fld id="{1FFA5091-92FF-4EA5-9A8C-7293ACE0855E}" type="datetimeFigureOut">
              <a:rPr lang="en-CA" smtClean="0"/>
              <a:pPr/>
              <a:t>2020-01-14</a:t>
            </a:fld>
            <a:endParaRPr lang="en-CA"/>
          </a:p>
        </p:txBody>
      </p:sp>
      <p:sp>
        <p:nvSpPr>
          <p:cNvPr id="5" name="Footer Placeholder 4">
            <a:extLst>
              <a:ext uri="{FF2B5EF4-FFF2-40B4-BE49-F238E27FC236}">
                <a16:creationId xmlns:a16="http://schemas.microsoft.com/office/drawing/2014/main" id="{CBDB30FB-924E-4E9C-81DE-A59EBB8041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358EB2-E1A0-4E34-AFAA-046C7A1BC810}"/>
              </a:ext>
            </a:extLst>
          </p:cNvPr>
          <p:cNvSpPr>
            <a:spLocks noGrp="1"/>
          </p:cNvSpPr>
          <p:nvPr>
            <p:ph type="sldNum" sz="quarter" idx="12"/>
          </p:nvPr>
        </p:nvSpPr>
        <p:spPr/>
        <p:txBody>
          <a:bodyPr/>
          <a:lstStyle/>
          <a:p>
            <a:fld id="{CBAA1B13-4755-4495-B5D9-F4A988530461}" type="slidenum">
              <a:rPr lang="en-CA" smtClean="0"/>
              <a:pPr/>
              <a:t>‹#›</a:t>
            </a:fld>
            <a:endParaRPr lang="en-CA"/>
          </a:p>
        </p:txBody>
      </p:sp>
    </p:spTree>
    <p:extLst>
      <p:ext uri="{BB962C8B-B14F-4D97-AF65-F5344CB8AC3E}">
        <p14:creationId xmlns:p14="http://schemas.microsoft.com/office/powerpoint/2010/main" val="738345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355276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317D-C482-4A70-A46E-020EF8DAA05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C68A49A-7530-43E5-B3D7-51CE883CFC11}"/>
              </a:ext>
            </a:extLst>
          </p:cNvPr>
          <p:cNvSpPr>
            <a:spLocks noGrp="1"/>
          </p:cNvSpPr>
          <p:nvPr>
            <p:ph type="dt" sz="half" idx="10"/>
          </p:nvPr>
        </p:nvSpPr>
        <p:spPr/>
        <p:txBody>
          <a:bodyPr/>
          <a:lstStyle/>
          <a:p>
            <a:fld id="{1FFA5091-92FF-4EA5-9A8C-7293ACE0855E}" type="datetimeFigureOut">
              <a:rPr lang="en-CA" smtClean="0"/>
              <a:pPr/>
              <a:t>2020-01-14</a:t>
            </a:fld>
            <a:endParaRPr lang="en-CA"/>
          </a:p>
        </p:txBody>
      </p:sp>
      <p:sp>
        <p:nvSpPr>
          <p:cNvPr id="4" name="Footer Placeholder 3">
            <a:extLst>
              <a:ext uri="{FF2B5EF4-FFF2-40B4-BE49-F238E27FC236}">
                <a16:creationId xmlns:a16="http://schemas.microsoft.com/office/drawing/2014/main" id="{1A5839C9-0127-4938-8BC5-BD3839D410C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98D843-F31F-46E1-91D1-813E7D6590D0}"/>
              </a:ext>
            </a:extLst>
          </p:cNvPr>
          <p:cNvSpPr>
            <a:spLocks noGrp="1"/>
          </p:cNvSpPr>
          <p:nvPr>
            <p:ph type="sldNum" sz="quarter" idx="12"/>
          </p:nvPr>
        </p:nvSpPr>
        <p:spPr/>
        <p:txBody>
          <a:bodyPr/>
          <a:lstStyle/>
          <a:p>
            <a:fld id="{CBAA1B13-4755-4495-B5D9-F4A988530461}" type="slidenum">
              <a:rPr lang="en-CA" smtClean="0"/>
              <a:pPr/>
              <a:t>‹#›</a:t>
            </a:fld>
            <a:endParaRPr lang="en-CA"/>
          </a:p>
        </p:txBody>
      </p:sp>
    </p:spTree>
    <p:extLst>
      <p:ext uri="{BB962C8B-B14F-4D97-AF65-F5344CB8AC3E}">
        <p14:creationId xmlns:p14="http://schemas.microsoft.com/office/powerpoint/2010/main" val="812505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C4AF-6110-468E-AC78-2E924D6C21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153C0AD-20EA-4690-A7BD-3E77E94A2CAC}"/>
              </a:ext>
            </a:extLst>
          </p:cNvPr>
          <p:cNvSpPr>
            <a:spLocks noGrp="1"/>
          </p:cNvSpPr>
          <p:nvPr>
            <p:ph type="dt" sz="half" idx="10"/>
          </p:nvPr>
        </p:nvSpPr>
        <p:spPr/>
        <p:txBody>
          <a:bodyPr/>
          <a:lstStyle/>
          <a:p>
            <a:fld id="{1FFA5091-92FF-4EA5-9A8C-7293ACE0855E}" type="datetimeFigureOut">
              <a:rPr lang="en-CA" smtClean="0"/>
              <a:pPr/>
              <a:t>2020-01-14</a:t>
            </a:fld>
            <a:endParaRPr lang="en-CA"/>
          </a:p>
        </p:txBody>
      </p:sp>
      <p:sp>
        <p:nvSpPr>
          <p:cNvPr id="4" name="Footer Placeholder 3">
            <a:extLst>
              <a:ext uri="{FF2B5EF4-FFF2-40B4-BE49-F238E27FC236}">
                <a16:creationId xmlns:a16="http://schemas.microsoft.com/office/drawing/2014/main" id="{6C345413-5683-40E3-9AE4-9B4967F0887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16C1B13-A9A8-4FBA-B9BC-944D0FC0F392}"/>
              </a:ext>
            </a:extLst>
          </p:cNvPr>
          <p:cNvSpPr>
            <a:spLocks noGrp="1"/>
          </p:cNvSpPr>
          <p:nvPr>
            <p:ph type="sldNum" sz="quarter" idx="12"/>
          </p:nvPr>
        </p:nvSpPr>
        <p:spPr/>
        <p:txBody>
          <a:bodyPr/>
          <a:lstStyle/>
          <a:p>
            <a:fld id="{CBAA1B13-4755-4495-B5D9-F4A988530461}" type="slidenum">
              <a:rPr lang="en-CA" smtClean="0"/>
              <a:pPr/>
              <a:t>‹#›</a:t>
            </a:fld>
            <a:endParaRPr lang="en-CA"/>
          </a:p>
        </p:txBody>
      </p:sp>
    </p:spTree>
    <p:extLst>
      <p:ext uri="{BB962C8B-B14F-4D97-AF65-F5344CB8AC3E}">
        <p14:creationId xmlns:p14="http://schemas.microsoft.com/office/powerpoint/2010/main" val="2448163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2AB8-D917-49EE-AF27-1687897A41F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EC9DCB-5847-4F2E-9550-6D900E3CE19B}"/>
              </a:ext>
            </a:extLst>
          </p:cNvPr>
          <p:cNvSpPr>
            <a:spLocks noGrp="1"/>
          </p:cNvSpPr>
          <p:nvPr>
            <p:ph type="dt" sz="half" idx="10"/>
          </p:nvPr>
        </p:nvSpPr>
        <p:spPr/>
        <p:txBody>
          <a:bodyPr/>
          <a:lstStyle/>
          <a:p>
            <a:fld id="{1FFA5091-92FF-4EA5-9A8C-7293ACE0855E}" type="datetimeFigureOut">
              <a:rPr lang="en-CA" smtClean="0"/>
              <a:pPr/>
              <a:t>2020-01-14</a:t>
            </a:fld>
            <a:endParaRPr lang="en-CA"/>
          </a:p>
        </p:txBody>
      </p:sp>
      <p:sp>
        <p:nvSpPr>
          <p:cNvPr id="4" name="Footer Placeholder 3">
            <a:extLst>
              <a:ext uri="{FF2B5EF4-FFF2-40B4-BE49-F238E27FC236}">
                <a16:creationId xmlns:a16="http://schemas.microsoft.com/office/drawing/2014/main" id="{BC98ADE1-669B-4370-AE9B-ED0C15A6581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4B4EE8F-52C5-4E7D-A22D-04D4614E7A15}"/>
              </a:ext>
            </a:extLst>
          </p:cNvPr>
          <p:cNvSpPr>
            <a:spLocks noGrp="1"/>
          </p:cNvSpPr>
          <p:nvPr>
            <p:ph type="sldNum" sz="quarter" idx="12"/>
          </p:nvPr>
        </p:nvSpPr>
        <p:spPr/>
        <p:txBody>
          <a:bodyPr/>
          <a:lstStyle/>
          <a:p>
            <a:fld id="{CBAA1B13-4755-4495-B5D9-F4A988530461}" type="slidenum">
              <a:rPr lang="en-CA" smtClean="0"/>
              <a:pPr/>
              <a:t>‹#›</a:t>
            </a:fld>
            <a:endParaRPr lang="en-CA"/>
          </a:p>
        </p:txBody>
      </p:sp>
    </p:spTree>
    <p:extLst>
      <p:ext uri="{BB962C8B-B14F-4D97-AF65-F5344CB8AC3E}">
        <p14:creationId xmlns:p14="http://schemas.microsoft.com/office/powerpoint/2010/main" val="1909952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346743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226176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3086088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2104891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E177-B3B6-4D9C-9ADC-9CAFC5FE848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7D677CF-17A1-4A15-9DB9-AAE6C5F9BF84}"/>
              </a:ext>
            </a:extLst>
          </p:cNvPr>
          <p:cNvSpPr>
            <a:spLocks noGrp="1"/>
          </p:cNvSpPr>
          <p:nvPr>
            <p:ph idx="1"/>
          </p:nvPr>
        </p:nvSpPr>
        <p:spPr>
          <a:xfrm>
            <a:off x="838200" y="1825625"/>
            <a:ext cx="10384766" cy="386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a:extLst>
              <a:ext uri="{FF2B5EF4-FFF2-40B4-BE49-F238E27FC236}">
                <a16:creationId xmlns:a16="http://schemas.microsoft.com/office/drawing/2014/main" id="{F9E4C075-3826-441E-9732-44633FDCD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8177" y="5894986"/>
            <a:ext cx="2540724" cy="833828"/>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D8C194-F33A-4FAD-9E1C-E3C2D9B30B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7823" y="6158563"/>
            <a:ext cx="3684120" cy="570251"/>
          </a:xfrm>
          <a:prstGeom prst="rect">
            <a:avLst/>
          </a:prstGeom>
        </p:spPr>
      </p:pic>
      <p:pic>
        <p:nvPicPr>
          <p:cNvPr id="14" name="Picture 13" descr="A close up of a logo&#10;&#10;Description automatically generated">
            <a:extLst>
              <a:ext uri="{FF2B5EF4-FFF2-40B4-BE49-F238E27FC236}">
                <a16:creationId xmlns:a16="http://schemas.microsoft.com/office/drawing/2014/main" id="{8C5639A6-34D8-462E-82E4-712DFC49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5335" y="5689512"/>
            <a:ext cx="2316253" cy="1043486"/>
          </a:xfrm>
          <a:prstGeom prst="rect">
            <a:avLst/>
          </a:prstGeom>
        </p:spPr>
      </p:pic>
    </p:spTree>
    <p:extLst>
      <p:ext uri="{BB962C8B-B14F-4D97-AF65-F5344CB8AC3E}">
        <p14:creationId xmlns:p14="http://schemas.microsoft.com/office/powerpoint/2010/main" val="21786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317D-C482-4A70-A46E-020EF8DAA05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C68A49A-7530-43E5-B3D7-51CE883CFC11}"/>
              </a:ext>
            </a:extLst>
          </p:cNvPr>
          <p:cNvSpPr>
            <a:spLocks noGrp="1"/>
          </p:cNvSpPr>
          <p:nvPr>
            <p:ph type="dt" sz="half" idx="10"/>
          </p:nvPr>
        </p:nvSpPr>
        <p:spPr/>
        <p:txBody>
          <a:bodyPr/>
          <a:lstStyle/>
          <a:p>
            <a:fld id="{1FFA5091-92FF-4EA5-9A8C-7293ACE0855E}" type="datetimeFigureOut">
              <a:rPr lang="en-CA" smtClean="0"/>
              <a:t>2020-01-14</a:t>
            </a:fld>
            <a:endParaRPr lang="en-CA"/>
          </a:p>
        </p:txBody>
      </p:sp>
      <p:sp>
        <p:nvSpPr>
          <p:cNvPr id="4" name="Footer Placeholder 3">
            <a:extLst>
              <a:ext uri="{FF2B5EF4-FFF2-40B4-BE49-F238E27FC236}">
                <a16:creationId xmlns:a16="http://schemas.microsoft.com/office/drawing/2014/main" id="{1A5839C9-0127-4938-8BC5-BD3839D410C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98D843-F31F-46E1-91D1-813E7D6590D0}"/>
              </a:ext>
            </a:extLst>
          </p:cNvPr>
          <p:cNvSpPr>
            <a:spLocks noGrp="1"/>
          </p:cNvSpPr>
          <p:nvPr>
            <p:ph type="sldNum" sz="quarter" idx="12"/>
          </p:nvPr>
        </p:nvSpPr>
        <p:spPr/>
        <p:txBody>
          <a:bodyPr/>
          <a:lstStyle/>
          <a:p>
            <a:fld id="{CBAA1B13-4755-4495-B5D9-F4A988530461}" type="slidenum">
              <a:rPr lang="en-CA" smtClean="0"/>
              <a:t>‹#›</a:t>
            </a:fld>
            <a:endParaRPr lang="en-CA"/>
          </a:p>
        </p:txBody>
      </p:sp>
    </p:spTree>
    <p:extLst>
      <p:ext uri="{BB962C8B-B14F-4D97-AF65-F5344CB8AC3E}">
        <p14:creationId xmlns:p14="http://schemas.microsoft.com/office/powerpoint/2010/main" val="285058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23" name="Google Shape;23;p54"/>
          <p:cNvSpPr/>
          <p:nvPr/>
        </p:nvSpPr>
        <p:spPr>
          <a:xfrm>
            <a:off x="4160" y="6398324"/>
            <a:ext cx="12188825" cy="459676"/>
          </a:xfrm>
          <a:prstGeom prst="rect">
            <a:avLst/>
          </a:prstGeom>
          <a:solidFill>
            <a:srgbClr val="3CAA9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4" name="Google Shape;24;p54"/>
          <p:cNvSpPr/>
          <p:nvPr/>
        </p:nvSpPr>
        <p:spPr>
          <a:xfrm>
            <a:off x="24"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25" name="Google Shape;25;p5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6600"/>
              <a:buFont typeface="Arial"/>
              <a:buNone/>
              <a:defRPr sz="660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595959"/>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7" name="Google Shape;27;p54"/>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October 31st, 2019</a:t>
            </a:r>
            <a:endParaRPr lang="en-US" dirty="0">
              <a:solidFill>
                <a:srgbClr val="FFFFFF"/>
              </a:solidFill>
            </a:endParaRPr>
          </a:p>
        </p:txBody>
      </p:sp>
      <p:sp>
        <p:nvSpPr>
          <p:cNvPr id="28" name="Google Shape;28;p54"/>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29" name="Google Shape;29;p54"/>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dirty="0">
              <a:solidFill>
                <a:srgbClr val="FFFFFF"/>
              </a:solidFill>
            </a:endParaRPr>
          </a:p>
        </p:txBody>
      </p:sp>
      <p:cxnSp>
        <p:nvCxnSpPr>
          <p:cNvPr id="30" name="Google Shape;30;p54"/>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grpSp>
        <p:nvGrpSpPr>
          <p:cNvPr id="31" name="Google Shape;31;p54"/>
          <p:cNvGrpSpPr/>
          <p:nvPr/>
        </p:nvGrpSpPr>
        <p:grpSpPr>
          <a:xfrm>
            <a:off x="2198128" y="116636"/>
            <a:ext cx="7957768" cy="862409"/>
            <a:chOff x="1225329" y="56126"/>
            <a:chExt cx="5968326" cy="862409"/>
          </a:xfrm>
        </p:grpSpPr>
        <p:pic>
          <p:nvPicPr>
            <p:cNvPr id="32" name="Google Shape;32;p54"/>
            <p:cNvPicPr preferRelativeResize="0"/>
            <p:nvPr/>
          </p:nvPicPr>
          <p:blipFill rotWithShape="1">
            <a:blip r:embed="rId2" cstate="print">
              <a:alphaModFix/>
            </a:blip>
            <a:srcRect/>
            <a:stretch/>
          </p:blipFill>
          <p:spPr>
            <a:xfrm>
              <a:off x="1225329" y="56127"/>
              <a:ext cx="1936191" cy="862408"/>
            </a:xfrm>
            <a:prstGeom prst="rect">
              <a:avLst/>
            </a:prstGeom>
            <a:noFill/>
            <a:ln>
              <a:noFill/>
            </a:ln>
          </p:spPr>
        </p:pic>
        <p:pic>
          <p:nvPicPr>
            <p:cNvPr id="33" name="Google Shape;33;p54"/>
            <p:cNvPicPr preferRelativeResize="0"/>
            <p:nvPr/>
          </p:nvPicPr>
          <p:blipFill rotWithShape="1">
            <a:blip r:embed="rId3" cstate="print">
              <a:alphaModFix/>
            </a:blip>
            <a:srcRect/>
            <a:stretch/>
          </p:blipFill>
          <p:spPr>
            <a:xfrm>
              <a:off x="3563888" y="219103"/>
              <a:ext cx="1807446" cy="536456"/>
            </a:xfrm>
            <a:prstGeom prst="rect">
              <a:avLst/>
            </a:prstGeom>
            <a:noFill/>
            <a:ln>
              <a:noFill/>
            </a:ln>
          </p:spPr>
        </p:pic>
        <p:pic>
          <p:nvPicPr>
            <p:cNvPr id="34" name="Google Shape;34;p54"/>
            <p:cNvPicPr preferRelativeResize="0"/>
            <p:nvPr/>
          </p:nvPicPr>
          <p:blipFill rotWithShape="1">
            <a:blip r:embed="rId4" cstate="print">
              <a:alphaModFix/>
            </a:blip>
            <a:srcRect/>
            <a:stretch/>
          </p:blipFill>
          <p:spPr>
            <a:xfrm>
              <a:off x="5652120" y="56126"/>
              <a:ext cx="1541535" cy="862409"/>
            </a:xfrm>
            <a:prstGeom prst="rect">
              <a:avLst/>
            </a:prstGeom>
            <a:noFill/>
            <a:ln>
              <a:noFill/>
            </a:ln>
          </p:spPr>
        </p:pic>
      </p:grpSp>
    </p:spTree>
    <p:extLst>
      <p:ext uri="{BB962C8B-B14F-4D97-AF65-F5344CB8AC3E}">
        <p14:creationId xmlns:p14="http://schemas.microsoft.com/office/powerpoint/2010/main" val="429190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1032164" y="27879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1018473" y="1988840"/>
            <a:ext cx="10194017" cy="410445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Noto Sans Symbols"/>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5"/>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1200"/>
              <a:buFont typeface="Arial"/>
              <a:buNone/>
              <a:defRPr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buClr>
                <a:srgbClr val="FFFFFF"/>
              </a:buClr>
            </a:pPr>
            <a:r>
              <a:rPr lang="en-US">
                <a:solidFill>
                  <a:srgbClr val="FFFFFF"/>
                </a:solidFill>
              </a:rPr>
              <a:t>October 31st, 2019</a:t>
            </a:r>
            <a:endParaRPr lang="en-US" dirty="0">
              <a:solidFill>
                <a:srgbClr val="FFFFFF"/>
              </a:solidFill>
            </a:endParaRPr>
          </a:p>
        </p:txBody>
      </p:sp>
      <p:sp>
        <p:nvSpPr>
          <p:cNvPr id="39" name="Google Shape;39;p55"/>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40" name="Google Shape;40;p55"/>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177701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51"/>
        <p:cNvGrpSpPr/>
        <p:nvPr/>
      </p:nvGrpSpPr>
      <p:grpSpPr>
        <a:xfrm>
          <a:off x="0" y="0"/>
          <a:ext cx="0" cy="0"/>
          <a:chOff x="0" y="0"/>
          <a:chExt cx="0" cy="0"/>
        </a:xfrm>
      </p:grpSpPr>
      <p:sp>
        <p:nvSpPr>
          <p:cNvPr id="52" name="Google Shape;52;p57"/>
          <p:cNvSpPr/>
          <p:nvPr/>
        </p:nvSpPr>
        <p:spPr>
          <a:xfrm>
            <a:off x="3180" y="6400800"/>
            <a:ext cx="12188825" cy="457200"/>
          </a:xfrm>
          <a:prstGeom prst="rect">
            <a:avLst/>
          </a:prstGeom>
          <a:solidFill>
            <a:srgbClr val="F5860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53" name="Google Shape;53;p57"/>
          <p:cNvSpPr/>
          <p:nvPr/>
        </p:nvSpPr>
        <p:spPr>
          <a:xfrm>
            <a:off x="24" y="6334316"/>
            <a:ext cx="12188825" cy="64008"/>
          </a:xfrm>
          <a:prstGeom prst="rect">
            <a:avLst/>
          </a:prstGeom>
          <a:solidFill>
            <a:srgbClr val="3CAA9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54" name="Google Shape;54;p5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6600"/>
              <a:buFont typeface="Arial"/>
              <a:buNone/>
              <a:defRPr sz="6600" b="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6" name="Google Shape;56;p57"/>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October 31st, 2019</a:t>
            </a:r>
            <a:endParaRPr lang="en-US" dirty="0"/>
          </a:p>
        </p:txBody>
      </p:sp>
      <p:sp>
        <p:nvSpPr>
          <p:cNvPr id="57" name="Google Shape;57;p57"/>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58" name="Google Shape;58;p57"/>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a:solidFill>
                <a:srgbClr val="FFFFFF"/>
              </a:solidFill>
            </a:endParaRPr>
          </a:p>
        </p:txBody>
      </p:sp>
      <p:cxnSp>
        <p:nvCxnSpPr>
          <p:cNvPr id="59" name="Google Shape;59;p57"/>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grpSp>
        <p:nvGrpSpPr>
          <p:cNvPr id="60" name="Google Shape;60;p57"/>
          <p:cNvGrpSpPr/>
          <p:nvPr/>
        </p:nvGrpSpPr>
        <p:grpSpPr>
          <a:xfrm>
            <a:off x="2198128" y="116636"/>
            <a:ext cx="7957768" cy="862409"/>
            <a:chOff x="1225329" y="56126"/>
            <a:chExt cx="5968326" cy="862409"/>
          </a:xfrm>
        </p:grpSpPr>
        <p:pic>
          <p:nvPicPr>
            <p:cNvPr id="61" name="Google Shape;61;p57"/>
            <p:cNvPicPr preferRelativeResize="0"/>
            <p:nvPr/>
          </p:nvPicPr>
          <p:blipFill rotWithShape="1">
            <a:blip r:embed="rId2" cstate="print">
              <a:alphaModFix/>
            </a:blip>
            <a:srcRect/>
            <a:stretch/>
          </p:blipFill>
          <p:spPr>
            <a:xfrm>
              <a:off x="1225329" y="56127"/>
              <a:ext cx="1936191" cy="862408"/>
            </a:xfrm>
            <a:prstGeom prst="rect">
              <a:avLst/>
            </a:prstGeom>
            <a:noFill/>
            <a:ln>
              <a:noFill/>
            </a:ln>
          </p:spPr>
        </p:pic>
        <p:pic>
          <p:nvPicPr>
            <p:cNvPr id="62" name="Google Shape;62;p57"/>
            <p:cNvPicPr preferRelativeResize="0"/>
            <p:nvPr/>
          </p:nvPicPr>
          <p:blipFill rotWithShape="1">
            <a:blip r:embed="rId3" cstate="print">
              <a:alphaModFix/>
            </a:blip>
            <a:srcRect/>
            <a:stretch/>
          </p:blipFill>
          <p:spPr>
            <a:xfrm>
              <a:off x="3563888" y="219103"/>
              <a:ext cx="1807446" cy="536456"/>
            </a:xfrm>
            <a:prstGeom prst="rect">
              <a:avLst/>
            </a:prstGeom>
            <a:noFill/>
            <a:ln>
              <a:noFill/>
            </a:ln>
          </p:spPr>
        </p:pic>
        <p:pic>
          <p:nvPicPr>
            <p:cNvPr id="63" name="Google Shape;63;p57"/>
            <p:cNvPicPr preferRelativeResize="0"/>
            <p:nvPr/>
          </p:nvPicPr>
          <p:blipFill rotWithShape="1">
            <a:blip r:embed="rId4" cstate="print">
              <a:alphaModFix/>
            </a:blip>
            <a:srcRect/>
            <a:stretch/>
          </p:blipFill>
          <p:spPr>
            <a:xfrm>
              <a:off x="5652120" y="56126"/>
              <a:ext cx="1541535" cy="862409"/>
            </a:xfrm>
            <a:prstGeom prst="rect">
              <a:avLst/>
            </a:prstGeom>
            <a:noFill/>
            <a:ln>
              <a:noFill/>
            </a:ln>
          </p:spPr>
        </p:pic>
      </p:grpSp>
    </p:spTree>
    <p:extLst>
      <p:ext uri="{BB962C8B-B14F-4D97-AF65-F5344CB8AC3E}">
        <p14:creationId xmlns:p14="http://schemas.microsoft.com/office/powerpoint/2010/main" val="1598113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4"/>
        <p:cNvGrpSpPr/>
        <p:nvPr/>
      </p:nvGrpSpPr>
      <p:grpSpPr>
        <a:xfrm>
          <a:off x="0" y="0"/>
          <a:ext cx="0" cy="0"/>
          <a:chOff x="0" y="0"/>
          <a:chExt cx="0" cy="0"/>
        </a:xfrm>
      </p:grpSpPr>
      <p:sp>
        <p:nvSpPr>
          <p:cNvPr id="65" name="Google Shape;65;p61"/>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1"/>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61"/>
          <p:cNvSpPr txBox="1">
            <a:spLocks noGrp="1"/>
          </p:cNvSpPr>
          <p:nvPr>
            <p:ph type="body" idx="2"/>
          </p:nvPr>
        </p:nvSpPr>
        <p:spPr>
          <a:xfrm>
            <a:off x="6217920" y="1845741"/>
            <a:ext cx="4937760" cy="4023359"/>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61"/>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October 31st, 2019</a:t>
            </a:r>
            <a:endParaRPr lang="en-US" dirty="0"/>
          </a:p>
        </p:txBody>
      </p:sp>
      <p:sp>
        <p:nvSpPr>
          <p:cNvPr id="69" name="Google Shape;69;p61"/>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70" name="Google Shape;70;p61"/>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522452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1"/>
        <p:cNvGrpSpPr/>
        <p:nvPr/>
      </p:nvGrpSpPr>
      <p:grpSpPr>
        <a:xfrm>
          <a:off x="0" y="0"/>
          <a:ext cx="0" cy="0"/>
          <a:chOff x="0" y="0"/>
          <a:chExt cx="0" cy="0"/>
        </a:xfrm>
      </p:grpSpPr>
      <p:sp>
        <p:nvSpPr>
          <p:cNvPr id="72" name="Google Shape;72;p62"/>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62"/>
          <p:cNvSpPr txBox="1">
            <a:spLocks noGrp="1"/>
          </p:cNvSpPr>
          <p:nvPr>
            <p:ph type="body" idx="2"/>
          </p:nvPr>
        </p:nvSpPr>
        <p:spPr>
          <a:xfrm>
            <a:off x="1097280" y="2582334"/>
            <a:ext cx="4937760" cy="32867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6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6" name="Google Shape;76;p62"/>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62"/>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October 31st, 2019</a:t>
            </a:r>
            <a:endParaRPr lang="en-US" dirty="0"/>
          </a:p>
        </p:txBody>
      </p:sp>
      <p:sp>
        <p:nvSpPr>
          <p:cNvPr id="78" name="Google Shape;78;p62"/>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79" name="Google Shape;79;p62"/>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672734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3"/>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3"/>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October 31st, 2019</a:t>
            </a:r>
            <a:endParaRPr lang="en-US" dirty="0"/>
          </a:p>
        </p:txBody>
      </p:sp>
      <p:sp>
        <p:nvSpPr>
          <p:cNvPr id="83" name="Google Shape;83;p63"/>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rgbClr val="FFFFFF"/>
                </a:solidFill>
              </a:rPr>
              <a:t>QI Readiness and Assessment Webinar</a:t>
            </a:r>
            <a:endParaRPr lang="en-US" dirty="0">
              <a:solidFill>
                <a:srgbClr val="FFFFFF"/>
              </a:solidFill>
            </a:endParaRPr>
          </a:p>
        </p:txBody>
      </p:sp>
      <p:sp>
        <p:nvSpPr>
          <p:cNvPr id="84" name="Google Shape;84;p63"/>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109553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85"/>
        <p:cNvGrpSpPr/>
        <p:nvPr/>
      </p:nvGrpSpPr>
      <p:grpSpPr>
        <a:xfrm>
          <a:off x="0" y="0"/>
          <a:ext cx="0" cy="0"/>
          <a:chOff x="0" y="0"/>
          <a:chExt cx="0" cy="0"/>
        </a:xfrm>
      </p:grpSpPr>
      <p:sp>
        <p:nvSpPr>
          <p:cNvPr id="86" name="Google Shape;86;p64"/>
          <p:cNvSpPr/>
          <p:nvPr/>
        </p:nvSpPr>
        <p:spPr>
          <a:xfrm>
            <a:off x="25" y="0"/>
            <a:ext cx="4050791" cy="6858000"/>
          </a:xfrm>
          <a:prstGeom prst="rect">
            <a:avLst/>
          </a:prstGeom>
          <a:solidFill>
            <a:srgbClr val="F5860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7" name="Google Shape;87;p64"/>
          <p:cNvSpPr/>
          <p:nvPr/>
        </p:nvSpPr>
        <p:spPr>
          <a:xfrm>
            <a:off x="4040071" y="0"/>
            <a:ext cx="64008" cy="6858000"/>
          </a:xfrm>
          <a:prstGeom prst="rect">
            <a:avLst/>
          </a:prstGeom>
          <a:solidFill>
            <a:srgbClr val="3CAA9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8" name="Google Shape;88;p64"/>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4"/>
          <p:cNvSpPr txBox="1">
            <a:spLocks noGrp="1"/>
          </p:cNvSpPr>
          <p:nvPr>
            <p:ph type="body" idx="1"/>
          </p:nvPr>
        </p:nvSpPr>
        <p:spPr>
          <a:xfrm>
            <a:off x="4613657" y="731520"/>
            <a:ext cx="6679191" cy="52578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64"/>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latin typeface="Arial"/>
                <a:ea typeface="Arial"/>
                <a:cs typeface="Arial"/>
                <a:sym typeface="Aria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1" name="Google Shape;91;p64"/>
          <p:cNvSpPr txBox="1">
            <a:spLocks noGrp="1"/>
          </p:cNvSpPr>
          <p:nvPr>
            <p:ph type="dt" idx="10"/>
          </p:nvPr>
        </p:nvSpPr>
        <p:spPr>
          <a:xfrm>
            <a:off x="465519" y="6459797"/>
            <a:ext cx="2618511"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October 31st, 2019</a:t>
            </a:r>
            <a:endParaRPr lang="en-US" dirty="0"/>
          </a:p>
        </p:txBody>
      </p:sp>
      <p:sp>
        <p:nvSpPr>
          <p:cNvPr id="92" name="Google Shape;92;p64"/>
          <p:cNvSpPr txBox="1">
            <a:spLocks noGrp="1"/>
          </p:cNvSpPr>
          <p:nvPr>
            <p:ph type="ftr" idx="11"/>
          </p:nvPr>
        </p:nvSpPr>
        <p:spPr>
          <a:xfrm>
            <a:off x="4800600" y="6459797"/>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bg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QI Readiness and Assessment Webinar</a:t>
            </a:r>
            <a:endParaRPr lang="en-US" dirty="0"/>
          </a:p>
        </p:txBody>
      </p:sp>
      <p:sp>
        <p:nvSpPr>
          <p:cNvPr id="93" name="Google Shape;93;p64"/>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Arial"/>
                <a:ea typeface="Arial"/>
                <a:cs typeface="Arial"/>
                <a:sym typeface="Arial"/>
              </a:defRPr>
            </a:lvl9pPr>
          </a:lstStyle>
          <a:p>
            <a:fld id="{00000000-1234-1234-1234-123412341234}" type="slidenum">
              <a:rPr lang="en-US"/>
              <a:pPr/>
              <a:t>‹#›</a:t>
            </a:fld>
            <a:endParaRPr/>
          </a:p>
        </p:txBody>
      </p:sp>
      <p:pic>
        <p:nvPicPr>
          <p:cNvPr id="94" name="Google Shape;94;p64"/>
          <p:cNvPicPr preferRelativeResize="0"/>
          <p:nvPr/>
        </p:nvPicPr>
        <p:blipFill rotWithShape="1">
          <a:blip r:embed="rId2" cstate="print">
            <a:alphaModFix/>
          </a:blip>
          <a:srcRect/>
          <a:stretch/>
        </p:blipFill>
        <p:spPr>
          <a:xfrm>
            <a:off x="5381288" y="139703"/>
            <a:ext cx="5419161" cy="589521"/>
          </a:xfrm>
          <a:prstGeom prst="rect">
            <a:avLst/>
          </a:prstGeom>
          <a:noFill/>
          <a:ln>
            <a:noFill/>
          </a:ln>
        </p:spPr>
      </p:pic>
    </p:spTree>
    <p:extLst>
      <p:ext uri="{BB962C8B-B14F-4D97-AF65-F5344CB8AC3E}">
        <p14:creationId xmlns:p14="http://schemas.microsoft.com/office/powerpoint/2010/main" val="135579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C4AF-6110-468E-AC78-2E924D6C21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153C0AD-20EA-4690-A7BD-3E77E94A2CAC}"/>
              </a:ext>
            </a:extLst>
          </p:cNvPr>
          <p:cNvSpPr>
            <a:spLocks noGrp="1"/>
          </p:cNvSpPr>
          <p:nvPr>
            <p:ph type="dt" sz="half" idx="10"/>
          </p:nvPr>
        </p:nvSpPr>
        <p:spPr/>
        <p:txBody>
          <a:bodyPr/>
          <a:lstStyle/>
          <a:p>
            <a:fld id="{1FFA5091-92FF-4EA5-9A8C-7293ACE0855E}" type="datetimeFigureOut">
              <a:rPr lang="en-CA" smtClean="0"/>
              <a:t>2020-01-14</a:t>
            </a:fld>
            <a:endParaRPr lang="en-CA"/>
          </a:p>
        </p:txBody>
      </p:sp>
      <p:sp>
        <p:nvSpPr>
          <p:cNvPr id="4" name="Footer Placeholder 3">
            <a:extLst>
              <a:ext uri="{FF2B5EF4-FFF2-40B4-BE49-F238E27FC236}">
                <a16:creationId xmlns:a16="http://schemas.microsoft.com/office/drawing/2014/main" id="{6C345413-5683-40E3-9AE4-9B4967F0887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16C1B13-A9A8-4FBA-B9BC-944D0FC0F392}"/>
              </a:ext>
            </a:extLst>
          </p:cNvPr>
          <p:cNvSpPr>
            <a:spLocks noGrp="1"/>
          </p:cNvSpPr>
          <p:nvPr>
            <p:ph type="sldNum" sz="quarter" idx="12"/>
          </p:nvPr>
        </p:nvSpPr>
        <p:spPr/>
        <p:txBody>
          <a:bodyPr/>
          <a:lstStyle/>
          <a:p>
            <a:fld id="{CBAA1B13-4755-4495-B5D9-F4A988530461}" type="slidenum">
              <a:rPr lang="en-CA" smtClean="0"/>
              <a:t>‹#›</a:t>
            </a:fld>
            <a:endParaRPr lang="en-CA"/>
          </a:p>
        </p:txBody>
      </p:sp>
    </p:spTree>
    <p:extLst>
      <p:ext uri="{BB962C8B-B14F-4D97-AF65-F5344CB8AC3E}">
        <p14:creationId xmlns:p14="http://schemas.microsoft.com/office/powerpoint/2010/main" val="115346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2AB8-D917-49EE-AF27-1687897A41F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EC9DCB-5847-4F2E-9550-6D900E3CE19B}"/>
              </a:ext>
            </a:extLst>
          </p:cNvPr>
          <p:cNvSpPr>
            <a:spLocks noGrp="1"/>
          </p:cNvSpPr>
          <p:nvPr>
            <p:ph type="dt" sz="half" idx="10"/>
          </p:nvPr>
        </p:nvSpPr>
        <p:spPr/>
        <p:txBody>
          <a:bodyPr/>
          <a:lstStyle/>
          <a:p>
            <a:fld id="{1FFA5091-92FF-4EA5-9A8C-7293ACE0855E}" type="datetimeFigureOut">
              <a:rPr lang="en-CA" smtClean="0"/>
              <a:t>2020-01-14</a:t>
            </a:fld>
            <a:endParaRPr lang="en-CA"/>
          </a:p>
        </p:txBody>
      </p:sp>
      <p:sp>
        <p:nvSpPr>
          <p:cNvPr id="4" name="Footer Placeholder 3">
            <a:extLst>
              <a:ext uri="{FF2B5EF4-FFF2-40B4-BE49-F238E27FC236}">
                <a16:creationId xmlns:a16="http://schemas.microsoft.com/office/drawing/2014/main" id="{BC98ADE1-669B-4370-AE9B-ED0C15A6581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4B4EE8F-52C5-4E7D-A22D-04D4614E7A15}"/>
              </a:ext>
            </a:extLst>
          </p:cNvPr>
          <p:cNvSpPr>
            <a:spLocks noGrp="1"/>
          </p:cNvSpPr>
          <p:nvPr>
            <p:ph type="sldNum" sz="quarter" idx="12"/>
          </p:nvPr>
        </p:nvSpPr>
        <p:spPr/>
        <p:txBody>
          <a:bodyPr/>
          <a:lstStyle/>
          <a:p>
            <a:fld id="{CBAA1B13-4755-4495-B5D9-F4A988530461}" type="slidenum">
              <a:rPr lang="en-CA" smtClean="0"/>
              <a:t>‹#›</a:t>
            </a:fld>
            <a:endParaRPr lang="en-CA"/>
          </a:p>
        </p:txBody>
      </p:sp>
    </p:spTree>
    <p:extLst>
      <p:ext uri="{BB962C8B-B14F-4D97-AF65-F5344CB8AC3E}">
        <p14:creationId xmlns:p14="http://schemas.microsoft.com/office/powerpoint/2010/main" val="223655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4BF0C-62F3-42DB-90FB-5A3708D57A41}"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7B5D9-A1E4-4217-9881-934CBB4CD76A}" type="slidenum">
              <a:rPr lang="en-US" smtClean="0"/>
              <a:t>‹#›</a:t>
            </a:fld>
            <a:endParaRPr lang="en-US"/>
          </a:p>
        </p:txBody>
      </p:sp>
    </p:spTree>
    <p:extLst>
      <p:ext uri="{BB962C8B-B14F-4D97-AF65-F5344CB8AC3E}">
        <p14:creationId xmlns:p14="http://schemas.microsoft.com/office/powerpoint/2010/main" val="61544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4BF0C-62F3-42DB-90FB-5A3708D57A41}"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B5D9-A1E4-4217-9881-934CBB4CD76A}" type="slidenum">
              <a:rPr lang="en-US" smtClean="0"/>
              <a:t>‹#›</a:t>
            </a:fld>
            <a:endParaRPr lang="en-US"/>
          </a:p>
        </p:txBody>
      </p:sp>
    </p:spTree>
    <p:extLst>
      <p:ext uri="{BB962C8B-B14F-4D97-AF65-F5344CB8AC3E}">
        <p14:creationId xmlns:p14="http://schemas.microsoft.com/office/powerpoint/2010/main" val="39364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9D18-C690-4B0C-A733-E26419003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67FF2BF-9E7C-4276-9423-99562C834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80B9FF-A02A-4F30-828C-2CC87635A40E}"/>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9E8913D2-2C2B-41F1-8825-DA80D05734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4217E4-B22F-415B-BF0F-343ADF6E64D7}"/>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343257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C924-3D59-49DE-BA8B-B4B0FBB025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783C6EC-D385-476D-953D-A050B4CBF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DE8C23-1679-4D79-80E9-04BC3F5EF151}"/>
              </a:ext>
            </a:extLst>
          </p:cNvPr>
          <p:cNvSpPr>
            <a:spLocks noGrp="1"/>
          </p:cNvSpPr>
          <p:nvPr>
            <p:ph type="dt" sz="half" idx="10"/>
          </p:nvPr>
        </p:nvSpPr>
        <p:spPr/>
        <p:txBody>
          <a:body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BBE5338C-9395-4978-8671-F47C7C3CB9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91F908-91BE-4C01-8B39-1093055EC2EB}"/>
              </a:ext>
            </a:extLst>
          </p:cNvPr>
          <p:cNvSpPr>
            <a:spLocks noGrp="1"/>
          </p:cNvSpPr>
          <p:nvPr>
            <p:ph type="sldNum" sz="quarter" idx="12"/>
          </p:nvPr>
        </p:nvSpPr>
        <p:spPr/>
        <p:txBody>
          <a:bodyPr/>
          <a:lstStyle/>
          <a:p>
            <a:fld id="{7B0B5826-BED3-4EAC-9461-FE063660CC03}" type="slidenum">
              <a:rPr lang="en-CA" smtClean="0"/>
              <a:t>‹#›</a:t>
            </a:fld>
            <a:endParaRPr lang="en-CA"/>
          </a:p>
        </p:txBody>
      </p:sp>
    </p:spTree>
    <p:extLst>
      <p:ext uri="{BB962C8B-B14F-4D97-AF65-F5344CB8AC3E}">
        <p14:creationId xmlns:p14="http://schemas.microsoft.com/office/powerpoint/2010/main" val="76089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jpeg"/><Relationship Id="rId5" Type="http://schemas.openxmlformats.org/officeDocument/2006/relationships/slideLayout" Target="../slideLayouts/slideLayout34.xml"/><Relationship Id="rId10" Type="http://schemas.openxmlformats.org/officeDocument/2006/relationships/image" Target="../media/image6.jpeg"/><Relationship Id="rId4" Type="http://schemas.openxmlformats.org/officeDocument/2006/relationships/slideLayout" Target="../slideLayouts/slideLayout3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0265-B541-4ED9-B061-3873887D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1C0348-44FC-4E73-B49E-E89961DA9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02C2B5-26F5-422F-B119-CF58F9442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A5091-92FF-4EA5-9A8C-7293ACE0855E}" type="datetimeFigureOut">
              <a:rPr lang="en-CA" smtClean="0"/>
              <a:t>2020-01-14</a:t>
            </a:fld>
            <a:endParaRPr lang="en-CA"/>
          </a:p>
        </p:txBody>
      </p:sp>
      <p:sp>
        <p:nvSpPr>
          <p:cNvPr id="5" name="Footer Placeholder 4">
            <a:extLst>
              <a:ext uri="{FF2B5EF4-FFF2-40B4-BE49-F238E27FC236}">
                <a16:creationId xmlns:a16="http://schemas.microsoft.com/office/drawing/2014/main" id="{8C7992D3-F626-4186-9D20-059C8EDC4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39BBA24-AB23-417D-90F5-363459871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A1B13-4755-4495-B5D9-F4A988530461}" type="slidenum">
              <a:rPr lang="en-CA" smtClean="0"/>
              <a:t>‹#›</a:t>
            </a:fld>
            <a:endParaRPr lang="en-CA"/>
          </a:p>
        </p:txBody>
      </p:sp>
    </p:spTree>
    <p:extLst>
      <p:ext uri="{BB962C8B-B14F-4D97-AF65-F5344CB8AC3E}">
        <p14:creationId xmlns:p14="http://schemas.microsoft.com/office/powerpoint/2010/main" val="34218457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63" r:id="rId4"/>
    <p:sldLayoutId id="2147483664" r:id="rId5"/>
    <p:sldLayoutId id="2147483701" r:id="rId6"/>
    <p:sldLayoutId id="214748370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D2BDB-1709-43F3-B435-EE536F146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4950F3-22F5-4D37-B565-17E0ECFBE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2DCCD2-EF75-40A9-8558-042DE08FE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BC914-C9B7-46EB-A1F6-5AA6C7015C84}" type="datetimeFigureOut">
              <a:rPr lang="en-CA" smtClean="0"/>
              <a:t>2020-01-14</a:t>
            </a:fld>
            <a:endParaRPr lang="en-CA"/>
          </a:p>
        </p:txBody>
      </p:sp>
      <p:sp>
        <p:nvSpPr>
          <p:cNvPr id="5" name="Footer Placeholder 4">
            <a:extLst>
              <a:ext uri="{FF2B5EF4-FFF2-40B4-BE49-F238E27FC236}">
                <a16:creationId xmlns:a16="http://schemas.microsoft.com/office/drawing/2014/main" id="{CFBFD87B-BEDF-4B49-97B3-55D78A3A4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A2EE040-2855-4A9E-AE47-DCDEB1F87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B5826-BED3-4EAC-9461-FE063660CC03}" type="slidenum">
              <a:rPr lang="en-CA" smtClean="0"/>
              <a:t>‹#›</a:t>
            </a:fld>
            <a:endParaRPr lang="en-CA"/>
          </a:p>
        </p:txBody>
      </p:sp>
    </p:spTree>
    <p:extLst>
      <p:ext uri="{BB962C8B-B14F-4D97-AF65-F5344CB8AC3E}">
        <p14:creationId xmlns:p14="http://schemas.microsoft.com/office/powerpoint/2010/main" val="6942388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0265-B541-4ED9-B061-3873887D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1C0348-44FC-4E73-B49E-E89961DA9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02C2B5-26F5-422F-B119-CF58F9442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A5091-92FF-4EA5-9A8C-7293ACE0855E}" type="datetimeFigureOut">
              <a:rPr lang="en-CA" smtClean="0"/>
              <a:pPr/>
              <a:t>2020-01-14</a:t>
            </a:fld>
            <a:endParaRPr lang="en-CA"/>
          </a:p>
        </p:txBody>
      </p:sp>
      <p:sp>
        <p:nvSpPr>
          <p:cNvPr id="5" name="Footer Placeholder 4">
            <a:extLst>
              <a:ext uri="{FF2B5EF4-FFF2-40B4-BE49-F238E27FC236}">
                <a16:creationId xmlns:a16="http://schemas.microsoft.com/office/drawing/2014/main" id="{8C7992D3-F626-4186-9D20-059C8EDC4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39BBA24-AB23-417D-90F5-363459871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A1B13-4755-4495-B5D9-F4A988530461}" type="slidenum">
              <a:rPr lang="en-CA" smtClean="0"/>
              <a:pPr/>
              <a:t>‹#›</a:t>
            </a:fld>
            <a:endParaRPr lang="en-CA"/>
          </a:p>
        </p:txBody>
      </p:sp>
    </p:spTree>
    <p:extLst>
      <p:ext uri="{BB962C8B-B14F-4D97-AF65-F5344CB8AC3E}">
        <p14:creationId xmlns:p14="http://schemas.microsoft.com/office/powerpoint/2010/main" val="4188474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5" r:id="rId7"/>
    <p:sldLayoutId id="2147483687"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p:nvPr/>
        </p:nvSpPr>
        <p:spPr>
          <a:xfrm>
            <a:off x="-1625" y="6400324"/>
            <a:ext cx="12192001" cy="492099"/>
          </a:xfrm>
          <a:prstGeom prst="rect">
            <a:avLst/>
          </a:prstGeom>
          <a:solidFill>
            <a:srgbClr val="3CAA9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1" name="Google Shape;11;p53"/>
          <p:cNvSpPr/>
          <p:nvPr/>
        </p:nvSpPr>
        <p:spPr>
          <a:xfrm>
            <a:off x="7" y="6334326"/>
            <a:ext cx="12192001" cy="65999"/>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12" name="Google Shape;12;p53"/>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CAA9D"/>
              </a:buClr>
              <a:buSzPts val="3600"/>
              <a:buFont typeface="Arial"/>
              <a:buNone/>
              <a:defRPr sz="3600" b="0" i="0" u="none" strike="noStrike" cap="none">
                <a:solidFill>
                  <a:srgbClr val="3CAA9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3"/>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rgbClr val="3F3F3F"/>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53"/>
          <p:cNvSpPr txBox="1">
            <a:spLocks noGrp="1"/>
          </p:cNvSpPr>
          <p:nvPr>
            <p:ph type="dt" idx="10"/>
          </p:nvPr>
        </p:nvSpPr>
        <p:spPr>
          <a:xfrm>
            <a:off x="1097289" y="6459797"/>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kern="0"/>
              <a:t>October 31st, 2019</a:t>
            </a:r>
            <a:endParaRPr lang="en-US" kern="0" dirty="0"/>
          </a:p>
        </p:txBody>
      </p:sp>
      <p:sp>
        <p:nvSpPr>
          <p:cNvPr id="15" name="Google Shape;15;p53"/>
          <p:cNvSpPr txBox="1">
            <a:spLocks noGrp="1"/>
          </p:cNvSpPr>
          <p:nvPr>
            <p:ph type="ftr" idx="11"/>
          </p:nvPr>
        </p:nvSpPr>
        <p:spPr>
          <a:xfrm>
            <a:off x="3686186" y="6459797"/>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QI Readiness and Assessment Webinar</a:t>
            </a:r>
            <a:endParaRPr lang="en-US" dirty="0"/>
          </a:p>
        </p:txBody>
      </p:sp>
      <p:sp>
        <p:nvSpPr>
          <p:cNvPr id="16" name="Google Shape;16;p53"/>
          <p:cNvSpPr txBox="1">
            <a:spLocks noGrp="1"/>
          </p:cNvSpPr>
          <p:nvPr>
            <p:ph type="sldNum" idx="12"/>
          </p:nvPr>
        </p:nvSpPr>
        <p:spPr>
          <a:xfrm>
            <a:off x="9900466" y="6459797"/>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fld id="{00000000-1234-1234-1234-123412341234}" type="slidenum">
              <a:rPr lang="en-US" kern="0"/>
              <a:pPr/>
              <a:t>‹#›</a:t>
            </a:fld>
            <a:endParaRPr kern="0"/>
          </a:p>
        </p:txBody>
      </p:sp>
      <p:cxnSp>
        <p:nvCxnSpPr>
          <p:cNvPr id="17" name="Google Shape;17;p5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grpSp>
        <p:nvGrpSpPr>
          <p:cNvPr id="18" name="Google Shape;18;p53"/>
          <p:cNvGrpSpPr/>
          <p:nvPr/>
        </p:nvGrpSpPr>
        <p:grpSpPr>
          <a:xfrm>
            <a:off x="2198128" y="116636"/>
            <a:ext cx="7957768" cy="862409"/>
            <a:chOff x="1225329" y="56126"/>
            <a:chExt cx="5968326" cy="862409"/>
          </a:xfrm>
        </p:grpSpPr>
        <p:pic>
          <p:nvPicPr>
            <p:cNvPr id="19" name="Google Shape;19;p53"/>
            <p:cNvPicPr preferRelativeResize="0"/>
            <p:nvPr/>
          </p:nvPicPr>
          <p:blipFill rotWithShape="1">
            <a:blip r:embed="rId9" cstate="print">
              <a:alphaModFix/>
            </a:blip>
            <a:srcRect/>
            <a:stretch/>
          </p:blipFill>
          <p:spPr>
            <a:xfrm>
              <a:off x="1225329" y="56127"/>
              <a:ext cx="1936191" cy="862408"/>
            </a:xfrm>
            <a:prstGeom prst="rect">
              <a:avLst/>
            </a:prstGeom>
            <a:noFill/>
            <a:ln>
              <a:noFill/>
            </a:ln>
          </p:spPr>
        </p:pic>
        <p:pic>
          <p:nvPicPr>
            <p:cNvPr id="20" name="Google Shape;20;p53"/>
            <p:cNvPicPr preferRelativeResize="0"/>
            <p:nvPr/>
          </p:nvPicPr>
          <p:blipFill rotWithShape="1">
            <a:blip r:embed="rId10" cstate="print">
              <a:alphaModFix/>
            </a:blip>
            <a:srcRect/>
            <a:stretch/>
          </p:blipFill>
          <p:spPr>
            <a:xfrm>
              <a:off x="3563888" y="219103"/>
              <a:ext cx="1807446" cy="536456"/>
            </a:xfrm>
            <a:prstGeom prst="rect">
              <a:avLst/>
            </a:prstGeom>
            <a:noFill/>
            <a:ln>
              <a:noFill/>
            </a:ln>
          </p:spPr>
        </p:pic>
        <p:pic>
          <p:nvPicPr>
            <p:cNvPr id="21" name="Google Shape;21;p53"/>
            <p:cNvPicPr preferRelativeResize="0"/>
            <p:nvPr/>
          </p:nvPicPr>
          <p:blipFill rotWithShape="1">
            <a:blip r:embed="rId11" cstate="print">
              <a:alphaModFix/>
            </a:blip>
            <a:srcRect/>
            <a:stretch/>
          </p:blipFill>
          <p:spPr>
            <a:xfrm>
              <a:off x="5652120" y="56126"/>
              <a:ext cx="1541535" cy="862409"/>
            </a:xfrm>
            <a:prstGeom prst="rect">
              <a:avLst/>
            </a:prstGeom>
            <a:noFill/>
            <a:ln>
              <a:noFill/>
            </a:ln>
          </p:spPr>
        </p:pic>
      </p:grpSp>
    </p:spTree>
    <p:extLst>
      <p:ext uri="{BB962C8B-B14F-4D97-AF65-F5344CB8AC3E}">
        <p14:creationId xmlns:p14="http://schemas.microsoft.com/office/powerpoint/2010/main" val="1849307169"/>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recording/play/2LlY8nR4iWyGRVXd0_jwyalCbi8mya1pDN8Kv0Q1hsvPMsUNMM_S1n-N96xJeHAe?startTime=156043800800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eepurl.com/b1A5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39.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hyperlink" Target="https://www.youtube.com/channel/UCBFMZ5ECrtm3s7pEZVASLzg/videos?view_as=subscriber" TargetMode="Externa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hyperlink" Target="https://quorum.hqontario.ca/en/Home/Community/Groups/Attachments/groupid/37?folderId=6698&amp;view=gridview&amp;pageSize=10" TargetMode="External"/><Relationship Id="rId2" Type="http://schemas.openxmlformats.org/officeDocument/2006/relationships/hyperlink" Target="https://www.youtube.com/playlist?list=PL6M63xo4TomSpWGTtYL7ta-jNJrkscR1_"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youtube.com/channel/UCBFMZ5ECrtm3s7pEZVASLzg/videos?view_as=subscribe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debbie.bang@amho.ca" TargetMode="External"/><Relationship Id="rId7" Type="http://schemas.openxmlformats.org/officeDocument/2006/relationships/hyperlink" Target="mailto:Sandeep.gill@afhto.ca"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mailto:ldaly-trottier@ontario.cmha.ca" TargetMode="External"/><Relationship Id="rId5" Type="http://schemas.openxmlformats.org/officeDocument/2006/relationships/hyperlink" Target="mailto:amy.patel@amho.ca" TargetMode="External"/><Relationship Id="rId4" Type="http://schemas.openxmlformats.org/officeDocument/2006/relationships/hyperlink" Target="mailto:akoster@ontario.cmha.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7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789048-32EE-491B-8CBF-558344FD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6DA64E-EB13-4B6B-B5C7-EDB6E8B29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Subtitle 2">
            <a:extLst>
              <a:ext uri="{FF2B5EF4-FFF2-40B4-BE49-F238E27FC236}">
                <a16:creationId xmlns:a16="http://schemas.microsoft.com/office/drawing/2014/main" id="{7D6747B1-AE5A-4429-A348-C6368BC52A33}"/>
              </a:ext>
            </a:extLst>
          </p:cNvPr>
          <p:cNvSpPr>
            <a:spLocks noGrp="1"/>
          </p:cNvSpPr>
          <p:nvPr>
            <p:ph type="subTitle" idx="1"/>
          </p:nvPr>
        </p:nvSpPr>
        <p:spPr>
          <a:xfrm>
            <a:off x="6555840" y="5463990"/>
            <a:ext cx="5056236" cy="347229"/>
          </a:xfrm>
        </p:spPr>
        <p:txBody>
          <a:bodyPr anchor="b">
            <a:normAutofit/>
          </a:bodyPr>
          <a:lstStyle/>
          <a:p>
            <a:pPr algn="l">
              <a:spcBef>
                <a:spcPts val="0"/>
              </a:spcBef>
            </a:pPr>
            <a:r>
              <a:rPr lang="en-CA" sz="1800" dirty="0">
                <a:solidFill>
                  <a:srgbClr val="000000"/>
                </a:solidFill>
              </a:rPr>
              <a:t>January 14, 2020</a:t>
            </a:r>
          </a:p>
        </p:txBody>
      </p:sp>
      <p:sp>
        <p:nvSpPr>
          <p:cNvPr id="2" name="Title 1">
            <a:extLst>
              <a:ext uri="{FF2B5EF4-FFF2-40B4-BE49-F238E27FC236}">
                <a16:creationId xmlns:a16="http://schemas.microsoft.com/office/drawing/2014/main" id="{7D7D4A80-C2FF-43DF-8B1F-D56E053F9264}"/>
              </a:ext>
            </a:extLst>
          </p:cNvPr>
          <p:cNvSpPr>
            <a:spLocks noGrp="1"/>
          </p:cNvSpPr>
          <p:nvPr>
            <p:ph type="ctrTitle"/>
          </p:nvPr>
        </p:nvSpPr>
        <p:spPr>
          <a:xfrm>
            <a:off x="6483095" y="2905885"/>
            <a:ext cx="5609643" cy="942891"/>
          </a:xfrm>
        </p:spPr>
        <p:txBody>
          <a:bodyPr anchor="t">
            <a:noAutofit/>
          </a:bodyPr>
          <a:lstStyle/>
          <a:p>
            <a:pPr algn="l"/>
            <a:r>
              <a:rPr lang="en-CA" sz="3200" b="1" dirty="0">
                <a:solidFill>
                  <a:srgbClr val="000000"/>
                </a:solidFill>
                <a:latin typeface="+mn-lt"/>
              </a:rPr>
              <a:t>Mental Health and Addiction </a:t>
            </a:r>
            <a:br>
              <a:rPr lang="en-CA" sz="3200" dirty="0">
                <a:solidFill>
                  <a:srgbClr val="000000"/>
                </a:solidFill>
                <a:latin typeface="+mn-lt"/>
              </a:rPr>
            </a:br>
            <a:r>
              <a:rPr lang="en-CA" sz="3200" b="1" dirty="0">
                <a:solidFill>
                  <a:srgbClr val="000000"/>
                </a:solidFill>
                <a:latin typeface="+mn-lt"/>
              </a:rPr>
              <a:t>QI Collaborative Webinar Series </a:t>
            </a:r>
          </a:p>
        </p:txBody>
      </p:sp>
      <p:sp>
        <p:nvSpPr>
          <p:cNvPr id="20" name="Freeform 67">
            <a:extLst>
              <a:ext uri="{FF2B5EF4-FFF2-40B4-BE49-F238E27FC236}">
                <a16:creationId xmlns:a16="http://schemas.microsoft.com/office/drawing/2014/main" id="{07500BEA-8A07-45E9-9219-40FBEEC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0086"/>
            <a:ext cx="3209709" cy="267791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F006ACBB-A8A7-4C1B-9832-A4BFEDD2E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527" y="2905885"/>
            <a:ext cx="2765788" cy="273172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5">
            <a:extLst>
              <a:ext uri="{FF2B5EF4-FFF2-40B4-BE49-F238E27FC236}">
                <a16:creationId xmlns:a16="http://schemas.microsoft.com/office/drawing/2014/main" id="{46664683-CA82-4BDA-BCF2-58145807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8F50CF9-17B0-411D-8662-E40CC510D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73" y="5381469"/>
            <a:ext cx="2648532" cy="869209"/>
          </a:xfrm>
          <a:prstGeom prst="rect">
            <a:avLst/>
          </a:prstGeom>
        </p:spPr>
      </p:pic>
      <p:pic>
        <p:nvPicPr>
          <p:cNvPr id="5" name="Picture 4" descr="A close up of a logo&#10;&#10;Description automatically generated">
            <a:extLst>
              <a:ext uri="{FF2B5EF4-FFF2-40B4-BE49-F238E27FC236}">
                <a16:creationId xmlns:a16="http://schemas.microsoft.com/office/drawing/2014/main" id="{2D3440FA-3416-45D0-A9D7-1A79473D3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3" y="556554"/>
            <a:ext cx="3639817" cy="1637916"/>
          </a:xfrm>
          <a:prstGeom prst="rect">
            <a:avLst/>
          </a:prstGeom>
        </p:spPr>
      </p:pic>
      <p:pic>
        <p:nvPicPr>
          <p:cNvPr id="6" name="Picture 5" descr="A close up of a logo&#10;&#10;Description automatically generated">
            <a:extLst>
              <a:ext uri="{FF2B5EF4-FFF2-40B4-BE49-F238E27FC236}">
                <a16:creationId xmlns:a16="http://schemas.microsoft.com/office/drawing/2014/main" id="{617631B1-B851-45C4-8420-C28D38544F5A}"/>
              </a:ext>
            </a:extLst>
          </p:cNvPr>
          <p:cNvPicPr>
            <a:picLocks noChangeAspect="1"/>
          </p:cNvPicPr>
          <p:nvPr/>
        </p:nvPicPr>
        <p:blipFill rotWithShape="1">
          <a:blip r:embed="rId6">
            <a:extLst>
              <a:ext uri="{28A0092B-C50C-407E-A947-70E740481C1C}">
                <a14:useLocalDpi xmlns:a14="http://schemas.microsoft.com/office/drawing/2010/main" val="0"/>
              </a:ext>
            </a:extLst>
          </a:blip>
          <a:srcRect l="2630" t="3631" b="-1292"/>
          <a:stretch/>
        </p:blipFill>
        <p:spPr>
          <a:xfrm>
            <a:off x="3487272" y="4062700"/>
            <a:ext cx="2693043" cy="418090"/>
          </a:xfrm>
          <a:prstGeom prst="rect">
            <a:avLst/>
          </a:prstGeom>
        </p:spPr>
      </p:pic>
      <p:sp>
        <p:nvSpPr>
          <p:cNvPr id="13" name="Subtitle 2">
            <a:extLst>
              <a:ext uri="{FF2B5EF4-FFF2-40B4-BE49-F238E27FC236}">
                <a16:creationId xmlns:a16="http://schemas.microsoft.com/office/drawing/2014/main" id="{1FE5B86E-0F9B-407D-AC20-5E993F927233}"/>
              </a:ext>
            </a:extLst>
          </p:cNvPr>
          <p:cNvSpPr txBox="1">
            <a:spLocks/>
          </p:cNvSpPr>
          <p:nvPr/>
        </p:nvSpPr>
        <p:spPr>
          <a:xfrm>
            <a:off x="6555840" y="3945329"/>
            <a:ext cx="5392320" cy="143613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CA" sz="1800" dirty="0">
                <a:solidFill>
                  <a:srgbClr val="000000"/>
                </a:solidFill>
              </a:rPr>
              <a:t>Sandeep Gill, Clinical KTE Specialist, AFHTO</a:t>
            </a:r>
          </a:p>
          <a:p>
            <a:pPr algn="l">
              <a:spcBef>
                <a:spcPts val="0"/>
              </a:spcBef>
            </a:pPr>
            <a:r>
              <a:rPr lang="en-CA" sz="1800" dirty="0">
                <a:solidFill>
                  <a:srgbClr val="000000"/>
                </a:solidFill>
              </a:rPr>
              <a:t>Laura Daly-Trottier, QI Coach</a:t>
            </a:r>
          </a:p>
          <a:p>
            <a:pPr algn="l">
              <a:spcBef>
                <a:spcPts val="0"/>
              </a:spcBef>
            </a:pPr>
            <a:r>
              <a:rPr lang="en-CA" sz="1800" dirty="0">
                <a:solidFill>
                  <a:srgbClr val="000000"/>
                </a:solidFill>
              </a:rPr>
              <a:t>Ashley Koster, Program Manager</a:t>
            </a:r>
          </a:p>
          <a:p>
            <a:pPr algn="l">
              <a:spcBef>
                <a:spcPts val="0"/>
              </a:spcBef>
            </a:pPr>
            <a:endParaRPr lang="en-CA" sz="1800" dirty="0">
              <a:solidFill>
                <a:srgbClr val="000000"/>
              </a:solidFill>
            </a:endParaRPr>
          </a:p>
        </p:txBody>
      </p:sp>
    </p:spTree>
    <p:extLst>
      <p:ext uri="{BB962C8B-B14F-4D97-AF65-F5344CB8AC3E}">
        <p14:creationId xmlns:p14="http://schemas.microsoft.com/office/powerpoint/2010/main" val="116992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Measures</a:t>
            </a:r>
          </a:p>
        </p:txBody>
      </p:sp>
      <p:graphicFrame>
        <p:nvGraphicFramePr>
          <p:cNvPr id="4" name="Content Placeholder 3"/>
          <p:cNvGraphicFramePr>
            <a:graphicFrameLocks noGrp="1"/>
          </p:cNvGraphicFramePr>
          <p:nvPr>
            <p:ph idx="1"/>
          </p:nvPr>
        </p:nvGraphicFramePr>
        <p:xfrm>
          <a:off x="838200" y="1478153"/>
          <a:ext cx="10515600" cy="4937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en-US" sz="2400" dirty="0">
                          <a:latin typeface="Arial" panose="020B0604020202020204" pitchFamily="34" charset="0"/>
                          <a:cs typeface="Arial" panose="020B0604020202020204" pitchFamily="34" charset="0"/>
                        </a:rPr>
                        <a:t>Outcome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tc>
                  <a:txBody>
                    <a:bodyPr/>
                    <a:lstStyle/>
                    <a:p>
                      <a:r>
                        <a:rPr lang="en-US" sz="2400" dirty="0">
                          <a:latin typeface="Arial" panose="020B0604020202020204" pitchFamily="34" charset="0"/>
                          <a:cs typeface="Arial" panose="020B0604020202020204" pitchFamily="34" charset="0"/>
                        </a:rPr>
                        <a:t>Process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tc>
                  <a:txBody>
                    <a:bodyPr/>
                    <a:lstStyle/>
                    <a:p>
                      <a:r>
                        <a:rPr lang="en-US" sz="2400" dirty="0">
                          <a:latin typeface="Arial" panose="020B0604020202020204" pitchFamily="34" charset="0"/>
                          <a:cs typeface="Arial" panose="020B0604020202020204" pitchFamily="34" charset="0"/>
                        </a:rPr>
                        <a:t>Balancing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i="1" dirty="0">
                          <a:solidFill>
                            <a:schemeClr val="tx1"/>
                          </a:solidFill>
                          <a:latin typeface="Arial" panose="020B0604020202020204" pitchFamily="34" charset="0"/>
                          <a:cs typeface="Arial" panose="020B0604020202020204" pitchFamily="34" charset="0"/>
                        </a:rPr>
                        <a:t>Mean daily opioid dose (milligrams morphine equivalent, 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i="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i="1" dirty="0">
                          <a:solidFill>
                            <a:schemeClr val="tx1"/>
                          </a:solidFill>
                          <a:latin typeface="Arial" panose="020B0604020202020204" pitchFamily="34" charset="0"/>
                          <a:cs typeface="Arial" panose="020B0604020202020204" pitchFamily="34" charset="0"/>
                        </a:rPr>
                        <a:t>Mean daily benzodiazepine</a:t>
                      </a:r>
                      <a:r>
                        <a:rPr lang="en-CA" sz="2400" i="1" baseline="0" dirty="0">
                          <a:solidFill>
                            <a:schemeClr val="tx1"/>
                          </a:solidFill>
                          <a:latin typeface="Arial" panose="020B0604020202020204" pitchFamily="34" charset="0"/>
                          <a:cs typeface="Arial" panose="020B0604020202020204" pitchFamily="34" charset="0"/>
                        </a:rPr>
                        <a:t> dose (milligrams diazepam equivalent, MDE)</a:t>
                      </a:r>
                      <a:endParaRPr lang="en-CA" sz="2400" i="1"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i="1" dirty="0">
                          <a:solidFill>
                            <a:schemeClr val="tx1"/>
                          </a:solidFill>
                          <a:latin typeface="Arial" panose="020B0604020202020204" pitchFamily="34" charset="0"/>
                          <a:cs typeface="Arial" panose="020B0604020202020204" pitchFamily="34" charset="0"/>
                        </a:rPr>
                        <a:t>Percent of co-prescribed patients assessed by a pharmacist</a:t>
                      </a:r>
                    </a:p>
                    <a:p>
                      <a:endParaRPr lang="en-US" sz="2400" i="1"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Percent of co-prescribed patients offered an opioid</a:t>
                      </a:r>
                      <a:r>
                        <a:rPr lang="en-US" sz="2400" i="1" baseline="0" dirty="0">
                          <a:solidFill>
                            <a:schemeClr val="tx1"/>
                          </a:solidFill>
                          <a:latin typeface="Arial" panose="020B0604020202020204" pitchFamily="34" charset="0"/>
                          <a:cs typeface="Arial" panose="020B0604020202020204" pitchFamily="34" charset="0"/>
                        </a:rPr>
                        <a:t> taper</a:t>
                      </a:r>
                    </a:p>
                    <a:p>
                      <a:endParaRPr lang="en-US" sz="2400" i="1" baseline="0" dirty="0">
                        <a:solidFill>
                          <a:schemeClr val="tx1"/>
                        </a:solidFill>
                        <a:latin typeface="Arial" panose="020B0604020202020204" pitchFamily="34" charset="0"/>
                        <a:cs typeface="Arial" panose="020B0604020202020204" pitchFamily="34" charset="0"/>
                      </a:endParaRPr>
                    </a:p>
                    <a:p>
                      <a:r>
                        <a:rPr lang="en-US" sz="2400" i="1" baseline="0" dirty="0">
                          <a:solidFill>
                            <a:schemeClr val="tx1"/>
                          </a:solidFill>
                          <a:latin typeface="Arial" panose="020B0604020202020204" pitchFamily="34" charset="0"/>
                          <a:cs typeface="Arial" panose="020B0604020202020204" pitchFamily="34" charset="0"/>
                        </a:rPr>
                        <a:t>Percent of co-prescribed patients with an active opioid taper</a:t>
                      </a:r>
                      <a:endParaRPr lang="en-US" sz="24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i="1" dirty="0">
                          <a:solidFill>
                            <a:schemeClr val="tx1"/>
                          </a:solidFill>
                          <a:latin typeface="Arial" panose="020B0604020202020204" pitchFamily="34" charset="0"/>
                          <a:cs typeface="Arial" panose="020B0604020202020204" pitchFamily="34" charset="0"/>
                        </a:rPr>
                        <a:t>Substance use</a:t>
                      </a:r>
                    </a:p>
                    <a:p>
                      <a:endParaRPr lang="en-US" sz="2400" i="1"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Pain</a:t>
                      </a:r>
                    </a:p>
                    <a:p>
                      <a:endParaRPr lang="en-US" sz="2400" i="1"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Prescriber-patient</a:t>
                      </a:r>
                      <a:r>
                        <a:rPr lang="en-US" sz="2400" i="1" baseline="0" dirty="0">
                          <a:solidFill>
                            <a:schemeClr val="tx1"/>
                          </a:solidFill>
                          <a:latin typeface="Arial" panose="020B0604020202020204" pitchFamily="34" charset="0"/>
                          <a:cs typeface="Arial" panose="020B0604020202020204" pitchFamily="34" charset="0"/>
                        </a:rPr>
                        <a:t> relationship</a:t>
                      </a:r>
                      <a:endParaRPr lang="en-US" sz="24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725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PDSA Cycles</a:t>
            </a:r>
          </a:p>
        </p:txBody>
      </p:sp>
      <p:pic>
        <p:nvPicPr>
          <p:cNvPr id="6" name="Picture 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087" y="1415533"/>
            <a:ext cx="9211825" cy="51917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9078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Results &amp; Highlights</a:t>
            </a:r>
          </a:p>
        </p:txBody>
      </p:sp>
      <p:pic>
        <p:nvPicPr>
          <p:cNvPr id="7" name="Picture 6"/>
          <p:cNvPicPr>
            <a:picLocks noChangeAspect="1"/>
          </p:cNvPicPr>
          <p:nvPr/>
        </p:nvPicPr>
        <p:blipFill>
          <a:blip r:embed="rId2"/>
          <a:stretch>
            <a:fillRect/>
          </a:stretch>
        </p:blipFill>
        <p:spPr>
          <a:xfrm>
            <a:off x="2022910" y="1444752"/>
            <a:ext cx="7781681" cy="5250491"/>
          </a:xfrm>
          <a:prstGeom prst="rect">
            <a:avLst/>
          </a:prstGeom>
        </p:spPr>
      </p:pic>
    </p:spTree>
    <p:extLst>
      <p:ext uri="{BB962C8B-B14F-4D97-AF65-F5344CB8AC3E}">
        <p14:creationId xmlns:p14="http://schemas.microsoft.com/office/powerpoint/2010/main" val="21497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Results &amp; Highlights</a:t>
            </a:r>
          </a:p>
        </p:txBody>
      </p:sp>
      <p:pic>
        <p:nvPicPr>
          <p:cNvPr id="5"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95" y="1558341"/>
            <a:ext cx="8043210" cy="484249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2366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Results &amp; Highlights</a:t>
            </a:r>
          </a:p>
        </p:txBody>
      </p:sp>
      <p:pic>
        <p:nvPicPr>
          <p:cNvPr id="4"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115" y="1540042"/>
            <a:ext cx="7826902" cy="48895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3734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07F09"/>
                </a:solidFill>
                <a:latin typeface="Arial" panose="020B0604020202020204" pitchFamily="34" charset="0"/>
                <a:cs typeface="Arial" panose="020B0604020202020204" pitchFamily="34" charset="0"/>
              </a:rPr>
              <a:t>Results &amp; Highlights</a:t>
            </a:r>
            <a:endParaRPr lang="en-US" dirty="0"/>
          </a:p>
        </p:txBody>
      </p:sp>
      <p:sp>
        <p:nvSpPr>
          <p:cNvPr id="3" name="Content Placeholder 2"/>
          <p:cNvSpPr>
            <a:spLocks noGrp="1"/>
          </p:cNvSpPr>
          <p:nvPr>
            <p:ph idx="1"/>
          </p:nvPr>
        </p:nvSpPr>
        <p:spPr/>
        <p:txBody>
          <a:bodyPr>
            <a:normAutofit/>
          </a:bodyPr>
          <a:lstStyle/>
          <a:p>
            <a:pPr>
              <a:defRPr/>
            </a:pPr>
            <a:r>
              <a:rPr lang="en-CA" dirty="0">
                <a:latin typeface="Arial" panose="020B0604020202020204" pitchFamily="34" charset="0"/>
                <a:cs typeface="Arial" panose="020B0604020202020204" pitchFamily="34" charset="0"/>
              </a:rPr>
              <a:t>No noted increase</a:t>
            </a:r>
          </a:p>
          <a:p>
            <a:pPr lvl="1">
              <a:defRPr/>
            </a:pPr>
            <a:r>
              <a:rPr lang="en-CA" dirty="0">
                <a:latin typeface="Arial" panose="020B0604020202020204" pitchFamily="34" charset="0"/>
                <a:cs typeface="Arial" panose="020B0604020202020204" pitchFamily="34" charset="0"/>
              </a:rPr>
              <a:t>Overdose, death, or hospitalization</a:t>
            </a:r>
          </a:p>
          <a:p>
            <a:pPr lvl="1">
              <a:defRPr/>
            </a:pPr>
            <a:r>
              <a:rPr lang="en-CA" dirty="0">
                <a:latin typeface="Arial" panose="020B0604020202020204" pitchFamily="34" charset="0"/>
                <a:cs typeface="Arial" panose="020B0604020202020204" pitchFamily="34" charset="0"/>
              </a:rPr>
              <a:t>Breakdown in physician-patient relationship</a:t>
            </a:r>
          </a:p>
          <a:p>
            <a:pPr lvl="1">
              <a:defRPr/>
            </a:pPr>
            <a:r>
              <a:rPr lang="en-CA" dirty="0">
                <a:latin typeface="Arial" panose="020B0604020202020204" pitchFamily="34" charset="0"/>
                <a:cs typeface="Arial" panose="020B0604020202020204" pitchFamily="34" charset="0"/>
              </a:rPr>
              <a:t>Illicit drug use</a:t>
            </a:r>
          </a:p>
          <a:p>
            <a:pPr lvl="1">
              <a:defRPr/>
            </a:pPr>
            <a:r>
              <a:rPr lang="en-CA" dirty="0">
                <a:latin typeface="Arial" panose="020B0604020202020204" pitchFamily="34" charset="0"/>
                <a:cs typeface="Arial" panose="020B0604020202020204" pitchFamily="34" charset="0"/>
              </a:rPr>
              <a:t>Smoking rates</a:t>
            </a:r>
          </a:p>
          <a:p>
            <a:pPr lvl="1">
              <a:defRPr/>
            </a:pPr>
            <a:r>
              <a:rPr lang="en-CA" dirty="0">
                <a:latin typeface="Arial" panose="020B0604020202020204" pitchFamily="34" charset="0"/>
                <a:cs typeface="Arial" panose="020B0604020202020204" pitchFamily="34" charset="0"/>
              </a:rPr>
              <a:t>Pain scores</a:t>
            </a:r>
          </a:p>
          <a:p>
            <a:endParaRPr lang="en-US" dirty="0"/>
          </a:p>
        </p:txBody>
      </p:sp>
    </p:spTree>
    <p:extLst>
      <p:ext uri="{BB962C8B-B14F-4D97-AF65-F5344CB8AC3E}">
        <p14:creationId xmlns:p14="http://schemas.microsoft.com/office/powerpoint/2010/main" val="346835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07F09"/>
                </a:solidFill>
                <a:latin typeface="Arial" panose="020B0604020202020204" pitchFamily="34" charset="0"/>
                <a:cs typeface="Arial" panose="020B0604020202020204" pitchFamily="34" charset="0"/>
              </a:rPr>
              <a:t>Results &amp; Highlights</a:t>
            </a:r>
            <a:endParaRPr lang="en-US" dirty="0"/>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Providers	</a:t>
            </a:r>
          </a:p>
          <a:p>
            <a:pPr lvl="1"/>
            <a:r>
              <a:rPr lang="en-CA" dirty="0">
                <a:latin typeface="Arial" panose="020B0604020202020204" pitchFamily="34" charset="0"/>
                <a:cs typeface="Arial" panose="020B0604020202020204" pitchFamily="34" charset="0"/>
              </a:rPr>
              <a:t>Open to alternative engagement approach (i.e. proactive)</a:t>
            </a:r>
          </a:p>
          <a:p>
            <a:pPr lvl="1"/>
            <a:r>
              <a:rPr lang="en-CA" dirty="0">
                <a:latin typeface="Arial" panose="020B0604020202020204" pitchFamily="34" charset="0"/>
                <a:cs typeface="Arial" panose="020B0604020202020204" pitchFamily="34" charset="0"/>
              </a:rPr>
              <a:t>Value efficiency (i.e. review all patients at one time)</a:t>
            </a:r>
          </a:p>
          <a:p>
            <a:pPr lvl="1"/>
            <a:r>
              <a:rPr lang="en-CA" dirty="0">
                <a:latin typeface="Arial" panose="020B0604020202020204" pitchFamily="34" charset="0"/>
                <a:cs typeface="Arial" panose="020B0604020202020204" pitchFamily="34" charset="0"/>
              </a:rPr>
              <a:t>Preference for face-to-face (versus electronic)</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Patients</a:t>
            </a:r>
          </a:p>
          <a:p>
            <a:pPr lvl="1"/>
            <a:r>
              <a:rPr lang="en-CA" dirty="0">
                <a:latin typeface="Arial" panose="020B0604020202020204" pitchFamily="34" charset="0"/>
                <a:cs typeface="Arial" panose="020B0604020202020204" pitchFamily="34" charset="0"/>
              </a:rPr>
              <a:t>Pill burden</a:t>
            </a:r>
          </a:p>
          <a:p>
            <a:pPr lvl="1"/>
            <a:r>
              <a:rPr lang="en-CA" dirty="0" err="1">
                <a:latin typeface="Arial" panose="020B0604020202020204" pitchFamily="34" charset="0"/>
                <a:cs typeface="Arial" panose="020B0604020202020204" pitchFamily="34" charset="0"/>
              </a:rPr>
              <a:t>Hyperalgesia</a:t>
            </a:r>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Overdose risk</a:t>
            </a:r>
          </a:p>
          <a:p>
            <a:endParaRPr lang="en-US" dirty="0"/>
          </a:p>
        </p:txBody>
      </p:sp>
    </p:spTree>
    <p:extLst>
      <p:ext uri="{BB962C8B-B14F-4D97-AF65-F5344CB8AC3E}">
        <p14:creationId xmlns:p14="http://schemas.microsoft.com/office/powerpoint/2010/main" val="124820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a:solidFill>
                  <a:srgbClr val="F07F09"/>
                </a:solidFill>
                <a:latin typeface="Arial" panose="020B0604020202020204" pitchFamily="34" charset="0"/>
                <a:cs typeface="Arial" panose="020B0604020202020204" pitchFamily="34" charset="0"/>
              </a:rPr>
              <a:t>Organizational Enablers</a:t>
            </a:r>
            <a:endParaRPr lang="en-CA" b="1" dirty="0">
              <a:solidFill>
                <a:srgbClr val="F07F0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prstClr val="black"/>
                </a:solidFill>
                <a:latin typeface="Arial" panose="020B0604020202020204" pitchFamily="34" charset="0"/>
                <a:cs typeface="Arial" panose="020B0604020202020204" pitchFamily="34" charset="0"/>
              </a:rPr>
              <a:t>Hospital Pharmacy Department</a:t>
            </a:r>
          </a:p>
          <a:p>
            <a:pPr lvl="1"/>
            <a:r>
              <a:rPr lang="en-US" dirty="0">
                <a:solidFill>
                  <a:prstClr val="black"/>
                </a:solidFill>
                <a:latin typeface="Arial" panose="020B0604020202020204" pitchFamily="34" charset="0"/>
                <a:cs typeface="Arial" panose="020B0604020202020204" pitchFamily="34" charset="0"/>
              </a:rPr>
              <a:t>Pharmacy Practice Resident research project</a:t>
            </a:r>
          </a:p>
          <a:p>
            <a:pPr marL="457200" lvl="1" indent="0">
              <a:buNone/>
            </a:pPr>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Family Health Team</a:t>
            </a:r>
          </a:p>
          <a:p>
            <a:pPr lvl="1"/>
            <a:r>
              <a:rPr lang="en-US" dirty="0">
                <a:solidFill>
                  <a:prstClr val="black"/>
                </a:solidFill>
                <a:latin typeface="Arial" panose="020B0604020202020204" pitchFamily="34" charset="0"/>
                <a:cs typeface="Arial" panose="020B0604020202020204" pitchFamily="34" charset="0"/>
              </a:rPr>
              <a:t>Quality Steering Committee</a:t>
            </a:r>
          </a:p>
          <a:p>
            <a:pPr lvl="1"/>
            <a:r>
              <a:rPr lang="en-US" dirty="0">
                <a:solidFill>
                  <a:prstClr val="black"/>
                </a:solidFill>
                <a:latin typeface="Arial" panose="020B0604020202020204" pitchFamily="34" charset="0"/>
                <a:cs typeface="Arial" panose="020B0604020202020204" pitchFamily="34" charset="0"/>
              </a:rPr>
              <a:t>Opioid Working Group</a:t>
            </a:r>
          </a:p>
        </p:txBody>
      </p:sp>
    </p:spTree>
    <p:extLst>
      <p:ext uri="{BB962C8B-B14F-4D97-AF65-F5344CB8AC3E}">
        <p14:creationId xmlns:p14="http://schemas.microsoft.com/office/powerpoint/2010/main" val="156035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Sustainability/ Next Steps</a:t>
            </a:r>
          </a:p>
        </p:txBody>
      </p:sp>
      <p:sp>
        <p:nvSpPr>
          <p:cNvPr id="3" name="Content Placeholder 2"/>
          <p:cNvSpPr>
            <a:spLocks noGrp="1"/>
          </p:cNvSpPr>
          <p:nvPr>
            <p:ph idx="1"/>
          </p:nvPr>
        </p:nvSpPr>
        <p:spPr/>
        <p:txBody>
          <a:bodyPr/>
          <a:lstStyle/>
          <a:p>
            <a:pPr marL="457200" lvl="0" indent="-457200">
              <a:lnSpc>
                <a:spcPct val="110000"/>
              </a:lnSpc>
            </a:pPr>
            <a:r>
              <a:rPr lang="en-US" dirty="0">
                <a:latin typeface="Arial" panose="020B0604020202020204" pitchFamily="34" charset="0"/>
                <a:cs typeface="Arial" panose="020B0604020202020204" pitchFamily="34" charset="0"/>
              </a:rPr>
              <a:t>Ongoing review at initial clinic sites?</a:t>
            </a:r>
          </a:p>
          <a:p>
            <a:pPr marL="457200" lvl="0" indent="-457200">
              <a:lnSpc>
                <a:spcPct val="110000"/>
              </a:lnSpc>
            </a:pPr>
            <a:r>
              <a:rPr lang="en-US" dirty="0">
                <a:latin typeface="Arial" panose="020B0604020202020204" pitchFamily="34" charset="0"/>
                <a:cs typeface="Arial" panose="020B0604020202020204" pitchFamily="34" charset="0"/>
              </a:rPr>
              <a:t>Expand to other clinics?</a:t>
            </a:r>
          </a:p>
          <a:p>
            <a:pPr marL="457200" lvl="0" indent="-457200">
              <a:lnSpc>
                <a:spcPct val="110000"/>
              </a:lnSpc>
            </a:pPr>
            <a:r>
              <a:rPr lang="en-US" dirty="0">
                <a:latin typeface="Arial" panose="020B0604020202020204" pitchFamily="34" charset="0"/>
                <a:cs typeface="Arial" panose="020B0604020202020204" pitchFamily="34" charset="0"/>
              </a:rPr>
              <a:t>Other populations?</a:t>
            </a:r>
          </a:p>
          <a:p>
            <a:pPr marL="457200" lvl="0" indent="-457200">
              <a:lnSpc>
                <a:spcPct val="110000"/>
              </a:lnSpc>
            </a:pPr>
            <a:r>
              <a:rPr lang="en-US" dirty="0">
                <a:latin typeface="Arial" panose="020B0604020202020204" pitchFamily="34" charset="0"/>
                <a:cs typeface="Arial" panose="020B0604020202020204" pitchFamily="34" charset="0"/>
              </a:rPr>
              <a:t>Other proactive, pharmacist-led interventions?</a:t>
            </a:r>
            <a:endParaRPr lang="en-US"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5680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Contact</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Name: Jon Hunchuck	               </a:t>
            </a:r>
          </a:p>
          <a:p>
            <a:pPr marL="0" indent="0">
              <a:buNone/>
            </a:pPr>
            <a:r>
              <a:rPr lang="en-US" b="1" dirty="0">
                <a:latin typeface="Arial" panose="020B0604020202020204" pitchFamily="34" charset="0"/>
                <a:cs typeface="Arial" panose="020B0604020202020204" pitchFamily="34" charset="0"/>
              </a:rPr>
              <a:t>Title: Clinical Pharmacy Practitioner</a:t>
            </a:r>
          </a:p>
          <a:p>
            <a:pPr marL="0" indent="0">
              <a:buNone/>
            </a:pPr>
            <a:r>
              <a:rPr lang="en-US" b="1" dirty="0">
                <a:latin typeface="Arial" panose="020B0604020202020204" pitchFamily="34" charset="0"/>
                <a:cs typeface="Arial" panose="020B0604020202020204" pitchFamily="34" charset="0"/>
              </a:rPr>
              <a:t>Organization: St. Michael’s Hospital Academic Family Health Team	</a:t>
            </a:r>
          </a:p>
          <a:p>
            <a:pPr marL="0" indent="0">
              <a:buNone/>
            </a:pPr>
            <a:r>
              <a:rPr lang="en-US" b="1" dirty="0">
                <a:latin typeface="Arial" panose="020B0604020202020204" pitchFamily="34" charset="0"/>
                <a:cs typeface="Arial" panose="020B0604020202020204" pitchFamily="34" charset="0"/>
              </a:rPr>
              <a:t>Phone: 416-864-6060 x76810</a:t>
            </a:r>
          </a:p>
          <a:p>
            <a:pPr marL="0" indent="0">
              <a:buNone/>
            </a:pPr>
            <a:r>
              <a:rPr lang="en-US" b="1" dirty="0">
                <a:latin typeface="Arial" panose="020B0604020202020204" pitchFamily="34" charset="0"/>
                <a:cs typeface="Arial" panose="020B0604020202020204" pitchFamily="34" charset="0"/>
              </a:rPr>
              <a:t>Email: jonathan.hunchuck@unityhealth.to</a:t>
            </a:r>
          </a:p>
        </p:txBody>
      </p:sp>
    </p:spTree>
    <p:extLst>
      <p:ext uri="{BB962C8B-B14F-4D97-AF65-F5344CB8AC3E}">
        <p14:creationId xmlns:p14="http://schemas.microsoft.com/office/powerpoint/2010/main" val="194897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39D86F2E-620F-4320-A1E2-1024678126CF}"/>
              </a:ext>
            </a:extLst>
          </p:cNvPr>
          <p:cNvSpPr>
            <a:spLocks noGrp="1"/>
          </p:cNvSpPr>
          <p:nvPr>
            <p:ph idx="1"/>
          </p:nvPr>
        </p:nvSpPr>
        <p:spPr>
          <a:xfrm>
            <a:off x="0" y="196850"/>
            <a:ext cx="12192000" cy="1103313"/>
          </a:xfrm>
        </p:spPr>
        <p:txBody>
          <a:bodyPr>
            <a:normAutofit/>
          </a:bodyPr>
          <a:lstStyle/>
          <a:p>
            <a:pPr algn="ctr">
              <a:buNone/>
            </a:pPr>
            <a:r>
              <a:rPr lang="en-CA" sz="5400" dirty="0">
                <a:solidFill>
                  <a:srgbClr val="008080"/>
                </a:solidFill>
              </a:rPr>
              <a:t>Objectives of Part 2 of the Webinar Series</a:t>
            </a:r>
          </a:p>
        </p:txBody>
      </p:sp>
      <p:sp>
        <p:nvSpPr>
          <p:cNvPr id="4" name="Content Placeholder 2">
            <a:extLst>
              <a:ext uri="{FF2B5EF4-FFF2-40B4-BE49-F238E27FC236}">
                <a16:creationId xmlns:a16="http://schemas.microsoft.com/office/drawing/2014/main" id="{A9DAA622-C5C0-4097-B02A-18E2C54390A0}"/>
              </a:ext>
            </a:extLst>
          </p:cNvPr>
          <p:cNvSpPr txBox="1">
            <a:spLocks noChangeArrowheads="1"/>
          </p:cNvSpPr>
          <p:nvPr/>
        </p:nvSpPr>
        <p:spPr>
          <a:xfrm>
            <a:off x="0" y="1409474"/>
            <a:ext cx="12191999" cy="387690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0" dirty="0"/>
              <a:t>Share opportunities for collaboration with local mental health and addiction agencies and how to implement quality improvement initiatives.</a:t>
            </a:r>
          </a:p>
          <a:p>
            <a:pPr marL="0" indent="0">
              <a:buNone/>
            </a:pPr>
            <a:endParaRPr lang="en-US" sz="9000" dirty="0"/>
          </a:p>
          <a:p>
            <a:r>
              <a:rPr lang="en-US" sz="9000" dirty="0"/>
              <a:t>To highlight examples of mental health and addiction quality improvement initiatives in Ontario</a:t>
            </a:r>
          </a:p>
          <a:p>
            <a:endParaRPr lang="en-US" dirty="0"/>
          </a:p>
          <a:p>
            <a:endParaRPr lang="en-US" dirty="0"/>
          </a:p>
          <a:p>
            <a:endParaRPr lang="en-US" dirty="0"/>
          </a:p>
          <a:p>
            <a:r>
              <a:rPr lang="en-US" sz="8000" dirty="0">
                <a:hlinkClick r:id="rId3"/>
              </a:rPr>
              <a:t>Listen</a:t>
            </a:r>
            <a:r>
              <a:rPr lang="en-US" sz="8000" dirty="0"/>
              <a:t> to the Part 1 of the webinar series</a:t>
            </a:r>
          </a:p>
        </p:txBody>
      </p:sp>
    </p:spTree>
    <p:extLst>
      <p:ext uri="{BB962C8B-B14F-4D97-AF65-F5344CB8AC3E}">
        <p14:creationId xmlns:p14="http://schemas.microsoft.com/office/powerpoint/2010/main" val="251819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b="1" dirty="0">
                <a:solidFill>
                  <a:srgbClr val="3CAA9D"/>
                </a:solidFill>
                <a:latin typeface="Arial" panose="020B0604020202020204" pitchFamily="34" charset="0"/>
                <a:cs typeface="Arial" panose="020B0604020202020204" pitchFamily="34" charset="0"/>
              </a:rPr>
              <a:t>Improving Participant Retention in the BounceBack Ontario Program</a:t>
            </a:r>
            <a:endParaRPr lang="en-US" sz="5000" dirty="0"/>
          </a:p>
        </p:txBody>
      </p:sp>
      <p:sp>
        <p:nvSpPr>
          <p:cNvPr id="3" name="Subtitle 2"/>
          <p:cNvSpPr>
            <a:spLocks noGrp="1"/>
          </p:cNvSpPr>
          <p:nvPr>
            <p:ph type="subTitle" idx="1"/>
          </p:nvPr>
        </p:nvSpPr>
        <p:spPr>
          <a:xfrm>
            <a:off x="1524000" y="3865418"/>
            <a:ext cx="9144000" cy="1754146"/>
          </a:xfrm>
        </p:spPr>
        <p:txBody>
          <a:bodyPr>
            <a:normAutofit/>
          </a:bodyPr>
          <a:lstStyle/>
          <a:p>
            <a:r>
              <a:rPr lang="en-US" sz="2800" dirty="0">
                <a:solidFill>
                  <a:srgbClr val="3CAA9D"/>
                </a:solidFill>
                <a:latin typeface="Arial" panose="020B0604020202020204" pitchFamily="34" charset="0"/>
                <a:cs typeface="Arial" panose="020B0604020202020204" pitchFamily="34" charset="0"/>
              </a:rPr>
              <a:t>A. Hogue</a:t>
            </a:r>
          </a:p>
          <a:p>
            <a:pPr lvl="0">
              <a:lnSpc>
                <a:spcPct val="110000"/>
              </a:lnSpc>
            </a:pPr>
            <a:r>
              <a:rPr lang="en-US" sz="2000" dirty="0">
                <a:solidFill>
                  <a:prstClr val="black"/>
                </a:solidFill>
                <a:latin typeface="Arial" panose="020B0604020202020204" pitchFamily="34" charset="0"/>
                <a:cs typeface="Arial" panose="020B0604020202020204" pitchFamily="34" charset="0"/>
              </a:rPr>
              <a:t>Canadian Mental Health Association – York and South Simcoe</a:t>
            </a:r>
          </a:p>
          <a:p>
            <a:pPr lvl="0">
              <a:lnSpc>
                <a:spcPct val="110000"/>
              </a:lnSpc>
            </a:pPr>
            <a:r>
              <a:rPr lang="en-US" sz="2000" dirty="0">
                <a:solidFill>
                  <a:prstClr val="black"/>
                </a:solidFill>
                <a:latin typeface="Arial" panose="020B0604020202020204" pitchFamily="34" charset="0"/>
                <a:cs typeface="Arial" panose="020B0604020202020204" pitchFamily="34" charset="0"/>
              </a:rPr>
              <a:t>January 14, 2020</a:t>
            </a:r>
          </a:p>
        </p:txBody>
      </p:sp>
      <p:sp>
        <p:nvSpPr>
          <p:cNvPr id="11" name="Rounded Rectangle 10"/>
          <p:cNvSpPr/>
          <p:nvPr/>
        </p:nvSpPr>
        <p:spPr>
          <a:xfrm>
            <a:off x="8639453" y="5406500"/>
            <a:ext cx="2867487" cy="10386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E-QIP Logo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09" y="5464385"/>
            <a:ext cx="2946297" cy="8838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573" y="5480227"/>
            <a:ext cx="2620436" cy="964960"/>
          </a:xfrm>
          <a:prstGeom prst="rect">
            <a:avLst/>
          </a:prstGeom>
        </p:spPr>
      </p:pic>
    </p:spTree>
    <p:extLst>
      <p:ext uri="{BB962C8B-B14F-4D97-AF65-F5344CB8AC3E}">
        <p14:creationId xmlns:p14="http://schemas.microsoft.com/office/powerpoint/2010/main" val="99703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44679" y="634946"/>
            <a:ext cx="6405063" cy="1450757"/>
          </a:xfrm>
        </p:spPr>
        <p:txBody>
          <a:bodyPr>
            <a:normAutofit/>
          </a:bodyPr>
          <a:lstStyle/>
          <a:p>
            <a:r>
              <a:rPr lang="en-US">
                <a:latin typeface="Cambria"/>
                <a:ea typeface="Cambria"/>
              </a:rPr>
              <a:t>Our Story</a:t>
            </a:r>
          </a:p>
        </p:txBody>
      </p:sp>
      <p:pic>
        <p:nvPicPr>
          <p:cNvPr id="4" name="Picture 4" descr="A screenshot of a cell phone&#10;&#10;Description generated with very high confidence">
            <a:extLst>
              <a:ext uri="{FF2B5EF4-FFF2-40B4-BE49-F238E27FC236}">
                <a16:creationId xmlns:a16="http://schemas.microsoft.com/office/drawing/2014/main" id="{727C754D-15CF-4538-909A-E000F77B93C7}"/>
              </a:ext>
            </a:extLst>
          </p:cNvPr>
          <p:cNvPicPr>
            <a:picLocks noChangeAspect="1"/>
          </p:cNvPicPr>
          <p:nvPr/>
        </p:nvPicPr>
        <p:blipFill rotWithShape="1">
          <a:blip r:embed="rId3"/>
          <a:srcRect l="6595" r="-2" b="-2"/>
          <a:stretch/>
        </p:blipFill>
        <p:spPr>
          <a:xfrm>
            <a:off x="114454" y="3287374"/>
            <a:ext cx="4886205" cy="2995681"/>
          </a:xfrm>
          <a:prstGeom prst="rect">
            <a:avLst/>
          </a:prstGeom>
        </p:spPr>
      </p:pic>
      <p:sp>
        <p:nvSpPr>
          <p:cNvPr id="2" name="Content Placeholder 1"/>
          <p:cNvSpPr>
            <a:spLocks noGrp="1"/>
          </p:cNvSpPr>
          <p:nvPr>
            <p:ph idx="1"/>
          </p:nvPr>
        </p:nvSpPr>
        <p:spPr>
          <a:xfrm>
            <a:off x="5144679" y="2198914"/>
            <a:ext cx="6405063" cy="3670180"/>
          </a:xfrm>
        </p:spPr>
        <p:txBody>
          <a:bodyPr vert="horz" lIns="0" tIns="45720" rIns="0" bIns="45720" rtlCol="0" anchor="t">
            <a:normAutofit lnSpcReduction="10000"/>
          </a:bodyPr>
          <a:lstStyle/>
          <a:p>
            <a:r>
              <a:rPr lang="en-US" sz="2400" dirty="0">
                <a:solidFill>
                  <a:srgbClr val="00B050"/>
                </a:solidFill>
                <a:latin typeface="Cambria"/>
                <a:ea typeface="Cambria"/>
              </a:rPr>
              <a:t>The </a:t>
            </a:r>
            <a:r>
              <a:rPr lang="en-CA" sz="2400" dirty="0">
                <a:solidFill>
                  <a:srgbClr val="00B050"/>
                </a:solidFill>
                <a:latin typeface="Cambria"/>
                <a:ea typeface="Cambria"/>
              </a:rPr>
              <a:t>BounceBack (Ontario) program</a:t>
            </a:r>
            <a:r>
              <a:rPr lang="en-CA" sz="2000" dirty="0">
                <a:latin typeface="Cambria"/>
                <a:ea typeface="Cambria"/>
              </a:rPr>
              <a:t> is a phone-coached, free self-help program for Ontarians (age 15 and above) experiencing mild to moderate levels of depression and anxiety. </a:t>
            </a:r>
          </a:p>
          <a:p>
            <a:r>
              <a:rPr lang="en-CA" sz="2000" dirty="0">
                <a:latin typeface="Cambria"/>
                <a:ea typeface="Cambria"/>
              </a:rPr>
              <a:t>Pre-and-post program depression and anxiety scores suggest that participants who complete the Program report up to </a:t>
            </a:r>
            <a:r>
              <a:rPr lang="en-CA" sz="2400" dirty="0">
                <a:solidFill>
                  <a:srgbClr val="00B050"/>
                </a:solidFill>
                <a:latin typeface="Cambria"/>
                <a:ea typeface="Cambria"/>
              </a:rPr>
              <a:t>40% reduction in low mood and anxiety symptoms</a:t>
            </a:r>
            <a:r>
              <a:rPr lang="en-CA" sz="2000" dirty="0">
                <a:latin typeface="Cambria"/>
                <a:ea typeface="Cambria"/>
              </a:rPr>
              <a:t>, yet, at least </a:t>
            </a:r>
            <a:r>
              <a:rPr lang="en-CA" sz="2400" dirty="0">
                <a:latin typeface="Cambria"/>
                <a:ea typeface="Cambria"/>
              </a:rPr>
              <a:t>34%</a:t>
            </a:r>
            <a:r>
              <a:rPr lang="en-CA" sz="2000" dirty="0">
                <a:latin typeface="Cambria"/>
                <a:ea typeface="Cambria"/>
              </a:rPr>
              <a:t> of participants who begin the program become unreachable or withdraw from the program (drop-out) before they complete the second coaching session (Session 2). </a:t>
            </a:r>
          </a:p>
        </p:txBody>
      </p:sp>
      <p:pic>
        <p:nvPicPr>
          <p:cNvPr id="7" name="Picture 7" descr="A screenshot of a cell phone&#10;&#10;Description generated with high confidence">
            <a:extLst>
              <a:ext uri="{FF2B5EF4-FFF2-40B4-BE49-F238E27FC236}">
                <a16:creationId xmlns:a16="http://schemas.microsoft.com/office/drawing/2014/main" id="{6B70FF51-703C-4166-BC1C-EA4FEC7F9B0D}"/>
              </a:ext>
            </a:extLst>
          </p:cNvPr>
          <p:cNvPicPr>
            <a:picLocks noChangeAspect="1"/>
          </p:cNvPicPr>
          <p:nvPr/>
        </p:nvPicPr>
        <p:blipFill>
          <a:blip r:embed="rId4"/>
          <a:stretch>
            <a:fillRect/>
          </a:stretch>
        </p:blipFill>
        <p:spPr>
          <a:xfrm>
            <a:off x="2309" y="157276"/>
            <a:ext cx="4994563" cy="2860447"/>
          </a:xfrm>
          <a:prstGeom prst="rect">
            <a:avLst/>
          </a:prstGeom>
        </p:spPr>
      </p:pic>
    </p:spTree>
    <p:extLst>
      <p:ext uri="{BB962C8B-B14F-4D97-AF65-F5344CB8AC3E}">
        <p14:creationId xmlns:p14="http://schemas.microsoft.com/office/powerpoint/2010/main" val="128483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893"/>
          <a:stretch/>
        </p:blipFill>
        <p:spPr>
          <a:xfrm>
            <a:off x="197807" y="1690688"/>
            <a:ext cx="11796385" cy="3671021"/>
          </a:xfrm>
          <a:prstGeom prst="rect">
            <a:avLst/>
          </a:prstGeom>
          <a:ln>
            <a:noFill/>
          </a:ln>
        </p:spPr>
      </p:pic>
      <p:sp>
        <p:nvSpPr>
          <p:cNvPr id="9" name="Rectangle 8">
            <a:extLst>
              <a:ext uri="{FF2B5EF4-FFF2-40B4-BE49-F238E27FC236}">
                <a16:creationId xmlns:a16="http://schemas.microsoft.com/office/drawing/2014/main" id="{8E316FAA-1808-414E-89DC-8EC5D6D5FAB0}"/>
              </a:ext>
            </a:extLst>
          </p:cNvPr>
          <p:cNvSpPr/>
          <p:nvPr/>
        </p:nvSpPr>
        <p:spPr>
          <a:xfrm>
            <a:off x="633471" y="388068"/>
            <a:ext cx="9895983" cy="1477328"/>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Ontario – Focus on Participant Retention</a:t>
            </a:r>
          </a:p>
          <a:p>
            <a:pPr>
              <a:defRPr/>
            </a:pPr>
            <a:r>
              <a:rPr lang="en-CA" sz="3000" b="1" dirty="0">
                <a:solidFill>
                  <a:prstClr val="black"/>
                </a:solidFill>
                <a:latin typeface="Calibri Light" panose="020F0302020204030204"/>
              </a:rPr>
              <a:t>Problem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3000" b="1" i="0" u="none" strike="noStrike" kern="1200" cap="none" spc="0" baseline="0" noProof="0" dirty="0">
              <a:solidFill>
                <a:prstClr val="black"/>
              </a:solidFill>
              <a:latin typeface="Calibri Light" panose="020F0302020204030204"/>
              <a:cs typeface="Calibri Light"/>
            </a:endParaRPr>
          </a:p>
        </p:txBody>
      </p:sp>
      <p:grpSp>
        <p:nvGrpSpPr>
          <p:cNvPr id="10" name="Group 9">
            <a:extLst>
              <a:ext uri="{FF2B5EF4-FFF2-40B4-BE49-F238E27FC236}">
                <a16:creationId xmlns:a16="http://schemas.microsoft.com/office/drawing/2014/main" id="{CA031BA2-F5C6-4568-9404-E57773D455FD}"/>
              </a:ext>
            </a:extLst>
          </p:cNvPr>
          <p:cNvGrpSpPr/>
          <p:nvPr/>
        </p:nvGrpSpPr>
        <p:grpSpPr>
          <a:xfrm>
            <a:off x="701575" y="1469061"/>
            <a:ext cx="5158667" cy="172920"/>
            <a:chOff x="4580757" y="4008474"/>
            <a:chExt cx="2532424" cy="0"/>
          </a:xfrm>
        </p:grpSpPr>
        <p:cxnSp>
          <p:nvCxnSpPr>
            <p:cNvPr id="11" name="Straight Connector 10">
              <a:extLst>
                <a:ext uri="{FF2B5EF4-FFF2-40B4-BE49-F238E27FC236}">
                  <a16:creationId xmlns:a16="http://schemas.microsoft.com/office/drawing/2014/main" id="{5E7A4957-879F-4AA5-A43B-BF8E4FBBFAFD}"/>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47F1D040-FFAB-49C8-A4A9-D1E91A05CACB}"/>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62670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818"/>
          <a:stretch/>
        </p:blipFill>
        <p:spPr>
          <a:xfrm>
            <a:off x="494467" y="2180159"/>
            <a:ext cx="11203065" cy="2867013"/>
          </a:xfrm>
          <a:prstGeom prst="rect">
            <a:avLst/>
          </a:prstGeom>
        </p:spPr>
      </p:pic>
      <p:sp>
        <p:nvSpPr>
          <p:cNvPr id="6" name="Rectangle 5"/>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8E316FAA-1808-414E-89DC-8EC5D6D5FAB0}"/>
              </a:ext>
            </a:extLst>
          </p:cNvPr>
          <p:cNvSpPr/>
          <p:nvPr/>
        </p:nvSpPr>
        <p:spPr>
          <a:xfrm>
            <a:off x="827434" y="734431"/>
            <a:ext cx="9895983" cy="1477328"/>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Ontario – Focus on Participant Retention</a:t>
            </a:r>
          </a:p>
          <a:p>
            <a:pPr>
              <a:defRPr/>
            </a:pPr>
            <a:r>
              <a:rPr lang="en-CA" sz="3000" b="1" dirty="0">
                <a:solidFill>
                  <a:prstClr val="black"/>
                </a:solidFill>
                <a:latin typeface="Calibri Light" panose="020F0302020204030204"/>
              </a:rPr>
              <a:t>Aim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3000" b="1" i="0" u="none" strike="noStrike" kern="1200" cap="none" spc="0" baseline="0" noProof="0" dirty="0">
              <a:solidFill>
                <a:prstClr val="black"/>
              </a:solidFill>
              <a:latin typeface="Calibri Light" panose="020F0302020204030204"/>
              <a:cs typeface="Calibri Light"/>
            </a:endParaRPr>
          </a:p>
        </p:txBody>
      </p:sp>
      <p:grpSp>
        <p:nvGrpSpPr>
          <p:cNvPr id="9" name="Group 8">
            <a:extLst>
              <a:ext uri="{FF2B5EF4-FFF2-40B4-BE49-F238E27FC236}">
                <a16:creationId xmlns:a16="http://schemas.microsoft.com/office/drawing/2014/main" id="{CA031BA2-F5C6-4568-9404-E57773D455FD}"/>
              </a:ext>
            </a:extLst>
          </p:cNvPr>
          <p:cNvGrpSpPr/>
          <p:nvPr/>
        </p:nvGrpSpPr>
        <p:grpSpPr>
          <a:xfrm>
            <a:off x="895538" y="1815424"/>
            <a:ext cx="5158667" cy="172920"/>
            <a:chOff x="4580757" y="4008474"/>
            <a:chExt cx="2532424" cy="0"/>
          </a:xfrm>
        </p:grpSpPr>
        <p:cxnSp>
          <p:nvCxnSpPr>
            <p:cNvPr id="10" name="Straight Connector 9">
              <a:extLst>
                <a:ext uri="{FF2B5EF4-FFF2-40B4-BE49-F238E27FC236}">
                  <a16:creationId xmlns:a16="http://schemas.microsoft.com/office/drawing/2014/main" id="{5E7A4957-879F-4AA5-A43B-BF8E4FBBFAFD}"/>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47F1D040-FFAB-49C8-A4A9-D1E91A05CACB}"/>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425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16FAA-1808-414E-89DC-8EC5D6D5FAB0}"/>
              </a:ext>
            </a:extLst>
          </p:cNvPr>
          <p:cNvSpPr/>
          <p:nvPr/>
        </p:nvSpPr>
        <p:spPr>
          <a:xfrm>
            <a:off x="827434" y="734431"/>
            <a:ext cx="9895983"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Ontario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3000" b="1" i="0" u="none" strike="noStrike" kern="1200" cap="none" spc="0" baseline="0" noProof="0" dirty="0">
                <a:solidFill>
                  <a:prstClr val="black"/>
                </a:solidFill>
                <a:latin typeface="Calibri Light" panose="020F0302020204030204"/>
                <a:cs typeface="Calibri Light"/>
              </a:rPr>
              <a:t>Data</a:t>
            </a:r>
            <a:r>
              <a:rPr lang="en-CA" sz="3000" b="1" i="0" u="none" strike="noStrike" kern="1200" cap="none" spc="0" noProof="0" dirty="0">
                <a:solidFill>
                  <a:prstClr val="black"/>
                </a:solidFill>
                <a:latin typeface="Calibri Light" panose="020F0302020204030204"/>
                <a:cs typeface="Calibri Light"/>
              </a:rPr>
              <a:t> Collection</a:t>
            </a:r>
            <a:endParaRPr lang="en-CA" sz="3000" b="1" i="0" u="none" strike="noStrike" kern="1200" cap="none" spc="0" baseline="0" noProof="0" dirty="0">
              <a:solidFill>
                <a:prstClr val="black"/>
              </a:solidFill>
              <a:latin typeface="Calibri Light" panose="020F0302020204030204"/>
              <a:cs typeface="Calibri Light"/>
            </a:endParaRPr>
          </a:p>
        </p:txBody>
      </p:sp>
      <p:sp>
        <p:nvSpPr>
          <p:cNvPr id="6" name="Rectangle 5">
            <a:extLst>
              <a:ext uri="{FF2B5EF4-FFF2-40B4-BE49-F238E27FC236}">
                <a16:creationId xmlns:a16="http://schemas.microsoft.com/office/drawing/2014/main" id="{83A87423-7816-4CB4-9A5E-080875395320}"/>
              </a:ext>
            </a:extLst>
          </p:cNvPr>
          <p:cNvSpPr/>
          <p:nvPr/>
        </p:nvSpPr>
        <p:spPr>
          <a:xfrm>
            <a:off x="7133605" y="4286108"/>
            <a:ext cx="4748960" cy="1938992"/>
          </a:xfrm>
          <a:prstGeom prst="rect">
            <a:avLst/>
          </a:prstGeom>
        </p:spPr>
        <p:txBody>
          <a:bodyPr wrap="square" anchor="t">
            <a:spAutoFit/>
          </a:bodyPr>
          <a:lstStyle/>
          <a:p>
            <a:pPr algn="ctr">
              <a:defRPr/>
            </a:pPr>
            <a:r>
              <a:rPr lang="en-US" sz="2000" b="1"/>
              <a:t>Data collection through:</a:t>
            </a:r>
            <a:endParaRPr lang="en-US" sz="2000" b="1">
              <a:cs typeface="Calibri" panose="020F0502020204030204"/>
            </a:endParaRPr>
          </a:p>
          <a:p>
            <a:pPr marL="800100" lvl="1" indent="-342900">
              <a:buFont typeface="Arial" panose="020B0604020202020204" pitchFamily="34" charset="0"/>
              <a:buChar char="•"/>
              <a:defRPr/>
            </a:pPr>
            <a:r>
              <a:rPr lang="en-US" sz="2000"/>
              <a:t>Fishbone Diagram (staff voice)</a:t>
            </a:r>
            <a:endParaRPr lang="en-US" sz="2000">
              <a:cs typeface="Calibri"/>
            </a:endParaRPr>
          </a:p>
          <a:p>
            <a:pPr marL="800100" lvl="1" indent="-342900">
              <a:buFont typeface="Arial" panose="020B0604020202020204" pitchFamily="34" charset="0"/>
              <a:buChar char="•"/>
              <a:defRPr/>
            </a:pPr>
            <a:r>
              <a:rPr lang="en-US" sz="2000"/>
              <a:t>Baseline Data</a:t>
            </a:r>
          </a:p>
          <a:p>
            <a:pPr marL="800100" lvl="1" indent="-342900">
              <a:buFont typeface="Arial" panose="020B0604020202020204" pitchFamily="34" charset="0"/>
              <a:buChar char="•"/>
              <a:defRPr/>
            </a:pPr>
            <a:r>
              <a:rPr lang="en-US" sz="2000"/>
              <a:t>Experience Survey (participant &amp; referral source voice)</a:t>
            </a:r>
            <a:endParaRPr lang="en-US" sz="2000">
              <a:cs typeface="Calibri"/>
            </a:endParaRPr>
          </a:p>
          <a:p>
            <a:pPr marL="800100" lvl="1" indent="-342900">
              <a:buFont typeface="Arial" panose="020B0604020202020204" pitchFamily="34" charset="0"/>
              <a:buChar char="•"/>
              <a:defRPr/>
            </a:pPr>
            <a:r>
              <a:rPr lang="en-US" sz="2000">
                <a:cs typeface="Calibri"/>
              </a:rPr>
              <a:t>5 Whys </a:t>
            </a:r>
          </a:p>
        </p:txBody>
      </p:sp>
      <p:grpSp>
        <p:nvGrpSpPr>
          <p:cNvPr id="12" name="Group 11">
            <a:extLst>
              <a:ext uri="{FF2B5EF4-FFF2-40B4-BE49-F238E27FC236}">
                <a16:creationId xmlns:a16="http://schemas.microsoft.com/office/drawing/2014/main" id="{CA031BA2-F5C6-4568-9404-E57773D455FD}"/>
              </a:ext>
            </a:extLst>
          </p:cNvPr>
          <p:cNvGrpSpPr/>
          <p:nvPr/>
        </p:nvGrpSpPr>
        <p:grpSpPr>
          <a:xfrm>
            <a:off x="895538" y="1815424"/>
            <a:ext cx="5158667" cy="172920"/>
            <a:chOff x="4580757" y="4008474"/>
            <a:chExt cx="2532424" cy="0"/>
          </a:xfrm>
        </p:grpSpPr>
        <p:cxnSp>
          <p:nvCxnSpPr>
            <p:cNvPr id="13" name="Straight Connector 12">
              <a:extLst>
                <a:ext uri="{FF2B5EF4-FFF2-40B4-BE49-F238E27FC236}">
                  <a16:creationId xmlns:a16="http://schemas.microsoft.com/office/drawing/2014/main" id="{5E7A4957-879F-4AA5-A43B-BF8E4FBBFAFD}"/>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47F1D040-FFAB-49C8-A4A9-D1E91A05CACB}"/>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 name="Picture 3">
            <a:extLst>
              <a:ext uri="{FF2B5EF4-FFF2-40B4-BE49-F238E27FC236}">
                <a16:creationId xmlns:a16="http://schemas.microsoft.com/office/drawing/2014/main" id="{E3F61860-BECF-409E-B591-03CEF5E9333D}"/>
              </a:ext>
            </a:extLst>
          </p:cNvPr>
          <p:cNvPicPr>
            <a:picLocks noChangeAspect="1"/>
          </p:cNvPicPr>
          <p:nvPr/>
        </p:nvPicPr>
        <p:blipFill>
          <a:blip r:embed="rId3"/>
          <a:stretch>
            <a:fillRect/>
          </a:stretch>
        </p:blipFill>
        <p:spPr>
          <a:xfrm>
            <a:off x="602728" y="2373473"/>
            <a:ext cx="4780643" cy="2922037"/>
          </a:xfrm>
          <a:prstGeom prst="rect">
            <a:avLst/>
          </a:prstGeom>
        </p:spPr>
      </p:pic>
      <p:pic>
        <p:nvPicPr>
          <p:cNvPr id="5" name="Picture 6" descr="A picture containing sky, object, cake, indoor&#10;&#10;Description generated with high confidence">
            <a:extLst>
              <a:ext uri="{FF2B5EF4-FFF2-40B4-BE49-F238E27FC236}">
                <a16:creationId xmlns:a16="http://schemas.microsoft.com/office/drawing/2014/main" id="{A07C84ED-6D23-487A-8CA3-E7B230E7A74C}"/>
              </a:ext>
            </a:extLst>
          </p:cNvPr>
          <p:cNvPicPr>
            <a:picLocks noChangeAspect="1"/>
          </p:cNvPicPr>
          <p:nvPr/>
        </p:nvPicPr>
        <p:blipFill>
          <a:blip r:embed="rId4"/>
          <a:stretch>
            <a:fillRect/>
          </a:stretch>
        </p:blipFill>
        <p:spPr>
          <a:xfrm>
            <a:off x="7708549" y="1813140"/>
            <a:ext cx="3400424" cy="2224329"/>
          </a:xfrm>
          <a:prstGeom prst="rect">
            <a:avLst/>
          </a:prstGeom>
        </p:spPr>
      </p:pic>
      <p:pic>
        <p:nvPicPr>
          <p:cNvPr id="8" name="Graphic 8" descr="Arrow: Slight curve">
            <a:extLst>
              <a:ext uri="{FF2B5EF4-FFF2-40B4-BE49-F238E27FC236}">
                <a16:creationId xmlns:a16="http://schemas.microsoft.com/office/drawing/2014/main" id="{6F03B149-CDA6-4012-B368-24FECC4DB8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8159" y="3029310"/>
            <a:ext cx="1590135" cy="1604512"/>
          </a:xfrm>
          <a:prstGeom prst="rect">
            <a:avLst/>
          </a:prstGeom>
        </p:spPr>
      </p:pic>
    </p:spTree>
    <p:extLst>
      <p:ext uri="{BB962C8B-B14F-4D97-AF65-F5344CB8AC3E}">
        <p14:creationId xmlns:p14="http://schemas.microsoft.com/office/powerpoint/2010/main" val="381210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8CD26-327B-4CB1-BB08-875267B223A9}"/>
              </a:ext>
            </a:extLst>
          </p:cNvPr>
          <p:cNvSpPr>
            <a:spLocks noGrp="1"/>
          </p:cNvSpPr>
          <p:nvPr>
            <p:ph type="dt" sz="half" idx="10"/>
          </p:nvPr>
        </p:nvSpPr>
        <p:spPr/>
        <p:txBody>
          <a:bodyPr/>
          <a:lstStyle/>
          <a:p>
            <a:r>
              <a:rPr lang="en-US"/>
              <a:t>DATE</a:t>
            </a:r>
            <a:endParaRPr lang="en-CA"/>
          </a:p>
        </p:txBody>
      </p:sp>
      <p:sp>
        <p:nvSpPr>
          <p:cNvPr id="3" name="Footer Placeholder 2">
            <a:extLst>
              <a:ext uri="{FF2B5EF4-FFF2-40B4-BE49-F238E27FC236}">
                <a16:creationId xmlns:a16="http://schemas.microsoft.com/office/drawing/2014/main" id="{DAC4C4CC-9486-4EC7-8BA3-6E34F557814B}"/>
              </a:ext>
            </a:extLst>
          </p:cNvPr>
          <p:cNvSpPr>
            <a:spLocks noGrp="1"/>
          </p:cNvSpPr>
          <p:nvPr>
            <p:ph type="ftr" sz="quarter" idx="11"/>
          </p:nvPr>
        </p:nvSpPr>
        <p:spPr/>
        <p:txBody>
          <a:bodyPr/>
          <a:lstStyle/>
          <a:p>
            <a:r>
              <a:rPr lang="en-CA"/>
              <a:t>PRESENTATION NAME</a:t>
            </a:r>
          </a:p>
        </p:txBody>
      </p:sp>
      <p:sp>
        <p:nvSpPr>
          <p:cNvPr id="4" name="Slide Number Placeholder 3">
            <a:extLst>
              <a:ext uri="{FF2B5EF4-FFF2-40B4-BE49-F238E27FC236}">
                <a16:creationId xmlns:a16="http://schemas.microsoft.com/office/drawing/2014/main" id="{0969FBC1-14C3-4ADF-93B5-0738FD249739}"/>
              </a:ext>
            </a:extLst>
          </p:cNvPr>
          <p:cNvSpPr>
            <a:spLocks noGrp="1"/>
          </p:cNvSpPr>
          <p:nvPr>
            <p:ph type="sldNum" sz="quarter" idx="12"/>
          </p:nvPr>
        </p:nvSpPr>
        <p:spPr/>
        <p:txBody>
          <a:bodyPr/>
          <a:lstStyle/>
          <a:p>
            <a:pPr defTabSz="257175"/>
            <a:fld id="{836719EB-093B-8048-9001-01D864DF58AF}" type="slidenum">
              <a:rPr lang="en-US" smtClean="0">
                <a:solidFill>
                  <a:prstClr val="white"/>
                </a:solidFill>
              </a:rPr>
              <a:pPr defTabSz="257175"/>
              <a:t>25</a:t>
            </a:fld>
            <a:endParaRPr lang="en-US">
              <a:solidFill>
                <a:prstClr val="white"/>
              </a:solidFill>
            </a:endParaRPr>
          </a:p>
        </p:txBody>
      </p:sp>
      <p:sp>
        <p:nvSpPr>
          <p:cNvPr id="5" name="Rectangle: Rounded Corners 4">
            <a:extLst>
              <a:ext uri="{FF2B5EF4-FFF2-40B4-BE49-F238E27FC236}">
                <a16:creationId xmlns:a16="http://schemas.microsoft.com/office/drawing/2014/main" id="{F3B99D14-DD79-4EE1-904F-34CFA8183699}"/>
              </a:ext>
            </a:extLst>
          </p:cNvPr>
          <p:cNvSpPr/>
          <p:nvPr/>
        </p:nvSpPr>
        <p:spPr>
          <a:xfrm>
            <a:off x="747447" y="1990217"/>
            <a:ext cx="4823081" cy="1232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latin typeface="Cambria"/>
                <a:ea typeface="Cambria"/>
                <a:cs typeface="Calibri"/>
              </a:rPr>
              <a:t>Change Ideas</a:t>
            </a:r>
            <a:endParaRPr lang="en-US" sz="2800">
              <a:latin typeface="Cambria"/>
              <a:ea typeface="Cambria"/>
            </a:endParaRPr>
          </a:p>
        </p:txBody>
      </p:sp>
      <p:sp>
        <p:nvSpPr>
          <p:cNvPr id="6" name="Rectangle: Rounded Corners 5">
            <a:extLst>
              <a:ext uri="{FF2B5EF4-FFF2-40B4-BE49-F238E27FC236}">
                <a16:creationId xmlns:a16="http://schemas.microsoft.com/office/drawing/2014/main" id="{91CDF818-B5E7-4B90-B091-93E2FC855286}"/>
              </a:ext>
            </a:extLst>
          </p:cNvPr>
          <p:cNvSpPr/>
          <p:nvPr/>
        </p:nvSpPr>
        <p:spPr>
          <a:xfrm>
            <a:off x="2688391" y="3104464"/>
            <a:ext cx="4823081" cy="123266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latin typeface="Cambria"/>
                <a:ea typeface="Cambria"/>
                <a:cs typeface="Calibri"/>
              </a:rPr>
              <a:t>Impact-Effort Chart</a:t>
            </a:r>
          </a:p>
          <a:p>
            <a:pPr algn="ctr"/>
            <a:r>
              <a:rPr lang="en-US" sz="2800">
                <a:latin typeface="Cambria"/>
                <a:ea typeface="Cambria"/>
                <a:cs typeface="Calibri"/>
              </a:rPr>
              <a:t>Pareto Chart</a:t>
            </a:r>
            <a:endParaRPr lang="en-US" sz="2800">
              <a:latin typeface="Cambria"/>
              <a:ea typeface="Cambria"/>
            </a:endParaRPr>
          </a:p>
        </p:txBody>
      </p:sp>
      <p:sp>
        <p:nvSpPr>
          <p:cNvPr id="7" name="Rectangle: Rounded Corners 6">
            <a:extLst>
              <a:ext uri="{FF2B5EF4-FFF2-40B4-BE49-F238E27FC236}">
                <a16:creationId xmlns:a16="http://schemas.microsoft.com/office/drawing/2014/main" id="{1E7BF99E-7683-47A3-9CD2-8610A1437243}"/>
              </a:ext>
            </a:extLst>
          </p:cNvPr>
          <p:cNvSpPr/>
          <p:nvPr/>
        </p:nvSpPr>
        <p:spPr>
          <a:xfrm>
            <a:off x="4456806" y="4225897"/>
            <a:ext cx="4823081" cy="1232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latin typeface="Cambria"/>
                <a:ea typeface="Cambria"/>
                <a:cs typeface="Calibri"/>
              </a:rPr>
              <a:t>Driver Diagram</a:t>
            </a:r>
          </a:p>
        </p:txBody>
      </p:sp>
      <p:sp>
        <p:nvSpPr>
          <p:cNvPr id="8" name="Rectangle: Rounded Corners 7">
            <a:extLst>
              <a:ext uri="{FF2B5EF4-FFF2-40B4-BE49-F238E27FC236}">
                <a16:creationId xmlns:a16="http://schemas.microsoft.com/office/drawing/2014/main" id="{FFD214BE-69CC-4E0D-8D7A-3446D3464326}"/>
              </a:ext>
            </a:extLst>
          </p:cNvPr>
          <p:cNvSpPr/>
          <p:nvPr/>
        </p:nvSpPr>
        <p:spPr>
          <a:xfrm>
            <a:off x="6325862" y="5261067"/>
            <a:ext cx="4823081" cy="12326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latin typeface="Cambria"/>
                <a:ea typeface="Cambria"/>
                <a:cs typeface="Calibri"/>
              </a:rPr>
              <a:t>PDSA Cycle!</a:t>
            </a:r>
            <a:endParaRPr lang="en-US" sz="2800">
              <a:latin typeface="Cambria"/>
              <a:ea typeface="Cambria"/>
            </a:endParaRPr>
          </a:p>
        </p:txBody>
      </p:sp>
      <p:pic>
        <p:nvPicPr>
          <p:cNvPr id="9" name="Picture 9" descr="A picture containing silhouette&#10;&#10;Description generated with very high confidence">
            <a:extLst>
              <a:ext uri="{FF2B5EF4-FFF2-40B4-BE49-F238E27FC236}">
                <a16:creationId xmlns:a16="http://schemas.microsoft.com/office/drawing/2014/main" id="{A104AE5A-D8AB-4A0E-B1EB-3FBD84243117}"/>
              </a:ext>
            </a:extLst>
          </p:cNvPr>
          <p:cNvPicPr>
            <a:picLocks noChangeAspect="1"/>
          </p:cNvPicPr>
          <p:nvPr/>
        </p:nvPicPr>
        <p:blipFill>
          <a:blip r:embed="rId3"/>
          <a:stretch>
            <a:fillRect/>
          </a:stretch>
        </p:blipFill>
        <p:spPr>
          <a:xfrm rot="1200000">
            <a:off x="8865079" y="1563952"/>
            <a:ext cx="2743200" cy="2752436"/>
          </a:xfrm>
          <a:prstGeom prst="rect">
            <a:avLst/>
          </a:prstGeom>
        </p:spPr>
      </p:pic>
      <p:pic>
        <p:nvPicPr>
          <p:cNvPr id="11" name="Picture 11" descr="A picture containing silhouette&#10;&#10;Description generated with very high confidence">
            <a:extLst>
              <a:ext uri="{FF2B5EF4-FFF2-40B4-BE49-F238E27FC236}">
                <a16:creationId xmlns:a16="http://schemas.microsoft.com/office/drawing/2014/main" id="{6D4D5B5C-F95B-46EF-B6F9-B13D6632219E}"/>
              </a:ext>
            </a:extLst>
          </p:cNvPr>
          <p:cNvPicPr>
            <a:picLocks noChangeAspect="1"/>
          </p:cNvPicPr>
          <p:nvPr/>
        </p:nvPicPr>
        <p:blipFill>
          <a:blip r:embed="rId3"/>
          <a:stretch>
            <a:fillRect/>
          </a:stretch>
        </p:blipFill>
        <p:spPr>
          <a:xfrm rot="-900000" flipH="1">
            <a:off x="829799" y="4103345"/>
            <a:ext cx="2096219" cy="2105455"/>
          </a:xfrm>
          <a:prstGeom prst="rect">
            <a:avLst/>
          </a:prstGeom>
        </p:spPr>
      </p:pic>
      <p:sp>
        <p:nvSpPr>
          <p:cNvPr id="10" name="Rectangle 9">
            <a:extLst>
              <a:ext uri="{FF2B5EF4-FFF2-40B4-BE49-F238E27FC236}">
                <a16:creationId xmlns:a16="http://schemas.microsoft.com/office/drawing/2014/main" id="{B12FF19E-9399-4D05-9544-5501BF4B2DD6}"/>
              </a:ext>
            </a:extLst>
          </p:cNvPr>
          <p:cNvSpPr/>
          <p:nvPr/>
        </p:nvSpPr>
        <p:spPr>
          <a:xfrm>
            <a:off x="237962" y="156733"/>
            <a:ext cx="9321673"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Light" panose="020F0302020204030204"/>
                <a:ea typeface="+mn-ea"/>
                <a:cs typeface="+mn-cs"/>
              </a:rPr>
              <a:t>Diagnostic journey</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16" name="Group 15">
            <a:extLst>
              <a:ext uri="{FF2B5EF4-FFF2-40B4-BE49-F238E27FC236}">
                <a16:creationId xmlns:a16="http://schemas.microsoft.com/office/drawing/2014/main" id="{35FB7746-7E73-4F9B-895B-2965BD57A514}"/>
              </a:ext>
            </a:extLst>
          </p:cNvPr>
          <p:cNvGrpSpPr/>
          <p:nvPr/>
        </p:nvGrpSpPr>
        <p:grpSpPr>
          <a:xfrm>
            <a:off x="234917" y="1290198"/>
            <a:ext cx="5158667" cy="0"/>
            <a:chOff x="4580757" y="4008474"/>
            <a:chExt cx="2532424" cy="0"/>
          </a:xfrm>
        </p:grpSpPr>
        <p:cxnSp>
          <p:nvCxnSpPr>
            <p:cNvPr id="14" name="Straight Connector 13">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96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255" y="1690688"/>
            <a:ext cx="11104418" cy="3198674"/>
          </a:xfrm>
        </p:spPr>
        <p:txBody>
          <a:bodyPr>
            <a:normAutofit fontScale="85000" lnSpcReduction="20000"/>
          </a:bodyPr>
          <a:lstStyle/>
          <a:p>
            <a:pPr marL="0" indent="0">
              <a:spcBef>
                <a:spcPts val="900"/>
              </a:spcBef>
              <a:spcAft>
                <a:spcPts val="150"/>
              </a:spcAft>
              <a:buNone/>
            </a:pPr>
            <a:r>
              <a:rPr lang="en-US" b="1" u="sng" dirty="0">
                <a:cs typeface="Calibri"/>
              </a:rPr>
              <a:t>The Change Idea</a:t>
            </a:r>
          </a:p>
          <a:p>
            <a:pPr marL="0" indent="0">
              <a:spcBef>
                <a:spcPts val="900"/>
              </a:spcBef>
              <a:spcAft>
                <a:spcPts val="150"/>
              </a:spcAft>
              <a:buNone/>
            </a:pPr>
            <a:r>
              <a:rPr lang="en-US" dirty="0">
                <a:cs typeface="Calibri"/>
              </a:rPr>
              <a:t>Chunked out the First Phone Assessment Session (40-55 minutes), into three chunks: </a:t>
            </a:r>
          </a:p>
          <a:p>
            <a:pPr marL="0">
              <a:lnSpc>
                <a:spcPct val="100000"/>
              </a:lnSpc>
              <a:spcBef>
                <a:spcPts val="0"/>
              </a:spcBef>
            </a:pPr>
            <a:r>
              <a:rPr lang="en-US" dirty="0">
                <a:solidFill>
                  <a:srgbClr val="FF0000"/>
                </a:solidFill>
                <a:cs typeface="Calibri"/>
              </a:rPr>
              <a:t>an Information Session (telephone)</a:t>
            </a:r>
            <a:endParaRPr lang="en-US" dirty="0">
              <a:cs typeface="Calibri"/>
            </a:endParaRPr>
          </a:p>
          <a:p>
            <a:pPr marL="0">
              <a:lnSpc>
                <a:spcPct val="100000"/>
              </a:lnSpc>
              <a:spcBef>
                <a:spcPts val="0"/>
              </a:spcBef>
            </a:pPr>
            <a:r>
              <a:rPr lang="en-US" dirty="0">
                <a:solidFill>
                  <a:schemeClr val="accent1"/>
                </a:solidFill>
                <a:cs typeface="Calibri"/>
              </a:rPr>
              <a:t>an Information Package (email/mailed)</a:t>
            </a:r>
            <a:r>
              <a:rPr lang="en-US" dirty="0">
                <a:cs typeface="Calibri"/>
              </a:rPr>
              <a:t> and,</a:t>
            </a:r>
          </a:p>
          <a:p>
            <a:pPr marL="0">
              <a:lnSpc>
                <a:spcPct val="100000"/>
              </a:lnSpc>
              <a:spcBef>
                <a:spcPts val="0"/>
              </a:spcBef>
            </a:pPr>
            <a:r>
              <a:rPr lang="en-US" dirty="0">
                <a:solidFill>
                  <a:schemeClr val="accent6"/>
                </a:solidFill>
                <a:cs typeface="Calibri"/>
              </a:rPr>
              <a:t>a shorter, focused phone Assessment (telephone)</a:t>
            </a:r>
          </a:p>
          <a:p>
            <a:pPr marL="0">
              <a:lnSpc>
                <a:spcPct val="100000"/>
              </a:lnSpc>
              <a:spcBef>
                <a:spcPts val="0"/>
              </a:spcBef>
            </a:pPr>
            <a:endParaRPr lang="en-US" dirty="0">
              <a:cs typeface="Calibri"/>
            </a:endParaRPr>
          </a:p>
          <a:p>
            <a:pPr marL="0" indent="0">
              <a:lnSpc>
                <a:spcPct val="100000"/>
              </a:lnSpc>
              <a:spcBef>
                <a:spcPts val="0"/>
              </a:spcBef>
              <a:buNone/>
            </a:pPr>
            <a:r>
              <a:rPr lang="en-US" b="1" dirty="0"/>
              <a:t>Improvement would be made if: </a:t>
            </a:r>
          </a:p>
          <a:p>
            <a:pPr>
              <a:lnSpc>
                <a:spcPct val="100000"/>
              </a:lnSpc>
              <a:spcBef>
                <a:spcPts val="0"/>
              </a:spcBef>
            </a:pPr>
            <a:r>
              <a:rPr lang="en-US" dirty="0"/>
              <a:t>The # of participants dropping out of subsequent sessions has decreased </a:t>
            </a:r>
            <a:endParaRPr lang="en-US" dirty="0">
              <a:cs typeface="Calibri"/>
            </a:endParaRPr>
          </a:p>
          <a:p>
            <a:pPr>
              <a:lnSpc>
                <a:spcPct val="100000"/>
              </a:lnSpc>
              <a:spcBef>
                <a:spcPts val="0"/>
              </a:spcBef>
            </a:pPr>
            <a:r>
              <a:rPr lang="en-US" dirty="0"/>
              <a:t>Able to schedule additional information phone sessions (indicating time efficiency)</a:t>
            </a:r>
          </a:p>
          <a:p>
            <a:pPr>
              <a:lnSpc>
                <a:spcPct val="100000"/>
              </a:lnSpc>
              <a:spcBef>
                <a:spcPts val="0"/>
              </a:spcBef>
            </a:pPr>
            <a:r>
              <a:rPr lang="en-US" dirty="0"/>
              <a:t>Staff satisfaction is higher</a:t>
            </a:r>
          </a:p>
        </p:txBody>
      </p:sp>
      <p:sp>
        <p:nvSpPr>
          <p:cNvPr id="5" name="Rectangle 4">
            <a:extLst>
              <a:ext uri="{FF2B5EF4-FFF2-40B4-BE49-F238E27FC236}">
                <a16:creationId xmlns:a16="http://schemas.microsoft.com/office/drawing/2014/main" id="{B12FF19E-9399-4D05-9544-5501BF4B2DD6}"/>
              </a:ext>
            </a:extLst>
          </p:cNvPr>
          <p:cNvSpPr/>
          <p:nvPr/>
        </p:nvSpPr>
        <p:spPr>
          <a:xfrm>
            <a:off x="237962" y="156733"/>
            <a:ext cx="9321673"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Light" panose="020F0302020204030204"/>
                <a:ea typeface="+mn-ea"/>
                <a:cs typeface="+mn-cs"/>
              </a:rPr>
              <a:t>Change</a:t>
            </a:r>
            <a:r>
              <a:rPr kumimoji="0" lang="en-CA" sz="3000" b="1" i="0" u="none" strike="noStrike" kern="1200" cap="none" spc="0" normalizeH="0" noProof="0" dirty="0">
                <a:ln>
                  <a:noFill/>
                </a:ln>
                <a:solidFill>
                  <a:prstClr val="black"/>
                </a:solidFill>
                <a:effectLst/>
                <a:uLnTx/>
                <a:uFillTx/>
                <a:latin typeface="Calibri Light" panose="020F0302020204030204"/>
                <a:ea typeface="+mn-ea"/>
                <a:cs typeface="+mn-cs"/>
              </a:rPr>
              <a:t> Ideas</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35FB7746-7E73-4F9B-895B-2965BD57A514}"/>
              </a:ext>
            </a:extLst>
          </p:cNvPr>
          <p:cNvGrpSpPr/>
          <p:nvPr/>
        </p:nvGrpSpPr>
        <p:grpSpPr>
          <a:xfrm>
            <a:off x="237962" y="1290198"/>
            <a:ext cx="5158667" cy="0"/>
            <a:chOff x="4580757" y="4008474"/>
            <a:chExt cx="2532424" cy="0"/>
          </a:xfrm>
        </p:grpSpPr>
        <p:cxnSp>
          <p:nvCxnSpPr>
            <p:cNvPr id="8" name="Straight Connector 7">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0" name="Diagram 9"/>
          <p:cNvGraphicFramePr/>
          <p:nvPr/>
        </p:nvGraphicFramePr>
        <p:xfrm>
          <a:off x="381001" y="5007165"/>
          <a:ext cx="11423072" cy="157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7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82EE0-CD5E-40CA-9BDA-E2161ACAC83B}"/>
              </a:ext>
            </a:extLst>
          </p:cNvPr>
          <p:cNvSpPr>
            <a:spLocks noGrp="1"/>
          </p:cNvSpPr>
          <p:nvPr>
            <p:ph type="dt" sz="half" idx="10"/>
          </p:nvPr>
        </p:nvSpPr>
        <p:spPr/>
        <p:txBody>
          <a:bodyPr/>
          <a:lstStyle/>
          <a:p>
            <a:r>
              <a:rPr lang="en-US"/>
              <a:t>DATE</a:t>
            </a:r>
            <a:endParaRPr lang="en-CA"/>
          </a:p>
        </p:txBody>
      </p:sp>
      <p:sp>
        <p:nvSpPr>
          <p:cNvPr id="3" name="Footer Placeholder 2">
            <a:extLst>
              <a:ext uri="{FF2B5EF4-FFF2-40B4-BE49-F238E27FC236}">
                <a16:creationId xmlns:a16="http://schemas.microsoft.com/office/drawing/2014/main" id="{3FB96DAF-6A1E-491F-901C-9B74858BDE9F}"/>
              </a:ext>
            </a:extLst>
          </p:cNvPr>
          <p:cNvSpPr>
            <a:spLocks noGrp="1"/>
          </p:cNvSpPr>
          <p:nvPr>
            <p:ph type="ftr" sz="quarter" idx="11"/>
          </p:nvPr>
        </p:nvSpPr>
        <p:spPr/>
        <p:txBody>
          <a:bodyPr/>
          <a:lstStyle/>
          <a:p>
            <a:r>
              <a:rPr lang="en-CA"/>
              <a:t>PRESENTATION NAME</a:t>
            </a:r>
          </a:p>
        </p:txBody>
      </p:sp>
      <p:sp>
        <p:nvSpPr>
          <p:cNvPr id="4" name="Slide Number Placeholder 3">
            <a:extLst>
              <a:ext uri="{FF2B5EF4-FFF2-40B4-BE49-F238E27FC236}">
                <a16:creationId xmlns:a16="http://schemas.microsoft.com/office/drawing/2014/main" id="{56633705-F7A5-427D-9DDC-EAFA50BBAE84}"/>
              </a:ext>
            </a:extLst>
          </p:cNvPr>
          <p:cNvSpPr>
            <a:spLocks noGrp="1"/>
          </p:cNvSpPr>
          <p:nvPr>
            <p:ph type="sldNum" sz="quarter" idx="12"/>
          </p:nvPr>
        </p:nvSpPr>
        <p:spPr/>
        <p:txBody>
          <a:bodyPr/>
          <a:lstStyle/>
          <a:p>
            <a:pPr defTabSz="257175"/>
            <a:fld id="{836719EB-093B-8048-9001-01D864DF58AF}" type="slidenum">
              <a:rPr lang="en-US" smtClean="0">
                <a:solidFill>
                  <a:prstClr val="white"/>
                </a:solidFill>
              </a:rPr>
              <a:pPr defTabSz="257175"/>
              <a:t>27</a:t>
            </a:fld>
            <a:endParaRPr lang="en-US">
              <a:solidFill>
                <a:prstClr val="white"/>
              </a:solidFill>
            </a:endParaRPr>
          </a:p>
        </p:txBody>
      </p:sp>
      <p:sp>
        <p:nvSpPr>
          <p:cNvPr id="5" name="TextBox 4">
            <a:extLst>
              <a:ext uri="{FF2B5EF4-FFF2-40B4-BE49-F238E27FC236}">
                <a16:creationId xmlns:a16="http://schemas.microsoft.com/office/drawing/2014/main" id="{8DADDC93-A7B9-4F18-99B8-672C2606DDB5}"/>
              </a:ext>
            </a:extLst>
          </p:cNvPr>
          <p:cNvSpPr txBox="1"/>
          <p:nvPr/>
        </p:nvSpPr>
        <p:spPr>
          <a:xfrm>
            <a:off x="381000" y="982980"/>
            <a:ext cx="579882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Segoe UI"/>
              <a:cs typeface="Segoe UI"/>
            </a:endParaRPr>
          </a:p>
        </p:txBody>
      </p:sp>
      <p:pic>
        <p:nvPicPr>
          <p:cNvPr id="10" name="Picture 10" descr="A screenshot of a cell phone&#10;&#10;Description generated with very high confidence">
            <a:extLst>
              <a:ext uri="{FF2B5EF4-FFF2-40B4-BE49-F238E27FC236}">
                <a16:creationId xmlns:a16="http://schemas.microsoft.com/office/drawing/2014/main" id="{17F08AD2-1CF9-46B4-B494-262BFE0FF561}"/>
              </a:ext>
            </a:extLst>
          </p:cNvPr>
          <p:cNvPicPr>
            <a:picLocks noChangeAspect="1"/>
          </p:cNvPicPr>
          <p:nvPr/>
        </p:nvPicPr>
        <p:blipFill>
          <a:blip r:embed="rId3"/>
          <a:stretch>
            <a:fillRect/>
          </a:stretch>
        </p:blipFill>
        <p:spPr>
          <a:xfrm>
            <a:off x="-5751" y="48966"/>
            <a:ext cx="12275386" cy="6803200"/>
          </a:xfrm>
          <a:prstGeom prst="rect">
            <a:avLst/>
          </a:prstGeom>
        </p:spPr>
      </p:pic>
    </p:spTree>
    <p:extLst>
      <p:ext uri="{BB962C8B-B14F-4D97-AF65-F5344CB8AC3E}">
        <p14:creationId xmlns:p14="http://schemas.microsoft.com/office/powerpoint/2010/main" val="50533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825625"/>
          <a:ext cx="10515600" cy="29311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cs typeface="Arial" panose="020B0604020202020204" pitchFamily="34" charset="0"/>
                        </a:rPr>
                        <a:t>Outcome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tc>
                  <a:txBody>
                    <a:bodyPr/>
                    <a:lstStyle/>
                    <a:p>
                      <a:r>
                        <a:rPr lang="en-US" dirty="0">
                          <a:latin typeface="Arial" panose="020B0604020202020204" pitchFamily="34" charset="0"/>
                          <a:cs typeface="Arial" panose="020B0604020202020204" pitchFamily="34" charset="0"/>
                        </a:rPr>
                        <a:t>Process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tc>
                  <a:txBody>
                    <a:bodyPr/>
                    <a:lstStyle/>
                    <a:p>
                      <a:r>
                        <a:rPr lang="en-US" dirty="0">
                          <a:latin typeface="Arial" panose="020B0604020202020204" pitchFamily="34" charset="0"/>
                          <a:cs typeface="Arial" panose="020B0604020202020204" pitchFamily="34" charset="0"/>
                        </a:rPr>
                        <a:t>Balancing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AA9D"/>
                    </a:solidFill>
                  </a:tcPr>
                </a:tc>
                <a:extLst>
                  <a:ext uri="{0D108BD9-81ED-4DB2-BD59-A6C34878D82A}">
                    <a16:rowId xmlns:a16="http://schemas.microsoft.com/office/drawing/2014/main" val="10000"/>
                  </a:ext>
                </a:extLst>
              </a:tr>
              <a:tr h="370840">
                <a:tc>
                  <a:txBody>
                    <a:bodyPr/>
                    <a:lstStyle/>
                    <a:p>
                      <a:r>
                        <a:rPr lang="en-US" dirty="0">
                          <a:solidFill>
                            <a:schemeClr val="tx1"/>
                          </a:solidFill>
                          <a:latin typeface="Arial" panose="020B0604020202020204" pitchFamily="34" charset="0"/>
                          <a:cs typeface="Arial" panose="020B0604020202020204" pitchFamily="34" charset="0"/>
                        </a:rPr>
                        <a:t>Number</a:t>
                      </a:r>
                      <a:r>
                        <a:rPr lang="en-US" baseline="0" dirty="0">
                          <a:solidFill>
                            <a:schemeClr val="tx1"/>
                          </a:solidFill>
                          <a:latin typeface="Arial" panose="020B0604020202020204" pitchFamily="34" charset="0"/>
                          <a:cs typeface="Arial" panose="020B0604020202020204" pitchFamily="34" charset="0"/>
                        </a:rPr>
                        <a:t> of enrolled participants who complete a session 2</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i="1" dirty="0">
                          <a:solidFill>
                            <a:schemeClr val="tx1"/>
                          </a:solidFill>
                          <a:latin typeface="Arial" panose="020B0604020202020204" pitchFamily="34" charset="0"/>
                          <a:cs typeface="Arial" panose="020B0604020202020204" pitchFamily="34" charset="0"/>
                        </a:rPr>
                        <a:t>Number of</a:t>
                      </a:r>
                      <a:r>
                        <a:rPr lang="en-CA" sz="1800" i="1" baseline="0" dirty="0">
                          <a:solidFill>
                            <a:schemeClr val="tx1"/>
                          </a:solidFill>
                          <a:latin typeface="Arial" panose="020B0604020202020204" pitchFamily="34" charset="0"/>
                          <a:cs typeface="Arial" panose="020B0604020202020204" pitchFamily="34" charset="0"/>
                        </a:rPr>
                        <a:t> participants who drop-out (withdraw/unreachable) from BB </a:t>
                      </a:r>
                      <a:r>
                        <a:rPr lang="en-CA" sz="1800" b="1" i="0" baseline="0" dirty="0">
                          <a:solidFill>
                            <a:schemeClr val="tx1"/>
                          </a:solidFill>
                          <a:latin typeface="Arial" panose="020B0604020202020204" pitchFamily="34" charset="0"/>
                          <a:cs typeface="Arial" panose="020B0604020202020204" pitchFamily="34" charset="0"/>
                        </a:rPr>
                        <a:t>before </a:t>
                      </a:r>
                      <a:r>
                        <a:rPr lang="en-CA" sz="1800" i="1" baseline="0" dirty="0">
                          <a:solidFill>
                            <a:schemeClr val="tx1"/>
                          </a:solidFill>
                          <a:latin typeface="Arial" panose="020B0604020202020204" pitchFamily="34" charset="0"/>
                          <a:cs typeface="Arial" panose="020B0604020202020204" pitchFamily="34" charset="0"/>
                        </a:rPr>
                        <a:t>held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i="1"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i="1" dirty="0">
                          <a:solidFill>
                            <a:schemeClr val="tx1"/>
                          </a:solidFill>
                          <a:latin typeface="Arial" panose="020B0604020202020204" pitchFamily="34" charset="0"/>
                          <a:cs typeface="Arial" panose="020B0604020202020204" pitchFamily="34" charset="0"/>
                        </a:rPr>
                        <a:t>Number of</a:t>
                      </a:r>
                      <a:r>
                        <a:rPr lang="en-CA" sz="1800" i="1" baseline="0" dirty="0">
                          <a:solidFill>
                            <a:schemeClr val="tx1"/>
                          </a:solidFill>
                          <a:latin typeface="Arial" panose="020B0604020202020204" pitchFamily="34" charset="0"/>
                          <a:cs typeface="Arial" panose="020B0604020202020204" pitchFamily="34" charset="0"/>
                        </a:rPr>
                        <a:t> participants who drop-out (withdraw/unreachable) from BB </a:t>
                      </a:r>
                      <a:r>
                        <a:rPr lang="en-CA" sz="1800" b="1" i="0" baseline="0" dirty="0">
                          <a:solidFill>
                            <a:schemeClr val="tx1"/>
                          </a:solidFill>
                          <a:latin typeface="Arial" panose="020B0604020202020204" pitchFamily="34" charset="0"/>
                          <a:cs typeface="Arial" panose="020B0604020202020204" pitchFamily="34" charset="0"/>
                        </a:rPr>
                        <a:t>after</a:t>
                      </a:r>
                      <a:r>
                        <a:rPr lang="en-CA" sz="1800" i="1" baseline="0" dirty="0">
                          <a:solidFill>
                            <a:schemeClr val="tx1"/>
                          </a:solidFill>
                          <a:latin typeface="Arial" panose="020B0604020202020204" pitchFamily="34" charset="0"/>
                          <a:cs typeface="Arial" panose="020B0604020202020204" pitchFamily="34" charset="0"/>
                        </a:rPr>
                        <a:t> held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i="1" dirty="0">
                          <a:solidFill>
                            <a:schemeClr val="tx1"/>
                          </a:solidFill>
                          <a:latin typeface="Arial" panose="020B0604020202020204" pitchFamily="34" charset="0"/>
                          <a:cs typeface="Arial" panose="020B0604020202020204" pitchFamily="34" charset="0"/>
                        </a:rPr>
                        <a:t>Duration</a:t>
                      </a:r>
                      <a:r>
                        <a:rPr lang="en-US" i="1" baseline="0" dirty="0">
                          <a:solidFill>
                            <a:schemeClr val="tx1"/>
                          </a:solidFill>
                          <a:latin typeface="Arial" panose="020B0604020202020204" pitchFamily="34" charset="0"/>
                          <a:cs typeface="Arial" panose="020B0604020202020204" pitchFamily="34" charset="0"/>
                        </a:rPr>
                        <a:t> of sessions (minutes)</a:t>
                      </a:r>
                    </a:p>
                    <a:p>
                      <a:endParaRPr lang="en-US" i="1" baseline="0" dirty="0">
                        <a:solidFill>
                          <a:schemeClr val="tx1"/>
                        </a:solidFill>
                        <a:latin typeface="Arial" panose="020B0604020202020204" pitchFamily="34" charset="0"/>
                        <a:cs typeface="Arial" panose="020B0604020202020204" pitchFamily="34" charset="0"/>
                      </a:endParaRPr>
                    </a:p>
                    <a:p>
                      <a:r>
                        <a:rPr lang="en-US" i="1" baseline="0" dirty="0">
                          <a:solidFill>
                            <a:schemeClr val="tx1"/>
                          </a:solidFill>
                          <a:latin typeface="Arial" panose="020B0604020202020204" pitchFamily="34" charset="0"/>
                          <a:cs typeface="Arial" panose="020B0604020202020204" pitchFamily="34" charset="0"/>
                        </a:rPr>
                        <a:t>Number of participants who enroll in BB, relative to total number of referrals.</a:t>
                      </a:r>
                    </a:p>
                    <a:p>
                      <a:endParaRPr lang="en-US" i="1" baseline="0" dirty="0">
                        <a:solidFill>
                          <a:schemeClr val="tx1"/>
                        </a:solidFill>
                        <a:latin typeface="Arial" panose="020B0604020202020204" pitchFamily="34" charset="0"/>
                        <a:cs typeface="Arial" panose="020B0604020202020204" pitchFamily="34" charset="0"/>
                      </a:endParaRPr>
                    </a:p>
                    <a:p>
                      <a:r>
                        <a:rPr lang="en-US" i="1" baseline="0" dirty="0">
                          <a:solidFill>
                            <a:schemeClr val="tx1"/>
                          </a:solidFill>
                          <a:latin typeface="Arial" panose="020B0604020202020204" pitchFamily="34" charset="0"/>
                          <a:cs typeface="Arial" panose="020B0604020202020204" pitchFamily="34" charset="0"/>
                        </a:rPr>
                        <a:t>Coach satisfaction</a:t>
                      </a:r>
                      <a:endParaRPr lang="en-US"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35FB7746-7E73-4F9B-895B-2965BD57A514}"/>
              </a:ext>
            </a:extLst>
          </p:cNvPr>
          <p:cNvGrpSpPr/>
          <p:nvPr/>
        </p:nvGrpSpPr>
        <p:grpSpPr>
          <a:xfrm>
            <a:off x="237962" y="1290198"/>
            <a:ext cx="5158667" cy="0"/>
            <a:chOff x="4580757" y="4008474"/>
            <a:chExt cx="2532424" cy="0"/>
          </a:xfrm>
        </p:grpSpPr>
        <p:cxnSp>
          <p:nvCxnSpPr>
            <p:cNvPr id="6" name="Straight Connector 5">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Rectangle 7">
            <a:extLst>
              <a:ext uri="{FF2B5EF4-FFF2-40B4-BE49-F238E27FC236}">
                <a16:creationId xmlns:a16="http://schemas.microsoft.com/office/drawing/2014/main" id="{B12FF19E-9399-4D05-9544-5501BF4B2DD6}"/>
              </a:ext>
            </a:extLst>
          </p:cNvPr>
          <p:cNvSpPr/>
          <p:nvPr/>
        </p:nvSpPr>
        <p:spPr>
          <a:xfrm>
            <a:off x="237962" y="156733"/>
            <a:ext cx="9321673"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Light" panose="020F0302020204030204"/>
                <a:ea typeface="+mn-ea"/>
                <a:cs typeface="+mn-cs"/>
              </a:rPr>
              <a:t>Measures</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240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212" t="9381" r="3811"/>
          <a:stretch/>
        </p:blipFill>
        <p:spPr>
          <a:xfrm>
            <a:off x="2369128" y="1648691"/>
            <a:ext cx="9531928" cy="4680365"/>
          </a:xfrm>
          <a:prstGeom prst="rect">
            <a:avLst/>
          </a:prstGeom>
        </p:spPr>
      </p:pic>
      <p:graphicFrame>
        <p:nvGraphicFramePr>
          <p:cNvPr id="8" name="Table 7"/>
          <p:cNvGraphicFramePr>
            <a:graphicFrameLocks noGrp="1"/>
          </p:cNvGraphicFramePr>
          <p:nvPr/>
        </p:nvGraphicFramePr>
        <p:xfrm>
          <a:off x="2078179" y="5983202"/>
          <a:ext cx="9698190" cy="691708"/>
        </p:xfrm>
        <a:graphic>
          <a:graphicData uri="http://schemas.openxmlformats.org/drawingml/2006/table">
            <a:tbl>
              <a:tblPr firstRow="1" bandRow="1">
                <a:tableStyleId>{5C22544A-7EE6-4342-B048-85BDC9FD1C3A}</a:tableStyleId>
              </a:tblPr>
              <a:tblGrid>
                <a:gridCol w="1080658">
                  <a:extLst>
                    <a:ext uri="{9D8B030D-6E8A-4147-A177-3AD203B41FA5}">
                      <a16:colId xmlns:a16="http://schemas.microsoft.com/office/drawing/2014/main" val="20000"/>
                    </a:ext>
                  </a:extLst>
                </a:gridCol>
                <a:gridCol w="858980">
                  <a:extLst>
                    <a:ext uri="{9D8B030D-6E8A-4147-A177-3AD203B41FA5}">
                      <a16:colId xmlns:a16="http://schemas.microsoft.com/office/drawing/2014/main" val="20001"/>
                    </a:ext>
                  </a:extLst>
                </a:gridCol>
                <a:gridCol w="969819">
                  <a:extLst>
                    <a:ext uri="{9D8B030D-6E8A-4147-A177-3AD203B41FA5}">
                      <a16:colId xmlns:a16="http://schemas.microsoft.com/office/drawing/2014/main" val="20002"/>
                    </a:ext>
                  </a:extLst>
                </a:gridCol>
                <a:gridCol w="969819">
                  <a:extLst>
                    <a:ext uri="{9D8B030D-6E8A-4147-A177-3AD203B41FA5}">
                      <a16:colId xmlns:a16="http://schemas.microsoft.com/office/drawing/2014/main" val="20003"/>
                    </a:ext>
                  </a:extLst>
                </a:gridCol>
                <a:gridCol w="969819">
                  <a:extLst>
                    <a:ext uri="{9D8B030D-6E8A-4147-A177-3AD203B41FA5}">
                      <a16:colId xmlns:a16="http://schemas.microsoft.com/office/drawing/2014/main" val="20004"/>
                    </a:ext>
                  </a:extLst>
                </a:gridCol>
                <a:gridCol w="969819">
                  <a:extLst>
                    <a:ext uri="{9D8B030D-6E8A-4147-A177-3AD203B41FA5}">
                      <a16:colId xmlns:a16="http://schemas.microsoft.com/office/drawing/2014/main" val="20005"/>
                    </a:ext>
                  </a:extLst>
                </a:gridCol>
                <a:gridCol w="969819">
                  <a:extLst>
                    <a:ext uri="{9D8B030D-6E8A-4147-A177-3AD203B41FA5}">
                      <a16:colId xmlns:a16="http://schemas.microsoft.com/office/drawing/2014/main" val="20006"/>
                    </a:ext>
                  </a:extLst>
                </a:gridCol>
                <a:gridCol w="969819">
                  <a:extLst>
                    <a:ext uri="{9D8B030D-6E8A-4147-A177-3AD203B41FA5}">
                      <a16:colId xmlns:a16="http://schemas.microsoft.com/office/drawing/2014/main" val="20007"/>
                    </a:ext>
                  </a:extLst>
                </a:gridCol>
                <a:gridCol w="969819">
                  <a:extLst>
                    <a:ext uri="{9D8B030D-6E8A-4147-A177-3AD203B41FA5}">
                      <a16:colId xmlns:a16="http://schemas.microsoft.com/office/drawing/2014/main" val="20008"/>
                    </a:ext>
                  </a:extLst>
                </a:gridCol>
                <a:gridCol w="969819">
                  <a:extLst>
                    <a:ext uri="{9D8B030D-6E8A-4147-A177-3AD203B41FA5}">
                      <a16:colId xmlns:a16="http://schemas.microsoft.com/office/drawing/2014/main" val="20009"/>
                    </a:ext>
                  </a:extLst>
                </a:gridCol>
              </a:tblGrid>
              <a:tr h="345854">
                <a:tc>
                  <a:txBody>
                    <a:bodyPr/>
                    <a:lstStyle/>
                    <a:p>
                      <a:r>
                        <a:rPr lang="en-US" sz="1400" dirty="0"/>
                        <a:t>Enrollments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928</a:t>
                      </a:r>
                    </a:p>
                  </a:txBody>
                  <a:tcPr/>
                </a:tc>
                <a:tc>
                  <a:txBody>
                    <a:bodyPr/>
                    <a:lstStyle/>
                    <a:p>
                      <a:r>
                        <a:rPr lang="en-US" sz="1400" dirty="0"/>
                        <a:t>887</a:t>
                      </a:r>
                    </a:p>
                  </a:txBody>
                  <a:tcPr/>
                </a:tc>
                <a:tc>
                  <a:txBody>
                    <a:bodyPr/>
                    <a:lstStyle/>
                    <a:p>
                      <a:r>
                        <a:rPr lang="en-US" sz="1400" dirty="0"/>
                        <a:t>788</a:t>
                      </a:r>
                    </a:p>
                  </a:txBody>
                  <a:tcPr/>
                </a:tc>
                <a:tc>
                  <a:txBody>
                    <a:bodyPr/>
                    <a:lstStyle/>
                    <a:p>
                      <a:r>
                        <a:rPr lang="en-US" sz="1400" dirty="0"/>
                        <a:t>786</a:t>
                      </a:r>
                    </a:p>
                  </a:txBody>
                  <a:tcPr/>
                </a:tc>
                <a:tc>
                  <a:txBody>
                    <a:bodyPr/>
                    <a:lstStyle/>
                    <a:p>
                      <a:r>
                        <a:rPr lang="en-US" sz="1400" dirty="0"/>
                        <a:t>713</a:t>
                      </a:r>
                    </a:p>
                  </a:txBody>
                  <a:tcPr/>
                </a:tc>
                <a:tc>
                  <a:txBody>
                    <a:bodyPr/>
                    <a:lstStyle/>
                    <a:p>
                      <a:r>
                        <a:rPr lang="en-US" sz="1400" dirty="0"/>
                        <a:t>398</a:t>
                      </a:r>
                    </a:p>
                  </a:txBody>
                  <a:tcPr/>
                </a:tc>
                <a:extLst>
                  <a:ext uri="{0D108BD9-81ED-4DB2-BD59-A6C34878D82A}">
                    <a16:rowId xmlns:a16="http://schemas.microsoft.com/office/drawing/2014/main" val="10000"/>
                  </a:ext>
                </a:extLst>
              </a:tr>
              <a:tr h="345854">
                <a:tc>
                  <a:txBody>
                    <a:bodyPr/>
                    <a:lstStyle/>
                    <a:p>
                      <a:r>
                        <a:rPr lang="en-US" sz="1400" dirty="0"/>
                        <a:t># withdrew</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238</a:t>
                      </a:r>
                    </a:p>
                  </a:txBody>
                  <a:tcPr/>
                </a:tc>
                <a:tc>
                  <a:txBody>
                    <a:bodyPr/>
                    <a:lstStyle/>
                    <a:p>
                      <a:r>
                        <a:rPr lang="en-US" sz="1400" dirty="0"/>
                        <a:t>197</a:t>
                      </a:r>
                    </a:p>
                  </a:txBody>
                  <a:tcPr/>
                </a:tc>
                <a:tc>
                  <a:txBody>
                    <a:bodyPr/>
                    <a:lstStyle/>
                    <a:p>
                      <a:r>
                        <a:rPr lang="en-US" sz="1400" dirty="0"/>
                        <a:t>150</a:t>
                      </a:r>
                    </a:p>
                  </a:txBody>
                  <a:tcPr/>
                </a:tc>
                <a:tc>
                  <a:txBody>
                    <a:bodyPr/>
                    <a:lstStyle/>
                    <a:p>
                      <a:r>
                        <a:rPr lang="en-US" sz="1400" dirty="0"/>
                        <a:t>131</a:t>
                      </a:r>
                    </a:p>
                  </a:txBody>
                  <a:tcPr/>
                </a:tc>
                <a:tc>
                  <a:txBody>
                    <a:bodyPr/>
                    <a:lstStyle/>
                    <a:p>
                      <a:r>
                        <a:rPr lang="en-US" sz="1400" dirty="0"/>
                        <a:t>66</a:t>
                      </a:r>
                    </a:p>
                  </a:txBody>
                  <a:tcPr/>
                </a:tc>
                <a:tc>
                  <a:txBody>
                    <a:bodyPr/>
                    <a:lstStyle/>
                    <a:p>
                      <a:r>
                        <a:rPr lang="en-US" sz="1400" dirty="0"/>
                        <a:t>7</a:t>
                      </a:r>
                    </a:p>
                  </a:txBody>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B12FF19E-9399-4D05-9544-5501BF4B2DD6}"/>
              </a:ext>
            </a:extLst>
          </p:cNvPr>
          <p:cNvSpPr/>
          <p:nvPr/>
        </p:nvSpPr>
        <p:spPr>
          <a:xfrm>
            <a:off x="237962" y="156733"/>
            <a:ext cx="11663094"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Light" panose="020F0302020204030204"/>
                <a:ea typeface="+mn-ea"/>
                <a:cs typeface="+mn-cs"/>
              </a:rPr>
              <a:t>Run Chart – Percentage of Participants Who</a:t>
            </a:r>
            <a:r>
              <a:rPr kumimoji="0" lang="en-CA" sz="3000" b="1" i="0" u="none" strike="noStrike" kern="1200" cap="none" spc="0" normalizeH="0" noProof="0" dirty="0">
                <a:ln>
                  <a:noFill/>
                </a:ln>
                <a:solidFill>
                  <a:prstClr val="black"/>
                </a:solidFill>
                <a:effectLst/>
                <a:uLnTx/>
                <a:uFillTx/>
                <a:latin typeface="Calibri Light" panose="020F0302020204030204"/>
                <a:ea typeface="+mn-ea"/>
                <a:cs typeface="+mn-cs"/>
              </a:rPr>
              <a:t> </a:t>
            </a:r>
            <a:r>
              <a:rPr kumimoji="0" lang="en-CA" sz="3000" b="1" i="0" u="sng" strike="noStrike" kern="1200" cap="none" spc="0" normalizeH="0" noProof="0" dirty="0">
                <a:ln>
                  <a:noFill/>
                </a:ln>
                <a:solidFill>
                  <a:srgbClr val="FF0000"/>
                </a:solidFill>
                <a:effectLst/>
                <a:uLnTx/>
                <a:uFillTx/>
                <a:latin typeface="Calibri Light" panose="020F0302020204030204"/>
                <a:ea typeface="+mn-ea"/>
                <a:cs typeface="+mn-cs"/>
              </a:rPr>
              <a:t>Withdrew After </a:t>
            </a:r>
            <a:r>
              <a:rPr kumimoji="0" lang="en-CA" sz="3000" b="1" i="0" u="none" strike="noStrike" kern="1200" cap="none" spc="0" normalizeH="0" noProof="0" dirty="0">
                <a:ln>
                  <a:noFill/>
                </a:ln>
                <a:solidFill>
                  <a:prstClr val="black"/>
                </a:solidFill>
                <a:effectLst/>
                <a:uLnTx/>
                <a:uFillTx/>
                <a:latin typeface="Calibri Light" panose="020F0302020204030204"/>
                <a:ea typeface="+mn-ea"/>
                <a:cs typeface="+mn-cs"/>
              </a:rPr>
              <a:t>Assessment</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12" name="Group 11">
            <a:extLst>
              <a:ext uri="{FF2B5EF4-FFF2-40B4-BE49-F238E27FC236}">
                <a16:creationId xmlns:a16="http://schemas.microsoft.com/office/drawing/2014/main" id="{35FB7746-7E73-4F9B-895B-2965BD57A514}"/>
              </a:ext>
            </a:extLst>
          </p:cNvPr>
          <p:cNvGrpSpPr/>
          <p:nvPr/>
        </p:nvGrpSpPr>
        <p:grpSpPr>
          <a:xfrm>
            <a:off x="348798" y="1257249"/>
            <a:ext cx="5158667" cy="0"/>
            <a:chOff x="4580757" y="4008474"/>
            <a:chExt cx="2532424" cy="0"/>
          </a:xfrm>
        </p:grpSpPr>
        <p:cxnSp>
          <p:nvCxnSpPr>
            <p:cNvPr id="13" name="Straight Connector 12">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01392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solidFill>
                  <a:srgbClr val="3CAA9D"/>
                </a:solidFill>
                <a:latin typeface="Arial" panose="020B0604020202020204" pitchFamily="34" charset="0"/>
                <a:cs typeface="Arial" panose="020B0604020202020204" pitchFamily="34" charset="0"/>
              </a:rPr>
              <a:t>Opioid Stewardship: Implementing Pharmacist-Led Assessments for Patients Co-Prescribed Opioids and Benzodiazepines at an Academic Family Health Team</a:t>
            </a:r>
            <a:endParaRPr lang="en-US" sz="1600" dirty="0"/>
          </a:p>
        </p:txBody>
      </p:sp>
      <p:sp>
        <p:nvSpPr>
          <p:cNvPr id="3" name="Subtitle 2"/>
          <p:cNvSpPr>
            <a:spLocks noGrp="1"/>
          </p:cNvSpPr>
          <p:nvPr>
            <p:ph type="subTitle" idx="1"/>
          </p:nvPr>
        </p:nvSpPr>
        <p:spPr>
          <a:xfrm>
            <a:off x="1524000" y="3602037"/>
            <a:ext cx="9144000" cy="2017527"/>
          </a:xfrm>
        </p:spPr>
        <p:txBody>
          <a:bodyPr>
            <a:normAutofit/>
          </a:bodyPr>
          <a:lstStyle/>
          <a:p>
            <a:r>
              <a:rPr lang="en-US" sz="2800" dirty="0">
                <a:solidFill>
                  <a:srgbClr val="3CAA9D"/>
                </a:solidFill>
                <a:latin typeface="Arial" panose="020B0604020202020204" pitchFamily="34" charset="0"/>
                <a:cs typeface="Arial" panose="020B0604020202020204" pitchFamily="34" charset="0"/>
              </a:rPr>
              <a:t>T. Tilli, T. Kiran, N. Dewhurst, J. Hunchuck</a:t>
            </a:r>
          </a:p>
          <a:p>
            <a:pPr lvl="0">
              <a:lnSpc>
                <a:spcPct val="110000"/>
              </a:lnSpc>
            </a:pPr>
            <a:r>
              <a:rPr lang="en-US" sz="2000" dirty="0">
                <a:solidFill>
                  <a:prstClr val="black"/>
                </a:solidFill>
                <a:latin typeface="Arial" panose="020B0604020202020204" pitchFamily="34" charset="0"/>
                <a:cs typeface="Arial" panose="020B0604020202020204" pitchFamily="34" charset="0"/>
              </a:rPr>
              <a:t>St. Michael’s Hospital Academic Family Health Team</a:t>
            </a:r>
          </a:p>
          <a:p>
            <a:pPr lvl="0">
              <a:lnSpc>
                <a:spcPct val="110000"/>
              </a:lnSpc>
            </a:pPr>
            <a:endParaRPr lang="en-US" sz="200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499" y="5619564"/>
            <a:ext cx="4291593" cy="917450"/>
          </a:xfrm>
          <a:prstGeom prst="rect">
            <a:avLst/>
          </a:prstGeom>
        </p:spPr>
      </p:pic>
    </p:spTree>
    <p:extLst>
      <p:ext uri="{BB962C8B-B14F-4D97-AF65-F5344CB8AC3E}">
        <p14:creationId xmlns:p14="http://schemas.microsoft.com/office/powerpoint/2010/main" val="3062860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78179" y="5983202"/>
          <a:ext cx="9698190" cy="691708"/>
        </p:xfrm>
        <a:graphic>
          <a:graphicData uri="http://schemas.openxmlformats.org/drawingml/2006/table">
            <a:tbl>
              <a:tblPr firstRow="1" bandRow="1">
                <a:tableStyleId>{5C22544A-7EE6-4342-B048-85BDC9FD1C3A}</a:tableStyleId>
              </a:tblPr>
              <a:tblGrid>
                <a:gridCol w="1233057">
                  <a:extLst>
                    <a:ext uri="{9D8B030D-6E8A-4147-A177-3AD203B41FA5}">
                      <a16:colId xmlns:a16="http://schemas.microsoft.com/office/drawing/2014/main" val="20000"/>
                    </a:ext>
                  </a:extLst>
                </a:gridCol>
                <a:gridCol w="88669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69818">
                  <a:extLst>
                    <a:ext uri="{9D8B030D-6E8A-4147-A177-3AD203B41FA5}">
                      <a16:colId xmlns:a16="http://schemas.microsoft.com/office/drawing/2014/main" val="20003"/>
                    </a:ext>
                  </a:extLst>
                </a:gridCol>
                <a:gridCol w="1025237">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45130">
                  <a:extLst>
                    <a:ext uri="{9D8B030D-6E8A-4147-A177-3AD203B41FA5}">
                      <a16:colId xmlns:a16="http://schemas.microsoft.com/office/drawing/2014/main" val="20006"/>
                    </a:ext>
                  </a:extLst>
                </a:gridCol>
                <a:gridCol w="969819">
                  <a:extLst>
                    <a:ext uri="{9D8B030D-6E8A-4147-A177-3AD203B41FA5}">
                      <a16:colId xmlns:a16="http://schemas.microsoft.com/office/drawing/2014/main" val="20007"/>
                    </a:ext>
                  </a:extLst>
                </a:gridCol>
                <a:gridCol w="1080651">
                  <a:extLst>
                    <a:ext uri="{9D8B030D-6E8A-4147-A177-3AD203B41FA5}">
                      <a16:colId xmlns:a16="http://schemas.microsoft.com/office/drawing/2014/main" val="20008"/>
                    </a:ext>
                  </a:extLst>
                </a:gridCol>
                <a:gridCol w="858987">
                  <a:extLst>
                    <a:ext uri="{9D8B030D-6E8A-4147-A177-3AD203B41FA5}">
                      <a16:colId xmlns:a16="http://schemas.microsoft.com/office/drawing/2014/main" val="20009"/>
                    </a:ext>
                  </a:extLst>
                </a:gridCol>
              </a:tblGrid>
              <a:tr h="345854">
                <a:tc>
                  <a:txBody>
                    <a:bodyPr/>
                    <a:lstStyle/>
                    <a:p>
                      <a:r>
                        <a:rPr lang="en-US" sz="1400" dirty="0"/>
                        <a:t>#</a:t>
                      </a:r>
                      <a:r>
                        <a:rPr lang="en-US" sz="1400" baseline="0" dirty="0"/>
                        <a:t> </a:t>
                      </a:r>
                      <a:r>
                        <a:rPr lang="en-US" sz="1400" dirty="0"/>
                        <a:t>Enrollments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928</a:t>
                      </a:r>
                    </a:p>
                  </a:txBody>
                  <a:tcPr/>
                </a:tc>
                <a:tc>
                  <a:txBody>
                    <a:bodyPr/>
                    <a:lstStyle/>
                    <a:p>
                      <a:r>
                        <a:rPr lang="en-US" sz="1400"/>
                        <a:t>887</a:t>
                      </a:r>
                      <a:endParaRPr lang="en-US" sz="1400" dirty="0"/>
                    </a:p>
                  </a:txBody>
                  <a:tcPr/>
                </a:tc>
                <a:tc>
                  <a:txBody>
                    <a:bodyPr/>
                    <a:lstStyle/>
                    <a:p>
                      <a:r>
                        <a:rPr lang="en-US" sz="1400"/>
                        <a:t>788</a:t>
                      </a:r>
                      <a:endParaRPr lang="en-US" sz="1400" dirty="0"/>
                    </a:p>
                  </a:txBody>
                  <a:tcPr/>
                </a:tc>
                <a:tc>
                  <a:txBody>
                    <a:bodyPr/>
                    <a:lstStyle/>
                    <a:p>
                      <a:r>
                        <a:rPr lang="en-US" sz="1400"/>
                        <a:t>786</a:t>
                      </a:r>
                      <a:endParaRPr lang="en-US" sz="1400" dirty="0"/>
                    </a:p>
                  </a:txBody>
                  <a:tcPr/>
                </a:tc>
                <a:tc>
                  <a:txBody>
                    <a:bodyPr/>
                    <a:lstStyle/>
                    <a:p>
                      <a:r>
                        <a:rPr lang="en-US" sz="1400"/>
                        <a:t>713</a:t>
                      </a:r>
                      <a:endParaRPr lang="en-US" sz="1400" dirty="0"/>
                    </a:p>
                  </a:txBody>
                  <a:tcPr/>
                </a:tc>
                <a:tc>
                  <a:txBody>
                    <a:bodyPr/>
                    <a:lstStyle/>
                    <a:p>
                      <a:r>
                        <a:rPr lang="en-US" sz="1400" dirty="0"/>
                        <a:t>398</a:t>
                      </a:r>
                    </a:p>
                  </a:txBody>
                  <a:tcPr/>
                </a:tc>
                <a:extLst>
                  <a:ext uri="{0D108BD9-81ED-4DB2-BD59-A6C34878D82A}">
                    <a16:rowId xmlns:a16="http://schemas.microsoft.com/office/drawing/2014/main" val="10000"/>
                  </a:ext>
                </a:extLst>
              </a:tr>
              <a:tr h="345854">
                <a:tc>
                  <a:txBody>
                    <a:bodyPr/>
                    <a:lstStyle/>
                    <a:p>
                      <a:r>
                        <a:rPr lang="en-US" sz="1400" dirty="0"/>
                        <a:t># unreachable</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303</a:t>
                      </a:r>
                    </a:p>
                  </a:txBody>
                  <a:tcPr/>
                </a:tc>
                <a:tc>
                  <a:txBody>
                    <a:bodyPr/>
                    <a:lstStyle/>
                    <a:p>
                      <a:r>
                        <a:rPr lang="en-US" sz="1400" dirty="0"/>
                        <a:t>249</a:t>
                      </a:r>
                    </a:p>
                  </a:txBody>
                  <a:tcPr/>
                </a:tc>
                <a:tc>
                  <a:txBody>
                    <a:bodyPr/>
                    <a:lstStyle/>
                    <a:p>
                      <a:r>
                        <a:rPr lang="en-US" sz="1400" dirty="0"/>
                        <a:t>181</a:t>
                      </a:r>
                    </a:p>
                  </a:txBody>
                  <a:tcPr/>
                </a:tc>
                <a:tc>
                  <a:txBody>
                    <a:bodyPr/>
                    <a:lstStyle/>
                    <a:p>
                      <a:r>
                        <a:rPr lang="en-US" sz="1400" dirty="0"/>
                        <a:t>108</a:t>
                      </a:r>
                    </a:p>
                  </a:txBody>
                  <a:tcPr/>
                </a:tc>
                <a:tc>
                  <a:txBody>
                    <a:bodyPr/>
                    <a:lstStyle/>
                    <a:p>
                      <a:r>
                        <a:rPr lang="en-US" sz="1400" dirty="0"/>
                        <a:t>30</a:t>
                      </a:r>
                    </a:p>
                  </a:txBody>
                  <a:tcPr/>
                </a:tc>
                <a:tc>
                  <a:txBody>
                    <a:bodyPr/>
                    <a:lstStyle/>
                    <a:p>
                      <a:r>
                        <a:rPr lang="en-US" sz="1400" dirty="0"/>
                        <a:t>1</a:t>
                      </a: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srcRect t="10606"/>
          <a:stretch/>
        </p:blipFill>
        <p:spPr>
          <a:xfrm>
            <a:off x="2438399" y="1704108"/>
            <a:ext cx="9573491" cy="4279093"/>
          </a:xfrm>
          <a:prstGeom prst="rect">
            <a:avLst/>
          </a:prstGeom>
        </p:spPr>
      </p:pic>
      <p:sp>
        <p:nvSpPr>
          <p:cNvPr id="6" name="Rectangle 5">
            <a:extLst>
              <a:ext uri="{FF2B5EF4-FFF2-40B4-BE49-F238E27FC236}">
                <a16:creationId xmlns:a16="http://schemas.microsoft.com/office/drawing/2014/main" id="{B12FF19E-9399-4D05-9544-5501BF4B2DD6}"/>
              </a:ext>
            </a:extLst>
          </p:cNvPr>
          <p:cNvSpPr/>
          <p:nvPr/>
        </p:nvSpPr>
        <p:spPr>
          <a:xfrm>
            <a:off x="528906" y="144570"/>
            <a:ext cx="11663094" cy="1477328"/>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Light" panose="020F0302020204030204"/>
                <a:ea typeface="+mn-ea"/>
                <a:cs typeface="+mn-cs"/>
              </a:rPr>
              <a:t>Run Chart – Percentage of Participants Who Were</a:t>
            </a:r>
            <a:r>
              <a:rPr kumimoji="0" lang="en-CA" sz="3000" b="1" i="0" u="none" strike="noStrike" kern="1200" cap="none" spc="0" normalizeH="0" noProof="0" dirty="0">
                <a:ln>
                  <a:noFill/>
                </a:ln>
                <a:solidFill>
                  <a:prstClr val="black"/>
                </a:solidFill>
                <a:effectLst/>
                <a:uLnTx/>
                <a:uFillTx/>
                <a:latin typeface="Calibri Light" panose="020F0302020204030204"/>
                <a:ea typeface="+mn-ea"/>
                <a:cs typeface="+mn-cs"/>
              </a:rPr>
              <a:t> </a:t>
            </a:r>
            <a:r>
              <a:rPr kumimoji="0" lang="en-CA" sz="3000" b="1" i="0" u="sng" strike="noStrike" kern="1200" cap="none" spc="0" normalizeH="0" noProof="0" dirty="0">
                <a:ln>
                  <a:noFill/>
                </a:ln>
                <a:solidFill>
                  <a:srgbClr val="FF0000"/>
                </a:solidFill>
                <a:effectLst/>
                <a:uLnTx/>
                <a:uFillTx/>
                <a:latin typeface="Calibri Light" panose="020F0302020204030204"/>
                <a:ea typeface="+mn-ea"/>
                <a:cs typeface="+mn-cs"/>
              </a:rPr>
              <a:t>Unreachable After </a:t>
            </a:r>
            <a:r>
              <a:rPr kumimoji="0" lang="en-CA" sz="3000" b="1" i="0" u="none" strike="noStrike" kern="1200" cap="none" spc="0" normalizeH="0" noProof="0" dirty="0">
                <a:ln>
                  <a:noFill/>
                </a:ln>
                <a:solidFill>
                  <a:prstClr val="black"/>
                </a:solidFill>
                <a:effectLst/>
                <a:uLnTx/>
                <a:uFillTx/>
                <a:latin typeface="Calibri Light" panose="020F0302020204030204"/>
                <a:ea typeface="+mn-ea"/>
                <a:cs typeface="+mn-cs"/>
              </a:rPr>
              <a:t>Assessment</a:t>
            </a:r>
            <a:endParaRPr kumimoji="0" lang="en-CA"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35FB7746-7E73-4F9B-895B-2965BD57A514}"/>
              </a:ext>
            </a:extLst>
          </p:cNvPr>
          <p:cNvGrpSpPr/>
          <p:nvPr/>
        </p:nvGrpSpPr>
        <p:grpSpPr>
          <a:xfrm>
            <a:off x="528906" y="1621898"/>
            <a:ext cx="5158667" cy="0"/>
            <a:chOff x="4580757" y="4008474"/>
            <a:chExt cx="2532424" cy="0"/>
          </a:xfrm>
        </p:grpSpPr>
        <p:cxnSp>
          <p:nvCxnSpPr>
            <p:cNvPr id="9" name="Straight Connector 8">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5965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745673"/>
          <a:ext cx="10515600" cy="479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12FF19E-9399-4D05-9544-5501BF4B2DD6}"/>
              </a:ext>
            </a:extLst>
          </p:cNvPr>
          <p:cNvSpPr/>
          <p:nvPr/>
        </p:nvSpPr>
        <p:spPr>
          <a:xfrm>
            <a:off x="528906" y="144570"/>
            <a:ext cx="11663094"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E-QIP: BounceBack ON – Focus on Participant Retention</a:t>
            </a:r>
          </a:p>
          <a:p>
            <a:pPr>
              <a:defRPr/>
            </a:pPr>
            <a:r>
              <a:rPr lang="en-CA" sz="3000" b="1" dirty="0">
                <a:solidFill>
                  <a:prstClr val="black"/>
                </a:solidFill>
                <a:latin typeface="Calibri Light" panose="020F0302020204030204"/>
              </a:rPr>
              <a:t>Results and Highlights</a:t>
            </a:r>
            <a:endParaRPr lang="en-US" dirty="0"/>
          </a:p>
        </p:txBody>
      </p:sp>
      <p:grpSp>
        <p:nvGrpSpPr>
          <p:cNvPr id="6" name="Group 5">
            <a:extLst>
              <a:ext uri="{FF2B5EF4-FFF2-40B4-BE49-F238E27FC236}">
                <a16:creationId xmlns:a16="http://schemas.microsoft.com/office/drawing/2014/main" id="{35FB7746-7E73-4F9B-895B-2965BD57A514}"/>
              </a:ext>
            </a:extLst>
          </p:cNvPr>
          <p:cNvGrpSpPr/>
          <p:nvPr/>
        </p:nvGrpSpPr>
        <p:grpSpPr>
          <a:xfrm>
            <a:off x="528906" y="1441789"/>
            <a:ext cx="5158667" cy="0"/>
            <a:chOff x="4580757" y="4008474"/>
            <a:chExt cx="2532424" cy="0"/>
          </a:xfrm>
        </p:grpSpPr>
        <p:cxnSp>
          <p:nvCxnSpPr>
            <p:cNvPr id="7" name="Straight Connector 6">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7172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2FF19E-9399-4D05-9544-5501BF4B2DD6}"/>
              </a:ext>
            </a:extLst>
          </p:cNvPr>
          <p:cNvSpPr/>
          <p:nvPr/>
        </p:nvSpPr>
        <p:spPr>
          <a:xfrm>
            <a:off x="528906" y="144570"/>
            <a:ext cx="11663094"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BounceBack Ontario – Focus on Participant Retention</a:t>
            </a:r>
          </a:p>
          <a:p>
            <a:pPr>
              <a:defRPr/>
            </a:pPr>
            <a:r>
              <a:rPr lang="en-CA" sz="3000" b="1" dirty="0">
                <a:solidFill>
                  <a:prstClr val="black"/>
                </a:solidFill>
                <a:latin typeface="Calibri Light" panose="020F0302020204030204"/>
              </a:rPr>
              <a:t>Organization</a:t>
            </a:r>
          </a:p>
        </p:txBody>
      </p:sp>
      <p:grpSp>
        <p:nvGrpSpPr>
          <p:cNvPr id="6" name="Group 5">
            <a:extLst>
              <a:ext uri="{FF2B5EF4-FFF2-40B4-BE49-F238E27FC236}">
                <a16:creationId xmlns:a16="http://schemas.microsoft.com/office/drawing/2014/main" id="{35FB7746-7E73-4F9B-895B-2965BD57A514}"/>
              </a:ext>
            </a:extLst>
          </p:cNvPr>
          <p:cNvGrpSpPr/>
          <p:nvPr/>
        </p:nvGrpSpPr>
        <p:grpSpPr>
          <a:xfrm>
            <a:off x="528906" y="1441789"/>
            <a:ext cx="5158667" cy="0"/>
            <a:chOff x="4580757" y="4008474"/>
            <a:chExt cx="2532424" cy="0"/>
          </a:xfrm>
        </p:grpSpPr>
        <p:cxnSp>
          <p:nvCxnSpPr>
            <p:cNvPr id="7" name="Straight Connector 6">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0" name="Diagram 9"/>
          <p:cNvGraphicFramePr/>
          <p:nvPr/>
        </p:nvGraphicFramePr>
        <p:xfrm>
          <a:off x="528906" y="1723346"/>
          <a:ext cx="11129819" cy="468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53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lnSpc>
                <a:spcPct val="110000"/>
              </a:lnSpc>
            </a:pPr>
            <a:endParaRPr lang="en-US" i="1" dirty="0">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B12FF19E-9399-4D05-9544-5501BF4B2DD6}"/>
              </a:ext>
            </a:extLst>
          </p:cNvPr>
          <p:cNvSpPr/>
          <p:nvPr/>
        </p:nvSpPr>
        <p:spPr>
          <a:xfrm>
            <a:off x="528906" y="337638"/>
            <a:ext cx="11663094"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BounceBack Ontario – Focus on Participant Retention</a:t>
            </a:r>
          </a:p>
          <a:p>
            <a:pPr>
              <a:defRPr/>
            </a:pPr>
            <a:r>
              <a:rPr lang="en-CA" sz="3000" b="1" dirty="0">
                <a:solidFill>
                  <a:prstClr val="black"/>
                </a:solidFill>
                <a:latin typeface="Calibri Light" panose="020F0302020204030204"/>
              </a:rPr>
              <a:t>Sustainability</a:t>
            </a:r>
          </a:p>
        </p:txBody>
      </p:sp>
      <p:grpSp>
        <p:nvGrpSpPr>
          <p:cNvPr id="5" name="Group 4">
            <a:extLst>
              <a:ext uri="{FF2B5EF4-FFF2-40B4-BE49-F238E27FC236}">
                <a16:creationId xmlns:a16="http://schemas.microsoft.com/office/drawing/2014/main" id="{35FB7746-7E73-4F9B-895B-2965BD57A514}"/>
              </a:ext>
            </a:extLst>
          </p:cNvPr>
          <p:cNvGrpSpPr/>
          <p:nvPr/>
        </p:nvGrpSpPr>
        <p:grpSpPr>
          <a:xfrm>
            <a:off x="528906" y="1441789"/>
            <a:ext cx="5158667" cy="0"/>
            <a:chOff x="4580757" y="4008474"/>
            <a:chExt cx="2532424" cy="0"/>
          </a:xfrm>
        </p:grpSpPr>
        <p:cxnSp>
          <p:nvCxnSpPr>
            <p:cNvPr id="6" name="Straight Connector 5">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9" name="Diagram 8"/>
          <p:cNvGraphicFramePr/>
          <p:nvPr/>
        </p:nvGraphicFramePr>
        <p:xfrm>
          <a:off x="764308" y="1353301"/>
          <a:ext cx="10589492" cy="5295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6452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2109" y="2383415"/>
            <a:ext cx="10280073" cy="3046988"/>
          </a:xfrm>
          <a:prstGeom prst="rect">
            <a:avLst/>
          </a:prstGeom>
        </p:spPr>
        <p:txBody>
          <a:bodyPr wrap="square">
            <a:spAutoFit/>
          </a:bodyPr>
          <a:lstStyle/>
          <a:p>
            <a:r>
              <a:rPr lang="en-US" sz="2400" b="1" dirty="0">
                <a:solidFill>
                  <a:srgbClr val="00B1B0"/>
                </a:solidFill>
                <a:latin typeface="Arial" panose="020B0604020202020204" pitchFamily="34" charset="0"/>
              </a:rPr>
              <a:t>Ashley Hogue</a:t>
            </a:r>
            <a:endParaRPr lang="en-US" sz="2400" dirty="0">
              <a:solidFill>
                <a:srgbClr val="000000"/>
              </a:solidFill>
              <a:latin typeface="Calibri" panose="020F0502020204030204" pitchFamily="34" charset="0"/>
            </a:endParaRPr>
          </a:p>
          <a:p>
            <a:r>
              <a:rPr lang="en-US" sz="2400" dirty="0">
                <a:solidFill>
                  <a:srgbClr val="000000"/>
                </a:solidFill>
                <a:latin typeface="arial" panose="020B0604020202020204" pitchFamily="34" charset="0"/>
              </a:rPr>
              <a:t>Senior Director of Provincial Initiatives (Ontario Structured Psychotherapy)</a:t>
            </a:r>
            <a:endParaRPr lang="en-US" sz="2400" dirty="0">
              <a:solidFill>
                <a:srgbClr val="323130"/>
              </a:solidFill>
              <a:latin typeface="Segoe UI" panose="020B0502040204020203" pitchFamily="34" charset="0"/>
            </a:endParaRPr>
          </a:p>
          <a:p>
            <a:r>
              <a:rPr lang="en-US" sz="2400" dirty="0">
                <a:solidFill>
                  <a:srgbClr val="1F497D"/>
                </a:solidFill>
                <a:latin typeface="inherit"/>
              </a:rPr>
              <a:t> </a:t>
            </a:r>
            <a:endParaRPr lang="en-US" sz="2400" dirty="0">
              <a:solidFill>
                <a:srgbClr val="000000"/>
              </a:solidFill>
              <a:latin typeface="Calibri" panose="020F0502020204030204" pitchFamily="34" charset="0"/>
            </a:endParaRPr>
          </a:p>
          <a:p>
            <a:r>
              <a:rPr lang="en-US" sz="2400" b="1" dirty="0">
                <a:solidFill>
                  <a:srgbClr val="00B1B0"/>
                </a:solidFill>
                <a:latin typeface="Arial" panose="020B0604020202020204" pitchFamily="34" charset="0"/>
              </a:rPr>
              <a:t>CMHA York and South Simcoe</a:t>
            </a:r>
            <a:endParaRPr lang="en-US" sz="2400" dirty="0">
              <a:solidFill>
                <a:srgbClr val="000000"/>
              </a:solidFill>
              <a:latin typeface="Calibri" panose="020F0502020204030204" pitchFamily="34" charset="0"/>
            </a:endParaRPr>
          </a:p>
          <a:p>
            <a:r>
              <a:rPr lang="en-US" sz="2400" dirty="0">
                <a:solidFill>
                  <a:srgbClr val="666666"/>
                </a:solidFill>
                <a:latin typeface="Arial" panose="020B0604020202020204" pitchFamily="34" charset="0"/>
              </a:rPr>
              <a:t>Canadian Mental Health Association</a:t>
            </a:r>
            <a:endParaRPr lang="en-US" sz="2400" dirty="0">
              <a:solidFill>
                <a:srgbClr val="000000"/>
              </a:solidFill>
              <a:latin typeface="Calibri" panose="020F0502020204030204" pitchFamily="34" charset="0"/>
            </a:endParaRPr>
          </a:p>
          <a:p>
            <a:r>
              <a:rPr lang="en-US" sz="2400" dirty="0">
                <a:solidFill>
                  <a:srgbClr val="666666"/>
                </a:solidFill>
                <a:latin typeface="Arial" panose="020B0604020202020204" pitchFamily="34" charset="0"/>
              </a:rPr>
              <a:t>8271 </a:t>
            </a:r>
            <a:r>
              <a:rPr lang="en-US" sz="2400" dirty="0" err="1">
                <a:solidFill>
                  <a:srgbClr val="666666"/>
                </a:solidFill>
                <a:latin typeface="Arial" panose="020B0604020202020204" pitchFamily="34" charset="0"/>
              </a:rPr>
              <a:t>Keele</a:t>
            </a:r>
            <a:r>
              <a:rPr lang="en-US" sz="2400" dirty="0">
                <a:solidFill>
                  <a:srgbClr val="666666"/>
                </a:solidFill>
                <a:latin typeface="Arial" panose="020B0604020202020204" pitchFamily="34" charset="0"/>
              </a:rPr>
              <a:t> St., Unit 2, Concord, ON  L4K 1Z1</a:t>
            </a:r>
            <a:endParaRPr lang="en-US" sz="2400" dirty="0">
              <a:solidFill>
                <a:srgbClr val="000000"/>
              </a:solidFill>
              <a:latin typeface="Calibri" panose="020F0502020204030204" pitchFamily="34" charset="0"/>
            </a:endParaRPr>
          </a:p>
          <a:p>
            <a:r>
              <a:rPr lang="en-US" sz="2400" b="1" dirty="0">
                <a:solidFill>
                  <a:srgbClr val="666666"/>
                </a:solidFill>
                <a:latin typeface="Arial" panose="020B0604020202020204" pitchFamily="34" charset="0"/>
              </a:rPr>
              <a:t>T</a:t>
            </a:r>
            <a:r>
              <a:rPr lang="en-US" sz="2400" dirty="0">
                <a:solidFill>
                  <a:srgbClr val="666666"/>
                </a:solidFill>
                <a:latin typeface="Arial" panose="020B0604020202020204" pitchFamily="34" charset="0"/>
              </a:rPr>
              <a:t> 289-879-3446</a:t>
            </a:r>
            <a:endParaRPr lang="en-US" sz="2400" dirty="0">
              <a:solidFill>
                <a:srgbClr val="000000"/>
              </a:solidFill>
              <a:latin typeface="Calibri" panose="020F0502020204030204" pitchFamily="34" charset="0"/>
            </a:endParaRPr>
          </a:p>
          <a:p>
            <a:r>
              <a:rPr lang="en-US" sz="2400" b="1" dirty="0">
                <a:solidFill>
                  <a:srgbClr val="666666"/>
                </a:solidFill>
                <a:latin typeface="Arial" panose="020B0604020202020204" pitchFamily="34" charset="0"/>
              </a:rPr>
              <a:t>E</a:t>
            </a:r>
            <a:r>
              <a:rPr lang="en-US" sz="2400" dirty="0">
                <a:solidFill>
                  <a:srgbClr val="666666"/>
                </a:solidFill>
                <a:latin typeface="Arial" panose="020B0604020202020204" pitchFamily="34" charset="0"/>
              </a:rPr>
              <a:t> ahogue@cmha-yr.on.ca</a:t>
            </a:r>
          </a:p>
        </p:txBody>
      </p:sp>
      <p:sp>
        <p:nvSpPr>
          <p:cNvPr id="7" name="Rectangle 6">
            <a:extLst>
              <a:ext uri="{FF2B5EF4-FFF2-40B4-BE49-F238E27FC236}">
                <a16:creationId xmlns:a16="http://schemas.microsoft.com/office/drawing/2014/main" id="{B12FF19E-9399-4D05-9544-5501BF4B2DD6}"/>
              </a:ext>
            </a:extLst>
          </p:cNvPr>
          <p:cNvSpPr/>
          <p:nvPr/>
        </p:nvSpPr>
        <p:spPr>
          <a:xfrm>
            <a:off x="528906" y="144570"/>
            <a:ext cx="11663094" cy="1015663"/>
          </a:xfrm>
          <a:prstGeom prst="rect">
            <a:avLst/>
          </a:prstGeom>
        </p:spPr>
        <p:txBody>
          <a:bodyPr wrap="square" anchor="t">
            <a:spAutoFit/>
          </a:bodyPr>
          <a:lstStyle/>
          <a:p>
            <a:pPr>
              <a:defRPr/>
            </a:pPr>
            <a:r>
              <a:rPr lang="en-CA" sz="3000" b="1" dirty="0">
                <a:solidFill>
                  <a:prstClr val="black"/>
                </a:solidFill>
                <a:latin typeface="Calibri Light" panose="020F0302020204030204"/>
              </a:rPr>
              <a:t>BounceBack Ontario – Focus on Participant Retention</a:t>
            </a:r>
          </a:p>
          <a:p>
            <a:pPr>
              <a:defRPr/>
            </a:pPr>
            <a:r>
              <a:rPr lang="en-CA" sz="3000" b="1" dirty="0">
                <a:solidFill>
                  <a:prstClr val="black"/>
                </a:solidFill>
                <a:latin typeface="Calibri Light" panose="020F0302020204030204"/>
              </a:rPr>
              <a:t>Contact</a:t>
            </a:r>
          </a:p>
        </p:txBody>
      </p:sp>
      <p:grpSp>
        <p:nvGrpSpPr>
          <p:cNvPr id="8" name="Group 7">
            <a:extLst>
              <a:ext uri="{FF2B5EF4-FFF2-40B4-BE49-F238E27FC236}">
                <a16:creationId xmlns:a16="http://schemas.microsoft.com/office/drawing/2014/main" id="{35FB7746-7E73-4F9B-895B-2965BD57A514}"/>
              </a:ext>
            </a:extLst>
          </p:cNvPr>
          <p:cNvGrpSpPr/>
          <p:nvPr/>
        </p:nvGrpSpPr>
        <p:grpSpPr>
          <a:xfrm>
            <a:off x="528906" y="1441789"/>
            <a:ext cx="5158667" cy="0"/>
            <a:chOff x="4580757" y="4008474"/>
            <a:chExt cx="2532424" cy="0"/>
          </a:xfrm>
        </p:grpSpPr>
        <p:cxnSp>
          <p:nvCxnSpPr>
            <p:cNvPr id="9" name="Straight Connector 8">
              <a:extLst>
                <a:ext uri="{FF2B5EF4-FFF2-40B4-BE49-F238E27FC236}">
                  <a16:creationId xmlns:a16="http://schemas.microsoft.com/office/drawing/2014/main" id="{4DD4B448-9C4C-4DBC-BF91-76B5CB8EE034}"/>
                </a:ext>
              </a:extLst>
            </p:cNvPr>
            <p:cNvCxnSpPr/>
            <p:nvPr/>
          </p:nvCxnSpPr>
          <p:spPr bwMode="auto">
            <a:xfrm>
              <a:off x="4580757" y="4008474"/>
              <a:ext cx="1618024" cy="0"/>
            </a:xfrm>
            <a:prstGeom prst="line">
              <a:avLst/>
            </a:prstGeom>
            <a:solidFill>
              <a:schemeClr val="accent1"/>
            </a:solidFill>
            <a:ln w="60325" cap="flat" cmpd="sng" algn="ctr">
              <a:solidFill>
                <a:srgbClr val="EE3A4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0068F71-FA19-4DE3-BF8A-5C94FAB23C9A}"/>
                </a:ext>
              </a:extLst>
            </p:cNvPr>
            <p:cNvCxnSpPr/>
            <p:nvPr/>
          </p:nvCxnSpPr>
          <p:spPr bwMode="auto">
            <a:xfrm>
              <a:off x="6198781" y="4008474"/>
              <a:ext cx="914400" cy="0"/>
            </a:xfrm>
            <a:prstGeom prst="line">
              <a:avLst/>
            </a:prstGeom>
            <a:solidFill>
              <a:schemeClr val="accent1"/>
            </a:solidFill>
            <a:ln w="60325" cap="flat" cmpd="sng" algn="ctr">
              <a:solidFill>
                <a:srgbClr val="EE3A43">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01472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CD49584-8DCD-469F-98FF-9FDB6009A954}"/>
              </a:ext>
            </a:extLst>
          </p:cNvPr>
          <p:cNvSpPr txBox="1">
            <a:spLocks/>
          </p:cNvSpPr>
          <p:nvPr/>
        </p:nvSpPr>
        <p:spPr>
          <a:xfrm>
            <a:off x="838200" y="1825625"/>
            <a:ext cx="10384766" cy="3863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7200" dirty="0">
                <a:solidFill>
                  <a:srgbClr val="008080"/>
                </a:solidFill>
              </a:rPr>
              <a:t>Questions</a:t>
            </a:r>
            <a:endParaRPr lang="en-CA" sz="7200" dirty="0">
              <a:solidFill>
                <a:srgbClr val="008080"/>
              </a:solidFill>
            </a:endParaRPr>
          </a:p>
        </p:txBody>
      </p:sp>
    </p:spTree>
    <p:extLst>
      <p:ext uri="{BB962C8B-B14F-4D97-AF65-F5344CB8AC3E}">
        <p14:creationId xmlns:p14="http://schemas.microsoft.com/office/powerpoint/2010/main" val="417446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CD49584-8DCD-469F-98FF-9FDB6009A954}"/>
              </a:ext>
            </a:extLst>
          </p:cNvPr>
          <p:cNvSpPr txBox="1">
            <a:spLocks/>
          </p:cNvSpPr>
          <p:nvPr/>
        </p:nvSpPr>
        <p:spPr>
          <a:xfrm>
            <a:off x="838200" y="1825625"/>
            <a:ext cx="10384766" cy="3863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7200" dirty="0">
                <a:solidFill>
                  <a:srgbClr val="008080"/>
                </a:solidFill>
              </a:rPr>
              <a:t>QI Resources</a:t>
            </a:r>
            <a:endParaRPr lang="en-CA" sz="7200" dirty="0">
              <a:solidFill>
                <a:srgbClr val="008080"/>
              </a:solidFill>
            </a:endParaRPr>
          </a:p>
        </p:txBody>
      </p:sp>
    </p:spTree>
    <p:extLst>
      <p:ext uri="{BB962C8B-B14F-4D97-AF65-F5344CB8AC3E}">
        <p14:creationId xmlns:p14="http://schemas.microsoft.com/office/powerpoint/2010/main" val="2903757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97C18-86A7-445F-B239-BE36DB1E28D7}"/>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5400" dirty="0">
                <a:solidFill>
                  <a:srgbClr val="008080"/>
                </a:solidFill>
              </a:rPr>
              <a:t>Tweet to us!</a:t>
            </a:r>
          </a:p>
        </p:txBody>
      </p:sp>
      <p:pic>
        <p:nvPicPr>
          <p:cNvPr id="5" name="Content Placeholder 5">
            <a:extLst>
              <a:ext uri="{FF2B5EF4-FFF2-40B4-BE49-F238E27FC236}">
                <a16:creationId xmlns:a16="http://schemas.microsoft.com/office/drawing/2014/main" id="{C20DB1A0-562F-4838-9269-C182D4C5E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164" y="2004277"/>
            <a:ext cx="3537236" cy="3574645"/>
          </a:xfrm>
          <a:prstGeom prst="rect">
            <a:avLst/>
          </a:prstGeom>
        </p:spPr>
      </p:pic>
      <p:sp>
        <p:nvSpPr>
          <p:cNvPr id="6" name="TextBox 5">
            <a:extLst>
              <a:ext uri="{FF2B5EF4-FFF2-40B4-BE49-F238E27FC236}">
                <a16:creationId xmlns:a16="http://schemas.microsoft.com/office/drawing/2014/main" id="{9A183DF8-1480-4D14-AEFF-DFB8A24F82F5}"/>
              </a:ext>
            </a:extLst>
          </p:cNvPr>
          <p:cNvSpPr txBox="1"/>
          <p:nvPr/>
        </p:nvSpPr>
        <p:spPr>
          <a:xfrm>
            <a:off x="4967430" y="1690688"/>
            <a:ext cx="666865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Follow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srgbClr val="00B0F0"/>
                </a:solidFill>
                <a:latin typeface="Arial" panose="020B0604020202020204" pitchFamily="34" charset="0"/>
                <a:cs typeface="Arial" panose="020B0604020202020204" pitchFamily="34" charset="0"/>
              </a:rPr>
              <a:t>@</a:t>
            </a:r>
            <a:r>
              <a:rPr lang="en-US" sz="4800" b="1" dirty="0" err="1">
                <a:solidFill>
                  <a:srgbClr val="00B0F0"/>
                </a:solidFill>
                <a:latin typeface="Arial" panose="020B0604020202020204" pitchFamily="34" charset="0"/>
                <a:cs typeface="Arial" panose="020B0604020202020204" pitchFamily="34" charset="0"/>
              </a:rPr>
              <a:t>afhto</a:t>
            </a:r>
            <a:endParaRPr kumimoji="0" lang="en-US" sz="4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Tag us using </a:t>
            </a:r>
            <a:r>
              <a:rPr kumimoji="0" lang="en-US" sz="4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#EQIPON</a:t>
            </a:r>
          </a:p>
        </p:txBody>
      </p:sp>
    </p:spTree>
    <p:extLst>
      <p:ext uri="{BB962C8B-B14F-4D97-AF65-F5344CB8AC3E}">
        <p14:creationId xmlns:p14="http://schemas.microsoft.com/office/powerpoint/2010/main" val="150106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40DD9E4-DBA0-4D49-9C0A-DBDFBA045D79}"/>
              </a:ext>
            </a:extLst>
          </p:cNvPr>
          <p:cNvSpPr txBox="1">
            <a:spLocks/>
          </p:cNvSpPr>
          <p:nvPr/>
        </p:nvSpPr>
        <p:spPr>
          <a:xfrm>
            <a:off x="527705" y="411301"/>
            <a:ext cx="10515600" cy="105610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dirty="0">
                <a:solidFill>
                  <a:srgbClr val="008080"/>
                </a:solidFill>
              </a:rPr>
              <a:t>Quality Improvement in Primary Care (QI in PC) Community of Practice (CoP)</a:t>
            </a:r>
            <a:endParaRPr lang="en-CA" dirty="0"/>
          </a:p>
        </p:txBody>
      </p:sp>
      <p:sp>
        <p:nvSpPr>
          <p:cNvPr id="3" name="Content Placeholder 4">
            <a:extLst>
              <a:ext uri="{FF2B5EF4-FFF2-40B4-BE49-F238E27FC236}">
                <a16:creationId xmlns:a16="http://schemas.microsoft.com/office/drawing/2014/main" id="{4CB25EEB-1106-4A8E-93E7-0D4E6C8C82E4}"/>
              </a:ext>
            </a:extLst>
          </p:cNvPr>
          <p:cNvSpPr txBox="1">
            <a:spLocks/>
          </p:cNvSpPr>
          <p:nvPr/>
        </p:nvSpPr>
        <p:spPr>
          <a:xfrm>
            <a:off x="527705" y="1662234"/>
            <a:ext cx="11136590" cy="4495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dirty="0"/>
              <a:t>80+ members working in QI </a:t>
            </a:r>
          </a:p>
          <a:p>
            <a:pPr lvl="1" algn="l"/>
            <a:r>
              <a:rPr lang="en-CA" dirty="0"/>
              <a:t>QIDSS, Quality Improvement &amp; Information Management Specialists, QIDSS-like, RDDS, QI and Data Coaches  </a:t>
            </a:r>
          </a:p>
          <a:p>
            <a:pPr algn="l"/>
            <a:r>
              <a:rPr lang="en-CA" dirty="0"/>
              <a:t>Support from AFHTO KTE Specialist &amp; QI in Primary Care Council </a:t>
            </a:r>
          </a:p>
          <a:p>
            <a:pPr lvl="1" algn="l"/>
            <a:r>
              <a:rPr lang="en-CA" dirty="0"/>
              <a:t>5 appointed QIDSS and QIDSS-like on the QI in PC council </a:t>
            </a:r>
          </a:p>
          <a:p>
            <a:pPr algn="l"/>
            <a:r>
              <a:rPr lang="en-CA" dirty="0"/>
              <a:t>Monthly virtual CoP calls </a:t>
            </a:r>
          </a:p>
          <a:p>
            <a:pPr lvl="1" algn="l"/>
            <a:r>
              <a:rPr lang="en-CA" dirty="0"/>
              <a:t>Updates/presentations from quality workers in the field</a:t>
            </a:r>
          </a:p>
          <a:p>
            <a:pPr lvl="1" algn="l"/>
            <a:r>
              <a:rPr lang="en-CA" dirty="0"/>
              <a:t>Collective projects/priorities </a:t>
            </a:r>
          </a:p>
          <a:p>
            <a:pPr lvl="1" algn="l"/>
            <a:r>
              <a:rPr lang="en-CA" dirty="0"/>
              <a:t>Presentations from external stakeholders </a:t>
            </a:r>
          </a:p>
          <a:p>
            <a:pPr lvl="1" algn="l"/>
            <a:r>
              <a:rPr lang="en-CA" dirty="0"/>
              <a:t>Upcoming events</a:t>
            </a:r>
          </a:p>
          <a:p>
            <a:pPr algn="l"/>
            <a:r>
              <a:rPr lang="en-CA" dirty="0"/>
              <a:t>Email </a:t>
            </a:r>
            <a:r>
              <a:rPr lang="en-CA" dirty="0" err="1"/>
              <a:t>listerv</a:t>
            </a:r>
            <a:r>
              <a:rPr lang="en-CA" dirty="0"/>
              <a:t> to connect with peers across Ontario – qiprimarymembers@emaildodo.com</a:t>
            </a:r>
          </a:p>
          <a:p>
            <a:pPr algn="l"/>
            <a:endParaRPr lang="en-CA" dirty="0"/>
          </a:p>
        </p:txBody>
      </p:sp>
    </p:spTree>
    <p:extLst>
      <p:ext uri="{BB962C8B-B14F-4D97-AF65-F5344CB8AC3E}">
        <p14:creationId xmlns:p14="http://schemas.microsoft.com/office/powerpoint/2010/main" val="1404203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6C3D3-DAC8-49AB-9276-DBFAE41D4BE0}"/>
              </a:ext>
            </a:extLst>
          </p:cNvPr>
          <p:cNvPicPr>
            <a:picLocks noChangeAspect="1"/>
          </p:cNvPicPr>
          <p:nvPr/>
        </p:nvPicPr>
        <p:blipFill>
          <a:blip r:embed="rId3"/>
          <a:stretch>
            <a:fillRect/>
          </a:stretch>
        </p:blipFill>
        <p:spPr>
          <a:xfrm>
            <a:off x="1169023" y="258768"/>
            <a:ext cx="9853954" cy="6569302"/>
          </a:xfrm>
          <a:prstGeom prst="rect">
            <a:avLst/>
          </a:prstGeom>
        </p:spPr>
      </p:pic>
      <p:sp>
        <p:nvSpPr>
          <p:cNvPr id="3" name="Title 1">
            <a:extLst>
              <a:ext uri="{FF2B5EF4-FFF2-40B4-BE49-F238E27FC236}">
                <a16:creationId xmlns:a16="http://schemas.microsoft.com/office/drawing/2014/main" id="{321D5C5E-A99F-48BE-8AE3-C8E7B4E01622}"/>
              </a:ext>
            </a:extLst>
          </p:cNvPr>
          <p:cNvSpPr txBox="1">
            <a:spLocks/>
          </p:cNvSpPr>
          <p:nvPr/>
        </p:nvSpPr>
        <p:spPr>
          <a:xfrm>
            <a:off x="547346" y="115888"/>
            <a:ext cx="9655629"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5400" dirty="0">
                <a:solidFill>
                  <a:srgbClr val="008080"/>
                </a:solidFill>
              </a:rPr>
              <a:t>E-QIP’s CoP</a:t>
            </a:r>
          </a:p>
        </p:txBody>
      </p:sp>
    </p:spTree>
    <p:extLst>
      <p:ext uri="{BB962C8B-B14F-4D97-AF65-F5344CB8AC3E}">
        <p14:creationId xmlns:p14="http://schemas.microsoft.com/office/powerpoint/2010/main" val="38262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Acknowledgments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Dr. Tiana Tilli</a:t>
            </a:r>
          </a:p>
          <a:p>
            <a:r>
              <a:rPr lang="en-US" dirty="0">
                <a:latin typeface="Arial" panose="020B0604020202020204" pitchFamily="34" charset="0"/>
                <a:cs typeface="Arial" panose="020B0604020202020204" pitchFamily="34" charset="0"/>
              </a:rPr>
              <a:t>Dr. Norman Dewhurst</a:t>
            </a:r>
          </a:p>
          <a:p>
            <a:r>
              <a:rPr lang="en-US" dirty="0">
                <a:latin typeface="Arial" panose="020B0604020202020204" pitchFamily="34" charset="0"/>
                <a:cs typeface="Arial" panose="020B0604020202020204" pitchFamily="34" charset="0"/>
              </a:rPr>
              <a:t>Dr. Tara Kiran</a:t>
            </a:r>
          </a:p>
          <a:p>
            <a:r>
              <a:rPr lang="en-US" dirty="0">
                <a:latin typeface="Arial" panose="020B0604020202020204" pitchFamily="34" charset="0"/>
                <a:cs typeface="Arial" panose="020B0604020202020204" pitchFamily="34" charset="0"/>
              </a:rPr>
              <a:t>SMHAFHT Opioid Working Group</a:t>
            </a:r>
          </a:p>
        </p:txBody>
      </p:sp>
    </p:spTree>
    <p:extLst>
      <p:ext uri="{BB962C8B-B14F-4D97-AF65-F5344CB8AC3E}">
        <p14:creationId xmlns:p14="http://schemas.microsoft.com/office/powerpoint/2010/main" val="3489712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6E5A66-2843-4EC6-95E1-1B1AA5C73831}"/>
              </a:ext>
            </a:extLst>
          </p:cNvPr>
          <p:cNvSpPr txBox="1">
            <a:spLocks/>
          </p:cNvSpPr>
          <p:nvPr/>
        </p:nvSpPr>
        <p:spPr>
          <a:xfrm>
            <a:off x="784669" y="0"/>
            <a:ext cx="11407332" cy="1450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5400" dirty="0">
                <a:solidFill>
                  <a:srgbClr val="008080"/>
                </a:solidFill>
              </a:rPr>
              <a:t>E-QIP Newsletter</a:t>
            </a:r>
          </a:p>
        </p:txBody>
      </p:sp>
      <p:sp>
        <p:nvSpPr>
          <p:cNvPr id="5" name="Content Placeholder 3">
            <a:extLst>
              <a:ext uri="{FF2B5EF4-FFF2-40B4-BE49-F238E27FC236}">
                <a16:creationId xmlns:a16="http://schemas.microsoft.com/office/drawing/2014/main" id="{F4A9305C-E593-4C1B-B192-2F2274CF137C}"/>
              </a:ext>
            </a:extLst>
          </p:cNvPr>
          <p:cNvSpPr txBox="1">
            <a:spLocks/>
          </p:cNvSpPr>
          <p:nvPr/>
        </p:nvSpPr>
        <p:spPr>
          <a:xfrm>
            <a:off x="5937126" y="2127722"/>
            <a:ext cx="5501038" cy="3710643"/>
          </a:xfrm>
          <a:prstGeom prst="rect">
            <a:avLst/>
          </a:prstGeom>
          <a:solidFill>
            <a:schemeClr val="bg1">
              <a:lumMod val="95000"/>
            </a:schemeClr>
          </a:solidFill>
          <a:ln>
            <a:solidFill>
              <a:schemeClr val="tx1">
                <a:lumMod val="50000"/>
                <a:lumOff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CA" sz="3200" dirty="0"/>
          </a:p>
          <a:p>
            <a:r>
              <a:rPr lang="en-CA" sz="3200" dirty="0"/>
              <a:t>Join our mailing list to stay informed of future webinars and training events:</a:t>
            </a:r>
          </a:p>
          <a:p>
            <a:r>
              <a:rPr lang="en-CA" sz="3200" dirty="0"/>
              <a:t> </a:t>
            </a:r>
            <a:r>
              <a:rPr lang="en-CA" sz="3200" dirty="0">
                <a:hlinkClick r:id="rId3"/>
              </a:rPr>
              <a:t>http://eepurl.com/b1A5EX</a:t>
            </a:r>
            <a:endParaRPr lang="en-CA" sz="3200" dirty="0"/>
          </a:p>
        </p:txBody>
      </p:sp>
      <p:pic>
        <p:nvPicPr>
          <p:cNvPr id="6" name="Picture 5">
            <a:extLst>
              <a:ext uri="{FF2B5EF4-FFF2-40B4-BE49-F238E27FC236}">
                <a16:creationId xmlns:a16="http://schemas.microsoft.com/office/drawing/2014/main" id="{E9E2D7E9-65B3-486E-9ED2-A13E11DC8A3B}"/>
              </a:ext>
            </a:extLst>
          </p:cNvPr>
          <p:cNvPicPr>
            <a:picLocks noChangeAspect="1"/>
          </p:cNvPicPr>
          <p:nvPr/>
        </p:nvPicPr>
        <p:blipFill>
          <a:blip r:embed="rId4" cstate="print"/>
          <a:stretch>
            <a:fillRect/>
          </a:stretch>
        </p:blipFill>
        <p:spPr>
          <a:xfrm>
            <a:off x="1526722" y="1784938"/>
            <a:ext cx="3593730" cy="4396213"/>
          </a:xfrm>
          <a:prstGeom prst="rect">
            <a:avLst/>
          </a:prstGeom>
        </p:spPr>
      </p:pic>
    </p:spTree>
    <p:extLst>
      <p:ext uri="{BB962C8B-B14F-4D97-AF65-F5344CB8AC3E}">
        <p14:creationId xmlns:p14="http://schemas.microsoft.com/office/powerpoint/2010/main" val="285333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6C5B-B611-48C2-9F6A-8D1C94C21F41}"/>
              </a:ext>
            </a:extLst>
          </p:cNvPr>
          <p:cNvSpPr>
            <a:spLocks noGrp="1"/>
          </p:cNvSpPr>
          <p:nvPr>
            <p:ph type="title"/>
          </p:nvPr>
        </p:nvSpPr>
        <p:spPr/>
        <p:txBody>
          <a:bodyPr/>
          <a:lstStyle/>
          <a:p>
            <a:r>
              <a:rPr lang="en-CA" dirty="0"/>
              <a:t>E-QIP’s Webinar Series</a:t>
            </a:r>
          </a:p>
        </p:txBody>
      </p:sp>
      <p:graphicFrame>
        <p:nvGraphicFramePr>
          <p:cNvPr id="7" name="Diagram 6">
            <a:extLst>
              <a:ext uri="{FF2B5EF4-FFF2-40B4-BE49-F238E27FC236}">
                <a16:creationId xmlns:a16="http://schemas.microsoft.com/office/drawing/2014/main" id="{0B0143A1-3518-40CC-A6C7-DB8D787786F8}"/>
              </a:ext>
            </a:extLst>
          </p:cNvPr>
          <p:cNvGraphicFramePr/>
          <p:nvPr/>
        </p:nvGraphicFramePr>
        <p:xfrm>
          <a:off x="2113274" y="1894787"/>
          <a:ext cx="4175791" cy="414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12834A88-F2EE-4346-9333-A7DD155C88D0}"/>
              </a:ext>
            </a:extLst>
          </p:cNvPr>
          <p:cNvGraphicFramePr/>
          <p:nvPr/>
        </p:nvGraphicFramePr>
        <p:xfrm>
          <a:off x="5921683" y="1894787"/>
          <a:ext cx="4175791" cy="4141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hlinkClick r:id="rId12"/>
            <a:extLst>
              <a:ext uri="{FF2B5EF4-FFF2-40B4-BE49-F238E27FC236}">
                <a16:creationId xmlns:a16="http://schemas.microsoft.com/office/drawing/2014/main" id="{88466D49-7A83-45C3-95E9-9F3AD8E9FCC5}"/>
              </a:ext>
            </a:extLst>
          </p:cNvPr>
          <p:cNvPicPr>
            <a:picLocks noChangeAspect="1"/>
          </p:cNvPicPr>
          <p:nvPr/>
        </p:nvPicPr>
        <p:blipFill>
          <a:blip r:embed="rId13"/>
          <a:stretch>
            <a:fillRect/>
          </a:stretch>
        </p:blipFill>
        <p:spPr>
          <a:xfrm>
            <a:off x="10255747" y="793437"/>
            <a:ext cx="1250407" cy="936115"/>
          </a:xfrm>
          <a:prstGeom prst="rect">
            <a:avLst/>
          </a:prstGeom>
        </p:spPr>
      </p:pic>
    </p:spTree>
    <p:extLst>
      <p:ext uri="{BB962C8B-B14F-4D97-AF65-F5344CB8AC3E}">
        <p14:creationId xmlns:p14="http://schemas.microsoft.com/office/powerpoint/2010/main" val="336936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03;p131">
            <a:extLst>
              <a:ext uri="{FF2B5EF4-FFF2-40B4-BE49-F238E27FC236}">
                <a16:creationId xmlns:a16="http://schemas.microsoft.com/office/drawing/2014/main" id="{9907CB5A-1939-404D-9C26-DA47C42511F5}"/>
              </a:ext>
            </a:extLst>
          </p:cNvPr>
          <p:cNvSpPr txBox="1">
            <a:spLocks/>
          </p:cNvSpPr>
          <p:nvPr/>
        </p:nvSpPr>
        <p:spPr>
          <a:xfrm>
            <a:off x="4248838" y="1880890"/>
            <a:ext cx="6873031" cy="4611985"/>
          </a:xfrm>
          <a:prstGeom prst="rect">
            <a:avLst/>
          </a:prstGeom>
          <a:noFill/>
          <a:ln>
            <a:noFill/>
          </a:ln>
        </p:spPr>
        <p:txBody>
          <a:bodyPr spcFirstLastPara="1" vert="horz" wrap="square" lIns="0" tIns="25700" rIns="0" bIns="2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SzPts val="2000"/>
              <a:buFont typeface="Arial" panose="020B0604020202020204" pitchFamily="34" charset="0"/>
              <a:buNone/>
            </a:pPr>
            <a:r>
              <a:rPr lang="en-CA" dirty="0">
                <a:solidFill>
                  <a:srgbClr val="595959"/>
                </a:solidFill>
              </a:rPr>
              <a:t>E-QIP’s </a:t>
            </a:r>
            <a:r>
              <a:rPr lang="en-CA" b="1" dirty="0">
                <a:solidFill>
                  <a:srgbClr val="595959"/>
                </a:solidFill>
              </a:rPr>
              <a:t>Quick QI webinar series now available online!  </a:t>
            </a:r>
            <a:endParaRPr lang="en-CA" dirty="0">
              <a:solidFill>
                <a:srgbClr val="595959"/>
              </a:solidFill>
            </a:endParaRPr>
          </a:p>
          <a:p>
            <a:pPr marL="0" indent="0">
              <a:lnSpc>
                <a:spcPct val="80000"/>
              </a:lnSpc>
              <a:spcBef>
                <a:spcPts val="988"/>
              </a:spcBef>
              <a:buSzPts val="2000"/>
              <a:buFont typeface="Arial" panose="020B0604020202020204" pitchFamily="34" charset="0"/>
              <a:buNone/>
            </a:pPr>
            <a:r>
              <a:rPr lang="en-CA" dirty="0">
                <a:solidFill>
                  <a:srgbClr val="595959"/>
                </a:solidFill>
              </a:rPr>
              <a:t>For those interested in understanding or refreshing their knowledge on the </a:t>
            </a:r>
            <a:r>
              <a:rPr lang="en-CA" i="1" dirty="0">
                <a:solidFill>
                  <a:srgbClr val="595959"/>
                </a:solidFill>
              </a:rPr>
              <a:t>Model for Improvement</a:t>
            </a:r>
            <a:r>
              <a:rPr lang="en-CA" dirty="0">
                <a:solidFill>
                  <a:srgbClr val="595959"/>
                </a:solidFill>
              </a:rPr>
              <a:t>, this webinar series is for you. E-QIP coaches have developed this series of 9 webinars which are twenty to thirty minutes each. These webinars are based on our coach’s first-hand experience and use a case study on reducing wait times to case management programs to demonstrate how to use QI tools. The </a:t>
            </a:r>
            <a:r>
              <a:rPr lang="en-CA" u="sng" dirty="0">
                <a:solidFill>
                  <a:srgbClr val="595959"/>
                </a:solidFill>
                <a:hlinkClick r:id="rId2"/>
              </a:rPr>
              <a:t>webinar series can be viewed here</a:t>
            </a:r>
            <a:r>
              <a:rPr lang="en-CA" dirty="0">
                <a:solidFill>
                  <a:srgbClr val="595959"/>
                </a:solidFill>
              </a:rPr>
              <a:t> and supporting </a:t>
            </a:r>
            <a:r>
              <a:rPr lang="en-CA" u="sng" dirty="0">
                <a:solidFill>
                  <a:srgbClr val="595959"/>
                </a:solidFill>
                <a:hlinkClick r:id="rId3"/>
              </a:rPr>
              <a:t>slide decks and resources for each webinar can be found here.</a:t>
            </a:r>
            <a:r>
              <a:rPr lang="en-CA" dirty="0">
                <a:solidFill>
                  <a:srgbClr val="595959"/>
                </a:solidFill>
              </a:rPr>
              <a:t> </a:t>
            </a:r>
          </a:p>
          <a:p>
            <a:pPr marL="63651" lvl="1" indent="0">
              <a:spcBef>
                <a:spcPts val="425"/>
              </a:spcBef>
              <a:spcAft>
                <a:spcPts val="400"/>
              </a:spcAft>
              <a:buSzPts val="1800"/>
              <a:buFont typeface="Arial" panose="020B0604020202020204" pitchFamily="34" charset="0"/>
              <a:buNone/>
            </a:pPr>
            <a:endParaRPr lang="en-CA" dirty="0"/>
          </a:p>
        </p:txBody>
      </p:sp>
      <p:pic>
        <p:nvPicPr>
          <p:cNvPr id="3" name="Google Shape;2107;p131">
            <a:hlinkClick r:id="rId4"/>
            <a:extLst>
              <a:ext uri="{FF2B5EF4-FFF2-40B4-BE49-F238E27FC236}">
                <a16:creationId xmlns:a16="http://schemas.microsoft.com/office/drawing/2014/main" id="{E1E54AC6-E3E0-44F8-99DB-A537BB277168}"/>
              </a:ext>
            </a:extLst>
          </p:cNvPr>
          <p:cNvPicPr preferRelativeResize="0"/>
          <p:nvPr/>
        </p:nvPicPr>
        <p:blipFill rotWithShape="1">
          <a:blip r:embed="rId5">
            <a:alphaModFix/>
          </a:blip>
          <a:srcRect/>
          <a:stretch/>
        </p:blipFill>
        <p:spPr>
          <a:xfrm>
            <a:off x="1070131" y="2692764"/>
            <a:ext cx="2903280" cy="2173535"/>
          </a:xfrm>
          <a:prstGeom prst="rect">
            <a:avLst/>
          </a:prstGeom>
          <a:noFill/>
          <a:ln>
            <a:noFill/>
          </a:ln>
        </p:spPr>
      </p:pic>
      <p:sp>
        <p:nvSpPr>
          <p:cNvPr id="4" name="Title 2">
            <a:extLst>
              <a:ext uri="{FF2B5EF4-FFF2-40B4-BE49-F238E27FC236}">
                <a16:creationId xmlns:a16="http://schemas.microsoft.com/office/drawing/2014/main" id="{2F5CA498-F9CF-487C-B718-B5199B43C77C}"/>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dirty="0">
                <a:solidFill>
                  <a:srgbClr val="008080"/>
                </a:solidFill>
              </a:rPr>
              <a:t>E-QIP’s Quick QI Webinars </a:t>
            </a:r>
            <a:endParaRPr lang="en-CA" dirty="0"/>
          </a:p>
        </p:txBody>
      </p:sp>
    </p:spTree>
    <p:extLst>
      <p:ext uri="{BB962C8B-B14F-4D97-AF65-F5344CB8AC3E}">
        <p14:creationId xmlns:p14="http://schemas.microsoft.com/office/powerpoint/2010/main" val="1537407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0220" y="299266"/>
            <a:ext cx="3812331" cy="4729934"/>
          </a:xfrm>
          <a:prstGeom prst="rect">
            <a:avLst/>
          </a:prstGeom>
        </p:spPr>
        <p:txBody>
          <a:bodyPr anchor="b"/>
          <a:lstStyle>
            <a:lvl1pPr marL="0" indent="0" algn="l" defTabSz="342900" rtl="0" eaLnBrk="1" latinLnBrk="0" hangingPunct="1">
              <a:spcBef>
                <a:spcPct val="20000"/>
              </a:spcBef>
              <a:buFont typeface="Arial"/>
              <a:buNone/>
              <a:defRPr sz="1500" kern="1200">
                <a:solidFill>
                  <a:schemeClr val="tx1">
                    <a:tint val="75000"/>
                  </a:schemeClr>
                </a:solidFill>
                <a:latin typeface="+mn-lt"/>
                <a:ea typeface="+mn-ea"/>
                <a:cs typeface="+mn-cs"/>
              </a:defRPr>
            </a:lvl1pPr>
            <a:lvl2pPr marL="342900" indent="0" algn="l" defTabSz="342900" rtl="0" eaLnBrk="1" latinLnBrk="0" hangingPunct="1">
              <a:spcBef>
                <a:spcPct val="20000"/>
              </a:spcBef>
              <a:buFont typeface="Arial"/>
              <a:buNone/>
              <a:defRPr sz="1350" kern="1200">
                <a:solidFill>
                  <a:schemeClr val="tx1">
                    <a:tint val="75000"/>
                  </a:schemeClr>
                </a:solidFill>
                <a:latin typeface="+mn-lt"/>
                <a:ea typeface="+mn-ea"/>
                <a:cs typeface="+mn-cs"/>
              </a:defRPr>
            </a:lvl2pPr>
            <a:lvl3pPr marL="6858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3pPr>
            <a:lvl4pPr marL="10287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4pPr>
            <a:lvl5pPr marL="13716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5pPr>
            <a:lvl6pPr marL="17145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Debbie Bang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Director of Quality Improvement</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Addictions and Mental Health Ontario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3"/>
              </a:rPr>
              <a:t>debbie.bang@amho.ca</a:t>
            </a:r>
            <a:endPar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416.490.8900 ext. </a:t>
            </a:r>
            <a:r>
              <a:rPr lang="en-CA" sz="2000" dirty="0">
                <a:solidFill>
                  <a:prstClr val="black">
                    <a:tint val="75000"/>
                  </a:prstClr>
                </a:solidFill>
                <a:latin typeface="Arial" panose="020B0604020202020204" pitchFamily="34" charset="0"/>
                <a:cs typeface="Arial" panose="020B0604020202020204" pitchFamily="34" charset="0"/>
              </a:rPr>
              <a:t>1623</a:t>
            </a:r>
            <a:endPar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Ashley Koster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E-QIP Program Manager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CMHA Ontario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CA" sz="2000" u="sng" dirty="0" err="1">
                <a:solidFill>
                  <a:prstClr val="black">
                    <a:tint val="75000"/>
                  </a:prstClr>
                </a:solidFill>
                <a:latin typeface="Arial" panose="020B0604020202020204" pitchFamily="34" charset="0"/>
                <a:cs typeface="Arial" panose="020B0604020202020204" pitchFamily="34" charset="0"/>
                <a:hlinkClick r:id="rId4"/>
              </a:rPr>
              <a:t>akoster</a:t>
            </a:r>
            <a:r>
              <a:rPr kumimoji="0" lang="en-CA" sz="2000" b="0" i="0" u="sng"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hlinkClick r:id="rId4"/>
              </a:rPr>
              <a:t>@ontario.cmha.ca</a:t>
            </a:r>
            <a:endPar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1.800.875.6213 ext. </a:t>
            </a:r>
            <a:r>
              <a:rPr lang="en-CA" sz="2000" dirty="0">
                <a:solidFill>
                  <a:prstClr val="black">
                    <a:tint val="75000"/>
                  </a:prstClr>
                </a:solidFill>
                <a:latin typeface="Arial" panose="020B0604020202020204" pitchFamily="34" charset="0"/>
                <a:cs typeface="Arial" panose="020B0604020202020204" pitchFamily="34" charset="0"/>
              </a:rPr>
              <a:t>4137</a:t>
            </a:r>
            <a:endParaRPr kumimoji="0" lang="en-CA"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CA"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3" name="Slide Number Placeholder 4">
            <a:extLst>
              <a:ext uri="{FF2B5EF4-FFF2-40B4-BE49-F238E27FC236}">
                <a16:creationId xmlns:a16="http://schemas.microsoft.com/office/drawing/2014/main" id="{A3A24673-8E04-4C6A-82AE-9E6F11DFF388}"/>
              </a:ext>
            </a:extLst>
          </p:cNvPr>
          <p:cNvSpPr>
            <a:spLocks noGrp="1"/>
          </p:cNvSpPr>
          <p:nvPr>
            <p:ph type="sldNum" sz="quarter" idx="4294967295"/>
          </p:nvPr>
        </p:nvSpPr>
        <p:spPr>
          <a:xfrm>
            <a:off x="9900461" y="6459789"/>
            <a:ext cx="1312025" cy="365125"/>
          </a:xfrm>
          <a:prstGeom prst="rect">
            <a:avLst/>
          </a:prstGeom>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836719EB-093B-8048-9001-01D864DF58A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34FC8ECA-D1CB-478F-BC9B-8A4BFA5A4C7D}"/>
              </a:ext>
            </a:extLst>
          </p:cNvPr>
          <p:cNvSpPr txBox="1">
            <a:spLocks/>
          </p:cNvSpPr>
          <p:nvPr/>
        </p:nvSpPr>
        <p:spPr>
          <a:xfrm>
            <a:off x="3762168" y="4561714"/>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cap="all" baseline="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E-QIP Accomplishments and Lessons Learned</a:t>
            </a:r>
            <a:endParaRPr kumimoji="0" lang="en-CA" sz="12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F512C6D4-C3B9-4198-B0A7-0124130B912C}"/>
              </a:ext>
            </a:extLst>
          </p:cNvPr>
          <p:cNvSpPr txBox="1">
            <a:spLocks/>
          </p:cNvSpPr>
          <p:nvPr/>
        </p:nvSpPr>
        <p:spPr>
          <a:xfrm>
            <a:off x="4062413" y="706047"/>
            <a:ext cx="4067173" cy="4459297"/>
          </a:xfrm>
          <a:prstGeom prst="rect">
            <a:avLst/>
          </a:prstGeom>
        </p:spPr>
        <p:txBody>
          <a:bodyPr anchor="b"/>
          <a:lstStyle>
            <a:lvl1pPr marL="0" indent="0" algn="l" defTabSz="342900" rtl="0" eaLnBrk="1" latinLnBrk="0" hangingPunct="1">
              <a:spcBef>
                <a:spcPct val="20000"/>
              </a:spcBef>
              <a:buFont typeface="Arial"/>
              <a:buNone/>
              <a:defRPr sz="1500" kern="1200">
                <a:solidFill>
                  <a:schemeClr val="tx1">
                    <a:tint val="75000"/>
                  </a:schemeClr>
                </a:solidFill>
                <a:latin typeface="+mn-lt"/>
                <a:ea typeface="+mn-ea"/>
                <a:cs typeface="+mn-cs"/>
              </a:defRPr>
            </a:lvl1pPr>
            <a:lvl2pPr marL="342900" indent="0" algn="l" defTabSz="342900" rtl="0" eaLnBrk="1" latinLnBrk="0" hangingPunct="1">
              <a:spcBef>
                <a:spcPct val="20000"/>
              </a:spcBef>
              <a:buFont typeface="Arial"/>
              <a:buNone/>
              <a:defRPr sz="1350" kern="1200">
                <a:solidFill>
                  <a:schemeClr val="tx1">
                    <a:tint val="75000"/>
                  </a:schemeClr>
                </a:solidFill>
                <a:latin typeface="+mn-lt"/>
                <a:ea typeface="+mn-ea"/>
                <a:cs typeface="+mn-cs"/>
              </a:defRPr>
            </a:lvl2pPr>
            <a:lvl3pPr marL="6858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3pPr>
            <a:lvl4pPr marL="10287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4pPr>
            <a:lvl5pPr marL="13716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5pPr>
            <a:lvl6pPr marL="17145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CA"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en-CA" sz="2000" b="1" dirty="0">
                <a:solidFill>
                  <a:prstClr val="black">
                    <a:tint val="75000"/>
                  </a:prstClr>
                </a:solidFill>
                <a:latin typeface="Arial" panose="020B0604020202020204" pitchFamily="34" charset="0"/>
                <a:cs typeface="Arial" panose="020B0604020202020204" pitchFamily="34" charset="0"/>
              </a:rPr>
              <a:t>Amy Patel </a:t>
            </a:r>
          </a:p>
          <a:p>
            <a:pPr lvl="0">
              <a:defRPr/>
            </a:pPr>
            <a:r>
              <a:rPr lang="en-CA" sz="2000" dirty="0">
                <a:solidFill>
                  <a:prstClr val="black">
                    <a:tint val="75000"/>
                  </a:prstClr>
                </a:solidFill>
                <a:latin typeface="Arial" panose="020B0604020202020204" pitchFamily="34" charset="0"/>
                <a:cs typeface="Arial" panose="020B0604020202020204" pitchFamily="34" charset="0"/>
              </a:rPr>
              <a:t>Program Manager</a:t>
            </a:r>
          </a:p>
          <a:p>
            <a:pPr>
              <a:defRPr/>
            </a:pPr>
            <a:r>
              <a:rPr lang="en-CA" sz="2000" dirty="0">
                <a:solidFill>
                  <a:prstClr val="black">
                    <a:tint val="75000"/>
                  </a:prstClr>
                </a:solidFill>
                <a:latin typeface="Arial" panose="020B0604020202020204" pitchFamily="34" charset="0"/>
                <a:cs typeface="Arial" panose="020B0604020202020204" pitchFamily="34" charset="0"/>
              </a:rPr>
              <a:t>Addictions and Mental Health Ontario </a:t>
            </a:r>
          </a:p>
          <a:p>
            <a:pPr lvl="0">
              <a:defRPr/>
            </a:pPr>
            <a:r>
              <a:rPr lang="en-CA" sz="2000" dirty="0">
                <a:solidFill>
                  <a:prstClr val="black">
                    <a:tint val="75000"/>
                  </a:prstClr>
                </a:solidFill>
                <a:latin typeface="Arial" panose="020B0604020202020204" pitchFamily="34" charset="0"/>
                <a:cs typeface="Arial" panose="020B0604020202020204" pitchFamily="34" charset="0"/>
                <a:hlinkClick r:id="rId5"/>
              </a:rPr>
              <a:t>amy.patel@amho.ca</a:t>
            </a:r>
            <a:endParaRPr lang="en-CA" sz="2000" dirty="0">
              <a:solidFill>
                <a:prstClr val="black">
                  <a:tint val="75000"/>
                </a:prstClr>
              </a:solidFill>
              <a:latin typeface="Arial" panose="020B0604020202020204" pitchFamily="34" charset="0"/>
              <a:cs typeface="Arial" panose="020B0604020202020204" pitchFamily="34" charset="0"/>
            </a:endParaRPr>
          </a:p>
          <a:p>
            <a:pPr lvl="0">
              <a:defRPr/>
            </a:pPr>
            <a:r>
              <a:rPr lang="en-CA" sz="2000" dirty="0">
                <a:solidFill>
                  <a:prstClr val="black">
                    <a:tint val="75000"/>
                  </a:prstClr>
                </a:solidFill>
                <a:latin typeface="Arial" panose="020B0604020202020204" pitchFamily="34" charset="0"/>
                <a:cs typeface="Arial" panose="020B0604020202020204" pitchFamily="34" charset="0"/>
              </a:rPr>
              <a:t>416.490.8900 ext. 1627</a:t>
            </a:r>
            <a:endParaRPr lang="en-CA" sz="2000" b="1" dirty="0">
              <a:solidFill>
                <a:prstClr val="black">
                  <a:tint val="75000"/>
                </a:prstClr>
              </a:solidFill>
              <a:latin typeface="Arial" panose="020B0604020202020204" pitchFamily="34" charset="0"/>
              <a:cs typeface="Arial" panose="020B0604020202020204" pitchFamily="34" charset="0"/>
            </a:endParaRPr>
          </a:p>
          <a:p>
            <a:pPr lvl="0">
              <a:defRPr/>
            </a:pPr>
            <a:endParaRPr lang="en-CA" sz="2000" dirty="0">
              <a:solidFill>
                <a:prstClr val="black">
                  <a:tint val="75000"/>
                </a:prstClr>
              </a:solidFill>
              <a:latin typeface="Arial" panose="020B0604020202020204" pitchFamily="34" charset="0"/>
              <a:cs typeface="Arial" panose="020B0604020202020204" pitchFamily="34" charset="0"/>
            </a:endParaRPr>
          </a:p>
          <a:p>
            <a:pPr lvl="0">
              <a:defRPr/>
            </a:pPr>
            <a:r>
              <a:rPr lang="en-CA" sz="2000" b="1" dirty="0">
                <a:solidFill>
                  <a:prstClr val="black">
                    <a:tint val="75000"/>
                  </a:prstClr>
                </a:solidFill>
                <a:latin typeface="Arial" panose="020B0604020202020204" pitchFamily="34" charset="0"/>
                <a:cs typeface="Arial" panose="020B0604020202020204" pitchFamily="34" charset="0"/>
              </a:rPr>
              <a:t>Laura Daly-Trottier</a:t>
            </a:r>
          </a:p>
          <a:p>
            <a:pPr lvl="0">
              <a:defRPr/>
            </a:pPr>
            <a:r>
              <a:rPr lang="en-CA" sz="2000" dirty="0">
                <a:solidFill>
                  <a:prstClr val="black">
                    <a:tint val="75000"/>
                  </a:prstClr>
                </a:solidFill>
                <a:latin typeface="Arial" panose="020B0604020202020204" pitchFamily="34" charset="0"/>
                <a:cs typeface="Arial" panose="020B0604020202020204" pitchFamily="34" charset="0"/>
              </a:rPr>
              <a:t>Quality Improvement Coach</a:t>
            </a:r>
          </a:p>
          <a:p>
            <a:pPr lvl="0">
              <a:defRPr/>
            </a:pPr>
            <a:r>
              <a:rPr lang="en-CA" sz="2000" dirty="0">
                <a:solidFill>
                  <a:prstClr val="black">
                    <a:tint val="75000"/>
                  </a:prstClr>
                </a:solidFill>
                <a:latin typeface="Arial" panose="020B0604020202020204" pitchFamily="34" charset="0"/>
                <a:cs typeface="Arial" panose="020B0604020202020204" pitchFamily="34" charset="0"/>
              </a:rPr>
              <a:t>CMHA Ontario</a:t>
            </a:r>
          </a:p>
          <a:p>
            <a:pPr lvl="0">
              <a:defRPr/>
            </a:pPr>
            <a:r>
              <a:rPr lang="en-CA" sz="2000" dirty="0">
                <a:solidFill>
                  <a:prstClr val="black">
                    <a:tint val="75000"/>
                  </a:prstClr>
                </a:solidFill>
                <a:latin typeface="Arial" panose="020B0604020202020204" pitchFamily="34" charset="0"/>
                <a:cs typeface="Arial" panose="020B0604020202020204" pitchFamily="34" charset="0"/>
                <a:hlinkClick r:id="rId6"/>
              </a:rPr>
              <a:t>ldaly-trottier@ontario.cmha.ca</a:t>
            </a:r>
            <a:endParaRPr lang="en-CA" sz="2000" dirty="0">
              <a:solidFill>
                <a:prstClr val="black">
                  <a:tint val="75000"/>
                </a:prstClr>
              </a:solidFill>
              <a:latin typeface="Arial" panose="020B0604020202020204" pitchFamily="34" charset="0"/>
              <a:cs typeface="Arial" panose="020B0604020202020204" pitchFamily="34" charset="0"/>
            </a:endParaRPr>
          </a:p>
          <a:p>
            <a:pPr lvl="0">
              <a:defRPr/>
            </a:pPr>
            <a:r>
              <a:rPr lang="en-CA" sz="2000" dirty="0">
                <a:solidFill>
                  <a:prstClr val="black">
                    <a:tint val="75000"/>
                  </a:prstClr>
                </a:solidFill>
                <a:latin typeface="Arial" panose="020B0604020202020204" pitchFamily="34" charset="0"/>
                <a:cs typeface="Arial" panose="020B0604020202020204" pitchFamily="34" charset="0"/>
              </a:rPr>
              <a:t>705.499.0850</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CA" sz="2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AF00636-2671-4410-BE1F-11853BCAAEDC}"/>
              </a:ext>
            </a:extLst>
          </p:cNvPr>
          <p:cNvSpPr txBox="1"/>
          <p:nvPr/>
        </p:nvSpPr>
        <p:spPr>
          <a:xfrm>
            <a:off x="7866874" y="421961"/>
            <a:ext cx="4067173" cy="2769989"/>
          </a:xfrm>
          <a:prstGeom prst="rect">
            <a:avLst/>
          </a:prstGeom>
          <a:noFill/>
        </p:spPr>
        <p:txBody>
          <a:bodyPr wrap="square" rtlCol="0">
            <a:spAutoFit/>
          </a:bodyPr>
          <a:lstStyle/>
          <a:p>
            <a:pPr lvl="0" defTabSz="342900">
              <a:spcBef>
                <a:spcPct val="20000"/>
              </a:spcBef>
              <a:defRPr/>
            </a:pPr>
            <a:r>
              <a:rPr lang="en-CA" sz="2000" b="1" dirty="0">
                <a:solidFill>
                  <a:prstClr val="black">
                    <a:tint val="75000"/>
                  </a:prstClr>
                </a:solidFill>
                <a:latin typeface="Arial" panose="020B0604020202020204" pitchFamily="34" charset="0"/>
                <a:cs typeface="Arial" panose="020B0604020202020204" pitchFamily="34" charset="0"/>
              </a:rPr>
              <a:t>Sandeep Gill</a:t>
            </a:r>
          </a:p>
          <a:p>
            <a:pPr lvl="0" defTabSz="342900">
              <a:spcBef>
                <a:spcPct val="20000"/>
              </a:spcBef>
              <a:defRPr/>
            </a:pPr>
            <a:r>
              <a:rPr lang="en-CA" sz="2000" dirty="0">
                <a:solidFill>
                  <a:prstClr val="black">
                    <a:tint val="75000"/>
                  </a:prstClr>
                </a:solidFill>
                <a:latin typeface="Arial" panose="020B0604020202020204" pitchFamily="34" charset="0"/>
                <a:cs typeface="Arial" panose="020B0604020202020204" pitchFamily="34" charset="0"/>
              </a:rPr>
              <a:t>Clinical Knowledge Translation and Exchange Specialist</a:t>
            </a:r>
          </a:p>
          <a:p>
            <a:pPr lvl="0" defTabSz="342900">
              <a:spcBef>
                <a:spcPct val="20000"/>
              </a:spcBef>
              <a:defRPr/>
            </a:pPr>
            <a:r>
              <a:rPr lang="en-CA" sz="2000" dirty="0">
                <a:solidFill>
                  <a:prstClr val="black">
                    <a:tint val="75000"/>
                  </a:prstClr>
                </a:solidFill>
                <a:latin typeface="Arial" panose="020B0604020202020204" pitchFamily="34" charset="0"/>
                <a:cs typeface="Arial" panose="020B0604020202020204" pitchFamily="34" charset="0"/>
              </a:rPr>
              <a:t>Association of Family Health Teams of Ontario (AFHTO)</a:t>
            </a:r>
          </a:p>
          <a:p>
            <a:pPr lvl="0" defTabSz="342900">
              <a:spcBef>
                <a:spcPct val="20000"/>
              </a:spcBef>
              <a:defRPr/>
            </a:pPr>
            <a:r>
              <a:rPr lang="en-CA" sz="2000" dirty="0">
                <a:solidFill>
                  <a:prstClr val="black">
                    <a:tint val="75000"/>
                  </a:prstClr>
                </a:solidFill>
                <a:latin typeface="Arial" panose="020B0604020202020204" pitchFamily="34" charset="0"/>
                <a:cs typeface="Arial" panose="020B0604020202020204" pitchFamily="34" charset="0"/>
                <a:hlinkClick r:id="rId7"/>
              </a:rPr>
              <a:t>sandeep.gill@afhto.ca</a:t>
            </a:r>
            <a:endParaRPr lang="en-CA" sz="2000" dirty="0">
              <a:solidFill>
                <a:prstClr val="black">
                  <a:tint val="75000"/>
                </a:prstClr>
              </a:solidFill>
              <a:latin typeface="Arial" panose="020B0604020202020204" pitchFamily="34" charset="0"/>
              <a:cs typeface="Arial" panose="020B0604020202020204" pitchFamily="34" charset="0"/>
            </a:endParaRPr>
          </a:p>
          <a:p>
            <a:pPr lvl="0" defTabSz="342900">
              <a:spcBef>
                <a:spcPct val="20000"/>
              </a:spcBef>
              <a:defRPr/>
            </a:pPr>
            <a:r>
              <a:rPr lang="en-CA" sz="2000" dirty="0">
                <a:solidFill>
                  <a:prstClr val="black">
                    <a:tint val="75000"/>
                  </a:prstClr>
                </a:solidFill>
                <a:latin typeface="Arial" panose="020B0604020202020204" pitchFamily="34" charset="0"/>
                <a:cs typeface="Arial" panose="020B0604020202020204" pitchFamily="34" charset="0"/>
              </a:rPr>
              <a:t>647.234.8605 ext. 202</a:t>
            </a:r>
          </a:p>
          <a:p>
            <a:endParaRPr lang="en-CA" dirty="0"/>
          </a:p>
        </p:txBody>
      </p:sp>
    </p:spTree>
    <p:extLst>
      <p:ext uri="{BB962C8B-B14F-4D97-AF65-F5344CB8AC3E}">
        <p14:creationId xmlns:p14="http://schemas.microsoft.com/office/powerpoint/2010/main" val="76119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Background – “The Opioid Crisis”</a:t>
            </a:r>
          </a:p>
        </p:txBody>
      </p:sp>
      <p:pic>
        <p:nvPicPr>
          <p:cNvPr id="4" name="image1.jpeg" descr="Map of suspected opioid overdose calls received by Toronto Paramedic Services"/>
          <p:cNvPicPr>
            <a:picLocks noGrp="1" noChangeAspect="1"/>
          </p:cNvPicPr>
          <p:nvPr>
            <p:ph idx="1"/>
          </p:nvPr>
        </p:nvPicPr>
        <p:blipFill>
          <a:blip r:embed="rId2"/>
          <a:stretch>
            <a:fillRect/>
          </a:stretch>
        </p:blipFill>
        <p:spPr>
          <a:xfrm>
            <a:off x="2025108" y="1405356"/>
            <a:ext cx="8124732" cy="5256702"/>
          </a:xfrm>
          <a:prstGeom prst="rect">
            <a:avLst/>
          </a:prstGeom>
          <a:ln w="12700">
            <a:miter lim="400000"/>
          </a:ln>
        </p:spPr>
      </p:pic>
    </p:spTree>
    <p:extLst>
      <p:ext uri="{BB962C8B-B14F-4D97-AF65-F5344CB8AC3E}">
        <p14:creationId xmlns:p14="http://schemas.microsoft.com/office/powerpoint/2010/main" val="140974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Background – </a:t>
            </a:r>
            <a:r>
              <a:rPr lang="en-CA" b="1">
                <a:solidFill>
                  <a:srgbClr val="F07F09"/>
                </a:solidFill>
                <a:latin typeface="Arial" panose="020B0604020202020204" pitchFamily="34" charset="0"/>
                <a:cs typeface="Arial" panose="020B0604020202020204" pitchFamily="34" charset="0"/>
              </a:rPr>
              <a:t>Other Pressures</a:t>
            </a:r>
            <a:endParaRPr lang="en-CA" b="1" dirty="0">
              <a:solidFill>
                <a:srgbClr val="F07F0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Environment?</a:t>
            </a:r>
          </a:p>
          <a:p>
            <a:r>
              <a:rPr lang="en-CA" dirty="0">
                <a:latin typeface="Arial" panose="020B0604020202020204" pitchFamily="34" charset="0"/>
                <a:cs typeface="Arial" panose="020B0604020202020204" pitchFamily="34" charset="0"/>
              </a:rPr>
              <a:t>Clinical Practice Guidelines?</a:t>
            </a:r>
          </a:p>
          <a:p>
            <a:r>
              <a:rPr lang="en-CA" dirty="0">
                <a:latin typeface="Arial" panose="020B0604020202020204" pitchFamily="34" charset="0"/>
                <a:cs typeface="Arial" panose="020B0604020202020204" pitchFamily="34" charset="0"/>
              </a:rPr>
              <a:t>Media and public perception?</a:t>
            </a:r>
          </a:p>
          <a:p>
            <a:r>
              <a:rPr lang="en-CA" dirty="0">
                <a:latin typeface="Arial" panose="020B0604020202020204" pitchFamily="34" charset="0"/>
                <a:cs typeface="Arial" panose="020B0604020202020204" pitchFamily="34" charset="0"/>
              </a:rPr>
              <a:t>College of Physicians and Surgeons of Ontario?</a:t>
            </a:r>
          </a:p>
          <a:p>
            <a:r>
              <a:rPr lang="en-CA" dirty="0">
                <a:latin typeface="Arial" panose="020B0604020202020204" pitchFamily="34" charset="0"/>
                <a:cs typeface="Arial" panose="020B0604020202020204" pitchFamily="34" charset="0"/>
              </a:rPr>
              <a:t>Health Quality Ontario?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0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Background – Pharmacist Role</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Referral-based</a:t>
            </a:r>
          </a:p>
          <a:p>
            <a:pPr lvl="1"/>
            <a:r>
              <a:rPr lang="en-CA" dirty="0">
                <a:latin typeface="Arial" panose="020B0604020202020204" pitchFamily="34" charset="0"/>
                <a:cs typeface="Arial" panose="020B0604020202020204" pitchFamily="34" charset="0"/>
              </a:rPr>
              <a:t>“Low-barrier” – phone /email / face-to-face / “text” message</a:t>
            </a:r>
          </a:p>
          <a:p>
            <a:pPr lvl="1"/>
            <a:r>
              <a:rPr lang="en-CA" dirty="0">
                <a:latin typeface="Arial" panose="020B0604020202020204" pitchFamily="34" charset="0"/>
                <a:cs typeface="Arial" panose="020B0604020202020204" pitchFamily="34" charset="0"/>
              </a:rPr>
              <a:t>“Directional” – physician (or other health discipline) </a:t>
            </a:r>
            <a:r>
              <a:rPr lang="en-CA" dirty="0">
                <a:latin typeface="Arial" panose="020B0604020202020204" pitchFamily="34" charset="0"/>
                <a:cs typeface="Arial" panose="020B0604020202020204" pitchFamily="34" charset="0"/>
                <a:sym typeface="Wingdings" panose="05000000000000000000" pitchFamily="2" charset="2"/>
              </a:rPr>
              <a:t> pharmacist</a:t>
            </a:r>
          </a:p>
          <a:p>
            <a:pPr lvl="1"/>
            <a:r>
              <a:rPr lang="en-CA" dirty="0">
                <a:latin typeface="Arial" panose="020B0604020202020204" pitchFamily="34" charset="0"/>
                <a:cs typeface="Arial" panose="020B0604020202020204" pitchFamily="34" charset="0"/>
                <a:sym typeface="Wingdings" panose="05000000000000000000" pitchFamily="2" charset="2"/>
              </a:rPr>
              <a:t>“Generalized” – breadth of episodic care and chronic disease management</a:t>
            </a: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67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Research Question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Can pharmacists at an academic family health team lead opioid stewardship interventions to reduce co-prescribing of chronic opioids and a benzodiazepine among outpatients?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27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CA" b="1" dirty="0">
                <a:solidFill>
                  <a:srgbClr val="F07F09"/>
                </a:solidFill>
                <a:latin typeface="Arial" panose="020B0604020202020204" pitchFamily="34" charset="0"/>
                <a:cs typeface="Arial" panose="020B0604020202020204" pitchFamily="34" charset="0"/>
              </a:rPr>
              <a:t>Project Objective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objective of this project was to implement proactive, pharmacist-led reviews of patients with chronic non-cancer pain co-prescribed opioid(s) and benzodiazepine(s)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30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Retro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2463</Words>
  <Application>Microsoft Office PowerPoint</Application>
  <PresentationFormat>Widescreen</PresentationFormat>
  <Paragraphs>367</Paragraphs>
  <Slides>43</Slides>
  <Notes>20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43</vt:i4>
      </vt:variant>
    </vt:vector>
  </HeadingPairs>
  <TitlesOfParts>
    <vt:vector size="56" baseType="lpstr">
      <vt:lpstr>Arial</vt:lpstr>
      <vt:lpstr>Arial</vt:lpstr>
      <vt:lpstr>Calibri</vt:lpstr>
      <vt:lpstr>Calibri Light</vt:lpstr>
      <vt:lpstr>Cambria</vt:lpstr>
      <vt:lpstr>inherit</vt:lpstr>
      <vt:lpstr>Noto Sans Symbols</vt:lpstr>
      <vt:lpstr>Segoe UI</vt:lpstr>
      <vt:lpstr>Times New Roman</vt:lpstr>
      <vt:lpstr>Office Theme</vt:lpstr>
      <vt:lpstr>Custom Design</vt:lpstr>
      <vt:lpstr>1_Office Theme</vt:lpstr>
      <vt:lpstr>3_Retrospect</vt:lpstr>
      <vt:lpstr>Mental Health and Addiction  QI Collaborative Webinar Series </vt:lpstr>
      <vt:lpstr>PowerPoint Presentation</vt:lpstr>
      <vt:lpstr>Opioid Stewardship: Implementing Pharmacist-Led Assessments for Patients Co-Prescribed Opioids and Benzodiazepines at an Academic Family Health Team</vt:lpstr>
      <vt:lpstr>Acknowledgments</vt:lpstr>
      <vt:lpstr>Background – “The Opioid Crisis”</vt:lpstr>
      <vt:lpstr>Background – Other Pressures</vt:lpstr>
      <vt:lpstr>Background – Pharmacist Role</vt:lpstr>
      <vt:lpstr>Research Question</vt:lpstr>
      <vt:lpstr>Project Objective</vt:lpstr>
      <vt:lpstr>Measures</vt:lpstr>
      <vt:lpstr>PDSA Cycles</vt:lpstr>
      <vt:lpstr>Results &amp; Highlights</vt:lpstr>
      <vt:lpstr>Results &amp; Highlights</vt:lpstr>
      <vt:lpstr>Results &amp; Highlights</vt:lpstr>
      <vt:lpstr>Results &amp; Highlights</vt:lpstr>
      <vt:lpstr>Results &amp; Highlights</vt:lpstr>
      <vt:lpstr>Organizational Enablers</vt:lpstr>
      <vt:lpstr>Sustainability/ Next Steps</vt:lpstr>
      <vt:lpstr>Contact</vt:lpstr>
      <vt:lpstr>Improving Participant Retention in the BounceBack Ontario Program</vt:lpstr>
      <vt:lpstr>Our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E-QIP’s Webinar Series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Belsito</dc:creator>
  <cp:lastModifiedBy>Sandeep Gill</cp:lastModifiedBy>
  <cp:revision>110</cp:revision>
  <cp:lastPrinted>2020-01-14T16:46:41Z</cp:lastPrinted>
  <dcterms:created xsi:type="dcterms:W3CDTF">2019-05-06T14:24:46Z</dcterms:created>
  <dcterms:modified xsi:type="dcterms:W3CDTF">2020-01-14T17:08:23Z</dcterms:modified>
</cp:coreProperties>
</file>