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61" r:id="rId5"/>
    <p:sldId id="284" r:id="rId6"/>
    <p:sldId id="282" r:id="rId7"/>
    <p:sldId id="296" r:id="rId8"/>
    <p:sldId id="295" r:id="rId9"/>
    <p:sldId id="266" r:id="rId10"/>
    <p:sldId id="267" r:id="rId11"/>
    <p:sldId id="259" r:id="rId12"/>
    <p:sldId id="285" r:id="rId13"/>
    <p:sldId id="286" r:id="rId14"/>
    <p:sldId id="287" r:id="rId15"/>
    <p:sldId id="294" r:id="rId16"/>
    <p:sldId id="289" r:id="rId17"/>
    <p:sldId id="291" r:id="rId18"/>
    <p:sldId id="290" r:id="rId19"/>
    <p:sldId id="288" r:id="rId20"/>
    <p:sldId id="292" r:id="rId21"/>
    <p:sldId id="293" r:id="rId22"/>
    <p:sldId id="297" r:id="rId23"/>
    <p:sldId id="298" r:id="rId24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 indent="2286000">
      <a:defRPr sz="2400">
        <a:latin typeface="Times New Roman"/>
        <a:ea typeface="Times New Roman"/>
        <a:cs typeface="Times New Roman"/>
        <a:sym typeface="Times New Roman"/>
      </a:defRPr>
    </a:lvl6pPr>
    <a:lvl7pPr indent="2743200">
      <a:defRPr sz="2400">
        <a:latin typeface="Times New Roman"/>
        <a:ea typeface="Times New Roman"/>
        <a:cs typeface="Times New Roman"/>
        <a:sym typeface="Times New Roman"/>
      </a:defRPr>
    </a:lvl7pPr>
    <a:lvl8pPr indent="3200400">
      <a:defRPr sz="2400">
        <a:latin typeface="Times New Roman"/>
        <a:ea typeface="Times New Roman"/>
        <a:cs typeface="Times New Roman"/>
        <a:sym typeface="Times New Roman"/>
      </a:defRPr>
    </a:lvl8pPr>
    <a:lvl9pPr indent="3657600">
      <a:defRPr sz="2400"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CB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02820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02820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0282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BD1"/>
          </a:solidFill>
        </a:fill>
      </a:tcStyle>
    </a:wholeTbl>
    <a:band2H>
      <a:tcTxStyle/>
      <a:tcStyle>
        <a:tcBdr/>
        <a:fill>
          <a:solidFill>
            <a:srgbClr val="F0F5EA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C86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C861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C861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9595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9595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959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2820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282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138403943832238"/>
          <c:w val="0.986111301304728"/>
          <c:h val="0.83629493006822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Governance Framework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Board Structure and Processes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1-B64F-8C0C-6294E50A3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Setting Direction</c:v>
                </c:pt>
                <c:pt idx="1">
                  <c:v>Resources</c:v>
                </c:pt>
                <c:pt idx="2">
                  <c:v>Quality and Safety</c:v>
                </c:pt>
                <c:pt idx="3">
                  <c:v>Board Functions and processes</c:v>
                </c:pt>
                <c:pt idx="4">
                  <c:v>Executive Leadership</c:v>
                </c:pt>
                <c:pt idx="5">
                  <c:v>Stakeholder relations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6.0</c:v>
                </c:pt>
                <c:pt idx="1">
                  <c:v>6.0</c:v>
                </c:pt>
                <c:pt idx="2">
                  <c:v>6.0</c:v>
                </c:pt>
                <c:pt idx="3">
                  <c:v>6.0</c:v>
                </c:pt>
                <c:pt idx="4">
                  <c:v>6.0</c:v>
                </c:pt>
                <c:pt idx="5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41-B64F-8C0C-6294E50A30C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0.24963</cdr:x>
      <cdr:y>0.09063</cdr:y>
    </cdr:from>
    <cdr:to>
      <cdr:x>0.77694</cdr:x>
      <cdr:y>0.75029</cdr:y>
    </cdr:to>
    <cdr:sp macro="" textlink="">
      <cdr:nvSpPr>
        <cdr:cNvPr id="2" name="Text Box 1"/>
        <cdr:cNvSpPr txBox="1"/>
      </cdr:nvSpPr>
      <cdr:spPr>
        <a:xfrm xmlns:a="http://schemas.openxmlformats.org/drawingml/2006/main" rot="701182">
          <a:off x="1369570" y="278888"/>
          <a:ext cx="2893034" cy="2029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prstTxWarp prst="textCircle">
            <a:avLst/>
          </a:prstTxWarp>
        </a:bodyPr>
        <a:lstStyle xmlns:a="http://schemas.openxmlformats.org/drawingml/2006/main"/>
        <a:p xmlns:a="http://schemas.openxmlformats.org/drawingml/2006/main">
          <a:pPr algn="l"/>
          <a:r>
            <a:rPr lang="en-US" sz="1400" b="1" dirty="0"/>
            <a:t>     </a:t>
          </a:r>
          <a:r>
            <a:rPr lang="en-US" sz="1400" b="1" dirty="0" smtClean="0"/>
            <a:t>      </a:t>
          </a:r>
          <a:r>
            <a:rPr lang="en-US" sz="1600" b="1" dirty="0" smtClean="0"/>
            <a:t>Board </a:t>
          </a:r>
          <a:r>
            <a:rPr lang="en-US" sz="1600" b="1" dirty="0"/>
            <a:t>and</a:t>
          </a:r>
          <a:r>
            <a:rPr lang="en-US" sz="1600" b="1" baseline="0" dirty="0"/>
            <a:t> </a:t>
          </a:r>
          <a:r>
            <a:rPr lang="en-US" sz="1600" b="1" dirty="0" smtClean="0"/>
            <a:t>Organizational</a:t>
          </a:r>
          <a:r>
            <a:rPr lang="en-US" sz="1600" b="1" baseline="0" dirty="0" smtClean="0"/>
            <a:t> </a:t>
          </a:r>
          <a:r>
            <a:rPr lang="en-US" sz="1600" b="1" dirty="0"/>
            <a:t>Culture</a:t>
          </a:r>
          <a:endParaRPr 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CA03F-86C5-5947-A365-485428443E1B}" type="datetimeFigureOut">
              <a:rPr lang="en-US" smtClean="0"/>
              <a:t>2018-10-10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8A0FB-408B-A14B-B715-EE7F9DAF5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98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53500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6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83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9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515100" y="0"/>
            <a:ext cx="1943100" cy="6705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56769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83567" y="5986982"/>
            <a:ext cx="1220299" cy="5006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85800" y="380999"/>
            <a:ext cx="7772400" cy="160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16415" y="260648"/>
            <a:ext cx="504057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hf hdr="0" ftr="0" dt="0"/>
  <p:txStyles>
    <p:titleStyle>
      <a:lvl1pPr algn="ctr">
        <a:defRPr sz="4400">
          <a:solidFill>
            <a:srgbClr val="802820"/>
          </a:solidFill>
          <a:latin typeface="Times New Roman"/>
          <a:ea typeface="Times New Roman"/>
          <a:cs typeface="Times New Roman"/>
          <a:sym typeface="Times New Roman"/>
        </a:defRPr>
      </a:lvl1pPr>
      <a:lvl2pPr algn="ctr">
        <a:defRPr sz="4400">
          <a:solidFill>
            <a:srgbClr val="802820"/>
          </a:solidFill>
          <a:latin typeface="Times New Roman"/>
          <a:ea typeface="Times New Roman"/>
          <a:cs typeface="Times New Roman"/>
          <a:sym typeface="Times New Roman"/>
        </a:defRPr>
      </a:lvl2pPr>
      <a:lvl3pPr algn="ctr">
        <a:defRPr sz="4400">
          <a:solidFill>
            <a:srgbClr val="802820"/>
          </a:solidFill>
          <a:latin typeface="Times New Roman"/>
          <a:ea typeface="Times New Roman"/>
          <a:cs typeface="Times New Roman"/>
          <a:sym typeface="Times New Roman"/>
        </a:defRPr>
      </a:lvl3pPr>
      <a:lvl4pPr algn="ctr">
        <a:defRPr sz="4400">
          <a:solidFill>
            <a:srgbClr val="802820"/>
          </a:solidFill>
          <a:latin typeface="Times New Roman"/>
          <a:ea typeface="Times New Roman"/>
          <a:cs typeface="Times New Roman"/>
          <a:sym typeface="Times New Roman"/>
        </a:defRPr>
      </a:lvl4pPr>
      <a:lvl5pPr algn="ctr">
        <a:defRPr sz="4400">
          <a:solidFill>
            <a:srgbClr val="802820"/>
          </a:solidFill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4400">
          <a:solidFill>
            <a:srgbClr val="802820"/>
          </a:solidFill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4400">
          <a:solidFill>
            <a:srgbClr val="802820"/>
          </a:solidFill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4400">
          <a:solidFill>
            <a:srgbClr val="802820"/>
          </a:solidFill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4400">
          <a:solidFill>
            <a:srgbClr val="802820"/>
          </a:solidFill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4pPr>
      <a:lvl5pPr marL="2194560" indent="-36576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5pPr>
      <a:lvl6pPr marL="2651760" indent="-36576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6pPr>
      <a:lvl7pPr marL="3108960" indent="-36576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7pPr>
      <a:lvl8pPr marL="3566159" indent="-365759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8pPr>
      <a:lvl9pPr marL="4023359" indent="-365759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osborne-group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2.jpeg" descr="C:\Users\Heydon\Documents\AFHTO\Communications\Logos\Eric's\AFHTO_IDF_PMS_A10-08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332656"/>
            <a:ext cx="6840761" cy="104891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1070552" y="2234207"/>
            <a:ext cx="7029840" cy="1800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365760">
              <a:spcBef>
                <a:spcPts val="300"/>
              </a:spcBef>
              <a:defRPr sz="1800"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lvl="0" defTabSz="365760">
              <a:spcBef>
                <a:spcPts val="300"/>
              </a:spcBef>
              <a:defRPr sz="1800"/>
            </a:pPr>
            <a:endParaRPr lang="en-CA" sz="1600" b="1" dirty="0" smtClean="0">
              <a:latin typeface="Arial"/>
              <a:ea typeface="Arial"/>
              <a:cs typeface="Arial"/>
              <a:sym typeface="Arial"/>
            </a:endParaRPr>
          </a:p>
          <a:p>
            <a:pPr lvl="0" defTabSz="365760">
              <a:spcBef>
                <a:spcPts val="300"/>
              </a:spcBef>
              <a:defRPr sz="1800"/>
            </a:pPr>
            <a:r>
              <a:rPr sz="3600" b="1" dirty="0" smtClean="0">
                <a:latin typeface="Arial"/>
                <a:ea typeface="Arial"/>
                <a:cs typeface="Arial"/>
                <a:sym typeface="Arial"/>
              </a:rPr>
              <a:t>Governance </a:t>
            </a:r>
            <a:r>
              <a:rPr lang="en-CA" sz="3600" b="1" dirty="0" smtClean="0">
                <a:latin typeface="Arial"/>
                <a:ea typeface="Arial"/>
                <a:cs typeface="Arial"/>
                <a:sym typeface="Arial"/>
              </a:rPr>
              <a:t>Session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365760">
              <a:spcBef>
                <a:spcPts val="300"/>
              </a:spcBef>
              <a:defRPr sz="1800"/>
            </a:pPr>
            <a:r>
              <a:rPr lang="en-CA" sz="3600" b="1" dirty="0" smtClean="0">
                <a:latin typeface="Arial"/>
                <a:ea typeface="Arial"/>
                <a:cs typeface="Arial"/>
                <a:sym typeface="Arial"/>
              </a:rPr>
              <a:t>October 10 2018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365760">
              <a:spcBef>
                <a:spcPts val="300"/>
              </a:spcBef>
              <a:defRPr sz="1800"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365760">
              <a:spcBef>
                <a:spcPts val="300"/>
              </a:spcBef>
              <a:defRPr sz="1800"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365760">
              <a:spcBef>
                <a:spcPts val="300"/>
              </a:spcBef>
              <a:defRPr sz="1800"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539552" y="5949280"/>
            <a:ext cx="1512169" cy="648072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Management Responsibilities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7344816" cy="34563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 b="1" dirty="0"/>
              <a:t>General Responsibilities</a:t>
            </a:r>
          </a:p>
          <a:p>
            <a:pPr marL="257175" lvl="0" indent="-257175">
              <a:spcBef>
                <a:spcPts val="500"/>
              </a:spcBef>
              <a:defRPr sz="1800"/>
            </a:pPr>
            <a:r>
              <a:rPr sz="2400" dirty="0"/>
              <a:t>Making decisions about implementing policies</a:t>
            </a:r>
          </a:p>
          <a:p>
            <a:pPr marL="257175" lvl="0" indent="-257175">
              <a:spcBef>
                <a:spcPts val="500"/>
              </a:spcBef>
              <a:defRPr sz="1800"/>
            </a:pPr>
            <a:r>
              <a:rPr sz="2400" dirty="0"/>
              <a:t>Organizing and overseeing the day-to-day work</a:t>
            </a:r>
          </a:p>
          <a:p>
            <a:pPr marL="257175" lvl="0" indent="-257175">
              <a:spcBef>
                <a:spcPts val="500"/>
              </a:spcBef>
              <a:defRPr sz="1800"/>
            </a:pPr>
            <a:r>
              <a:rPr sz="2400" dirty="0"/>
              <a:t>Establishing operating procedures</a:t>
            </a:r>
          </a:p>
          <a:p>
            <a:pPr marL="257175" lvl="0" indent="-257175">
              <a:spcBef>
                <a:spcPts val="500"/>
              </a:spcBef>
              <a:defRPr sz="1800"/>
            </a:pPr>
            <a:r>
              <a:rPr sz="2400" dirty="0"/>
              <a:t>Keeping the Board informed</a:t>
            </a:r>
          </a:p>
          <a:p>
            <a:pPr marL="257175" lvl="0" indent="-257175">
              <a:spcBef>
                <a:spcPts val="500"/>
              </a:spcBef>
              <a:defRPr sz="1800"/>
            </a:pPr>
            <a:r>
              <a:rPr sz="2400" dirty="0"/>
              <a:t>Selecting and supervising staff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10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68095">
              <a:defRPr sz="369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802820"/>
                </a:solidFill>
              </a:rPr>
              <a:t>Governance and Compliance Attestation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685800" y="1988840"/>
            <a:ext cx="7772400" cy="38960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00037" lvl="0" indent="-300037">
              <a:spcBef>
                <a:spcPts val="600"/>
              </a:spcBef>
              <a:defRPr sz="1800"/>
            </a:pPr>
            <a:r>
              <a:rPr sz="2800" dirty="0"/>
              <a:t>Introduced in 2015-</a:t>
            </a:r>
            <a:r>
              <a:rPr sz="2800" dirty="0" smtClean="0"/>
              <a:t>2016</a:t>
            </a:r>
            <a:r>
              <a:rPr lang="en-CA" sz="2800" dirty="0" smtClean="0"/>
              <a:t>; updated in 2018</a:t>
            </a:r>
            <a:endParaRPr sz="2800" dirty="0"/>
          </a:p>
          <a:p>
            <a:pPr marL="300037" lvl="0" indent="-300037">
              <a:spcBef>
                <a:spcPts val="600"/>
              </a:spcBef>
              <a:defRPr sz="1800"/>
            </a:pPr>
            <a:r>
              <a:rPr sz="2800" dirty="0"/>
              <a:t>Document assesses degree to which the organization:</a:t>
            </a:r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 dirty="0"/>
              <a:t>demonstrates sound governance practices</a:t>
            </a:r>
            <a:endParaRPr sz="2800" dirty="0"/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 dirty="0"/>
              <a:t>complies with the terms of the funding </a:t>
            </a:r>
            <a:r>
              <a:rPr sz="2400" dirty="0" smtClean="0"/>
              <a:t>agreement</a:t>
            </a:r>
            <a:endParaRPr sz="2800" dirty="0"/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pic>
        <p:nvPicPr>
          <p:cNvPr id="66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 smtClean="0"/>
              <a:t>Really </a:t>
            </a:r>
            <a:r>
              <a:rPr lang="en-US" sz="1600" dirty="0"/>
              <a:t>no change to the principles of good governance</a:t>
            </a:r>
          </a:p>
          <a:p>
            <a:pPr lvl="1"/>
            <a:r>
              <a:rPr lang="en-US" sz="1600" dirty="0"/>
              <a:t>What has changed is the </a:t>
            </a:r>
            <a:r>
              <a:rPr lang="en-US" sz="1600" dirty="0" smtClean="0"/>
              <a:t>Ministry’s expectations relating to improving governance practice; to </a:t>
            </a:r>
            <a:r>
              <a:rPr lang="en-US" sz="1600" dirty="0"/>
              <a:t>this end, </a:t>
            </a:r>
            <a:r>
              <a:rPr lang="en-US" sz="1600" dirty="0" smtClean="0"/>
              <a:t>the Ministry is </a:t>
            </a:r>
            <a:r>
              <a:rPr lang="en-US" sz="1600" dirty="0"/>
              <a:t>requiring attestation on a </a:t>
            </a:r>
            <a:r>
              <a:rPr lang="en-US" sz="1600" dirty="0" smtClean="0"/>
              <a:t>greater number </a:t>
            </a:r>
            <a:r>
              <a:rPr lang="en-US" sz="1600" dirty="0"/>
              <a:t>of governance principles and approaches</a:t>
            </a:r>
          </a:p>
          <a:p>
            <a:pPr lvl="2"/>
            <a:r>
              <a:rPr lang="en-US" sz="1600" dirty="0"/>
              <a:t>Board committees</a:t>
            </a:r>
          </a:p>
          <a:p>
            <a:pPr lvl="2"/>
            <a:r>
              <a:rPr lang="en-US" sz="1600" dirty="0"/>
              <a:t>Board policy manual</a:t>
            </a:r>
          </a:p>
          <a:p>
            <a:pPr lvl="2"/>
            <a:r>
              <a:rPr lang="en-US" sz="1600" dirty="0"/>
              <a:t>Board orientation package</a:t>
            </a:r>
          </a:p>
          <a:p>
            <a:pPr lvl="2"/>
            <a:r>
              <a:rPr lang="en-US" sz="1600" dirty="0"/>
              <a:t>Board recruitment strategy document</a:t>
            </a:r>
          </a:p>
          <a:p>
            <a:pPr lvl="2"/>
            <a:r>
              <a:rPr lang="en-US" sz="1600" dirty="0"/>
              <a:t>Signed conflict of interest statements</a:t>
            </a:r>
          </a:p>
          <a:p>
            <a:pPr lvl="2"/>
            <a:r>
              <a:rPr lang="en-US" sz="1600" dirty="0"/>
              <a:t>Board performance monitoring</a:t>
            </a:r>
          </a:p>
          <a:p>
            <a:pPr lvl="2"/>
            <a:r>
              <a:rPr lang="en-US" sz="1600" dirty="0"/>
              <a:t>Board skills matrix</a:t>
            </a:r>
          </a:p>
          <a:p>
            <a:pPr lvl="2"/>
            <a:r>
              <a:rPr lang="en-US" sz="1600" dirty="0"/>
              <a:t>Organizational performance measures	</a:t>
            </a:r>
          </a:p>
          <a:p>
            <a:endParaRPr lang="en-US" dirty="0"/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8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Committees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Does the Board have committee structures that focus on:</a:t>
            </a:r>
          </a:p>
          <a:p>
            <a:pPr lvl="1"/>
            <a:r>
              <a:rPr lang="en-US" sz="2400" i="1" dirty="0" smtClean="0"/>
              <a:t>Governance</a:t>
            </a:r>
          </a:p>
          <a:p>
            <a:pPr lvl="1"/>
            <a:r>
              <a:rPr lang="en-US" sz="2400" i="1" dirty="0" smtClean="0"/>
              <a:t>Quality improvement</a:t>
            </a:r>
          </a:p>
          <a:p>
            <a:pPr lvl="1"/>
            <a:r>
              <a:rPr lang="en-US" sz="2400" i="1" dirty="0" smtClean="0"/>
              <a:t>Finance/Audit</a:t>
            </a:r>
          </a:p>
          <a:p>
            <a:pPr lvl="1"/>
            <a:r>
              <a:rPr lang="en-US" sz="2400" i="1" dirty="0" smtClean="0"/>
              <a:t>Human Resources/Personnel</a:t>
            </a:r>
          </a:p>
          <a:p>
            <a:pPr lvl="1"/>
            <a:r>
              <a:rPr lang="en-US" sz="2400" i="1" dirty="0" smtClean="0"/>
              <a:t>Information Management</a:t>
            </a:r>
          </a:p>
          <a:p>
            <a:endParaRPr lang="en-US" dirty="0"/>
          </a:p>
        </p:txBody>
      </p:sp>
      <p:pic>
        <p:nvPicPr>
          <p:cNvPr id="4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30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Policy Manual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Does the FHT have a current Board policy manual?</a:t>
            </a:r>
          </a:p>
          <a:p>
            <a:r>
              <a:rPr lang="en-US" sz="2400" dirty="0" smtClean="0"/>
              <a:t>Ref:  Section 4.8</a:t>
            </a:r>
          </a:p>
          <a:p>
            <a:pPr lvl="1"/>
            <a:r>
              <a:rPr lang="en-US" sz="2400" dirty="0" smtClean="0"/>
              <a:t>Why board policies are important</a:t>
            </a:r>
          </a:p>
          <a:p>
            <a:pPr lvl="1"/>
            <a:r>
              <a:rPr lang="en-US" sz="2400" dirty="0" smtClean="0"/>
              <a:t>What board policies should include</a:t>
            </a:r>
          </a:p>
          <a:p>
            <a:pPr lvl="1"/>
            <a:r>
              <a:rPr lang="en-US" sz="2400" dirty="0" smtClean="0"/>
              <a:t>Assembling a governance manual</a:t>
            </a:r>
          </a:p>
          <a:p>
            <a:r>
              <a:rPr lang="en-US" sz="2400" dirty="0"/>
              <a:t>Distinguish between board policy and operational policy, and understand who has responsibility for each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342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based 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Does the FHT use a skills matrix to identify gaps on the board</a:t>
            </a:r>
          </a:p>
          <a:p>
            <a:r>
              <a:rPr lang="en-US" sz="2400" dirty="0" smtClean="0"/>
              <a:t>Ref:  Competency/skills matrix</a:t>
            </a:r>
          </a:p>
          <a:p>
            <a:pPr lvl="1"/>
            <a:r>
              <a:rPr lang="en-US" sz="2400" dirty="0" smtClean="0"/>
              <a:t>Strategic planning, clinical, program development, human resource management, financial management/audit, risk management, QI, performance measurement, governance/accountability management, other (e.g., capital planning, legal, public relations/communications)</a:t>
            </a:r>
          </a:p>
          <a:p>
            <a:r>
              <a:rPr lang="en-US" sz="2400" dirty="0" smtClean="0"/>
              <a:t>Section 4.5  Board Composition and Recruitment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41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Recruitment Strategy Document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Does the FHT have a current Board recruitment strategy document</a:t>
            </a:r>
          </a:p>
          <a:p>
            <a:r>
              <a:rPr lang="en-US" sz="2400" dirty="0" smtClean="0"/>
              <a:t>Link to skills-based board (</a:t>
            </a:r>
            <a:r>
              <a:rPr lang="en-US" sz="2400" dirty="0"/>
              <a:t>S</a:t>
            </a:r>
            <a:r>
              <a:rPr lang="en-US" sz="2400" dirty="0" smtClean="0"/>
              <a:t>ection 4.5)</a:t>
            </a:r>
          </a:p>
          <a:p>
            <a:r>
              <a:rPr lang="en-US" sz="2400" dirty="0" smtClean="0"/>
              <a:t>Identify gaps and needs, develop a recruitment strategy</a:t>
            </a:r>
            <a:endParaRPr lang="en-US" sz="2400" dirty="0"/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0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0998"/>
            <a:ext cx="7772400" cy="1600202"/>
          </a:xfrm>
        </p:spPr>
        <p:txBody>
          <a:bodyPr/>
          <a:lstStyle/>
          <a:p>
            <a:r>
              <a:rPr lang="en-US" dirty="0" smtClean="0"/>
              <a:t>Board Performance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Does the FHT have policies that reflect a systematic approach to Board performance monitoring, including method and frequency</a:t>
            </a:r>
          </a:p>
          <a:p>
            <a:r>
              <a:rPr lang="en-US" sz="2400" dirty="0" smtClean="0"/>
              <a:t>Ref: Board evaluation (Section 4.11)</a:t>
            </a:r>
          </a:p>
          <a:p>
            <a:endParaRPr lang="en-US" sz="2400" dirty="0"/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806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Conflict of Interest Statement(s)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Does the FHT have a conflict of interest policy/process in place and a signed agreement with Board members acknowledging the Conflict of Interest and Code of Conduct policies</a:t>
            </a:r>
            <a:endParaRPr lang="en-US" sz="2400" i="1" dirty="0"/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08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Orientation Manual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Does the FHT have in place a Board Orientation package for new Board members</a:t>
            </a:r>
          </a:p>
          <a:p>
            <a:r>
              <a:rPr lang="en-US" sz="2400" dirty="0" smtClean="0"/>
              <a:t>Ref to: Section 4.7</a:t>
            </a:r>
          </a:p>
          <a:p>
            <a:pPr lvl="1"/>
            <a:r>
              <a:rPr lang="en-US" sz="2400" dirty="0" smtClean="0"/>
              <a:t>Why board orientation is important</a:t>
            </a:r>
          </a:p>
          <a:p>
            <a:pPr lvl="1"/>
            <a:r>
              <a:rPr lang="en-US" sz="2400" dirty="0" smtClean="0"/>
              <a:t>What new board members need to know about your organization</a:t>
            </a:r>
          </a:p>
          <a:p>
            <a:pPr lvl="1"/>
            <a:r>
              <a:rPr lang="en-US" sz="2400" dirty="0" smtClean="0"/>
              <a:t>What new board members need to know about the board</a:t>
            </a:r>
            <a:endParaRPr lang="en-US" sz="2400" dirty="0"/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05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2.jpeg" descr="C:\Users\Heydon\Documents\AFHTO\Communications\Logos\Eric's\AFHTO_IDF_PMS_A10-08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332656"/>
            <a:ext cx="6840761" cy="104891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1043608" y="1929036"/>
            <a:ext cx="6813816" cy="1752600"/>
          </a:xfrm>
          <a:prstGeom prst="rect">
            <a:avLst/>
          </a:prstGeom>
        </p:spPr>
        <p:txBody>
          <a:bodyPr lIns="0" tIns="0" rIns="0" bIns="0">
            <a:normAutofit fontScale="32500" lnSpcReduction="20000"/>
          </a:bodyPr>
          <a:lstStyle/>
          <a:p>
            <a:pPr lvl="0" algn="l" defTabSz="512063">
              <a:spcBef>
                <a:spcPts val="400"/>
              </a:spcBef>
              <a:defRPr sz="1800"/>
            </a:pPr>
            <a:endParaRPr sz="2240" dirty="0">
              <a:latin typeface="Arial"/>
              <a:ea typeface="Arial"/>
              <a:cs typeface="Arial"/>
              <a:sym typeface="Arial"/>
            </a:endParaRPr>
          </a:p>
          <a:p>
            <a:pPr lvl="0" defTabSz="512063">
              <a:spcBef>
                <a:spcPts val="500"/>
              </a:spcBef>
              <a:defRPr sz="1800"/>
            </a:pPr>
            <a:endParaRPr lang="en-CA" sz="2240" b="1" dirty="0" smtClean="0">
              <a:latin typeface="Arial"/>
              <a:ea typeface="Arial"/>
              <a:cs typeface="Arial"/>
              <a:sym typeface="Arial"/>
            </a:endParaRPr>
          </a:p>
          <a:p>
            <a:pPr lvl="0" defTabSz="512063">
              <a:spcBef>
                <a:spcPts val="500"/>
              </a:spcBef>
              <a:defRPr sz="1800"/>
            </a:pPr>
            <a:endParaRPr lang="en-CA" sz="2240" b="1" dirty="0">
              <a:latin typeface="Arial"/>
              <a:ea typeface="Arial"/>
              <a:cs typeface="Arial"/>
              <a:sym typeface="Arial"/>
            </a:endParaRPr>
          </a:p>
          <a:p>
            <a:pPr lvl="0" defTabSz="512063">
              <a:spcBef>
                <a:spcPts val="500"/>
              </a:spcBef>
              <a:defRPr sz="1800"/>
            </a:pPr>
            <a:r>
              <a:rPr sz="6000" b="1" dirty="0" smtClean="0">
                <a:ea typeface="Arial"/>
                <a:sym typeface="Arial"/>
              </a:rPr>
              <a:t>Objectives </a:t>
            </a:r>
            <a:r>
              <a:rPr sz="6000" b="1" dirty="0">
                <a:ea typeface="Arial"/>
                <a:sym typeface="Arial"/>
              </a:rPr>
              <a:t>for today</a:t>
            </a:r>
          </a:p>
          <a:p>
            <a:pPr lvl="0" algn="l" defTabSz="512063">
              <a:spcBef>
                <a:spcPts val="400"/>
              </a:spcBef>
              <a:defRPr sz="1800"/>
            </a:pPr>
            <a:endParaRPr sz="6000" b="1" dirty="0">
              <a:ea typeface="Arial"/>
              <a:sym typeface="Arial"/>
            </a:endParaRPr>
          </a:p>
          <a:p>
            <a:pPr marL="168021" lvl="0" indent="-168021" algn="l" defTabSz="512063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lang="en-CA" sz="6000" dirty="0" smtClean="0"/>
              <a:t>Refresh our </a:t>
            </a:r>
            <a:r>
              <a:rPr lang="en-CA" sz="6000" dirty="0"/>
              <a:t>u</a:t>
            </a:r>
            <a:r>
              <a:rPr sz="6000" dirty="0" smtClean="0"/>
              <a:t>nderstanding </a:t>
            </a:r>
            <a:r>
              <a:rPr lang="en-CA" sz="6000" dirty="0" smtClean="0"/>
              <a:t>of the principles of good governance</a:t>
            </a:r>
          </a:p>
          <a:p>
            <a:pPr marL="168021" lvl="0" indent="-168021" algn="l" defTabSz="512063">
              <a:spcBef>
                <a:spcPts val="300"/>
              </a:spcBef>
              <a:buSzPct val="100000"/>
              <a:buFont typeface="Arial"/>
              <a:buChar char="•"/>
              <a:defRPr sz="1800"/>
            </a:pPr>
            <a:r>
              <a:rPr lang="en-CA" sz="6000" dirty="0" smtClean="0"/>
              <a:t>Update on new governance requirements from the </a:t>
            </a:r>
            <a:r>
              <a:rPr sz="6000" dirty="0" smtClean="0"/>
              <a:t>Ministry</a:t>
            </a:r>
            <a:endParaRPr sz="6000" dirty="0"/>
          </a:p>
        </p:txBody>
      </p:sp>
      <p:sp>
        <p:nvSpPr>
          <p:cNvPr id="56" name="Shape 56"/>
          <p:cNvSpPr/>
          <p:nvPr/>
        </p:nvSpPr>
        <p:spPr>
          <a:xfrm>
            <a:off x="539552" y="5949280"/>
            <a:ext cx="1512169" cy="648072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Performance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 smtClean="0"/>
              <a:t>Does the FHT have a current Performance Measures document (beyond required Ministry quarterly and QIP annual reporting) monitored by the board on an ongoing basis</a:t>
            </a:r>
          </a:p>
          <a:p>
            <a:r>
              <a:rPr lang="en-US" sz="1800" dirty="0"/>
              <a:t>Options:  </a:t>
            </a:r>
            <a:r>
              <a:rPr lang="en-US" sz="1800" dirty="0" smtClean="0"/>
              <a:t>Board work plan (Ref: 4.12), balanced </a:t>
            </a:r>
            <a:r>
              <a:rPr lang="en-US" sz="1800" dirty="0"/>
              <a:t>scorecard, dashboard, - tool that assesses progress toward goals, against agreed upon targets – linked to the Strategic Plan</a:t>
            </a:r>
          </a:p>
          <a:p>
            <a:r>
              <a:rPr lang="en-US" sz="1800" dirty="0" smtClean="0"/>
              <a:t>Measuring progress toward strategic goals</a:t>
            </a:r>
          </a:p>
          <a:p>
            <a:r>
              <a:rPr lang="en-US" sz="1800" dirty="0" smtClean="0"/>
              <a:t>Determining what organizational goals should be monitored;</a:t>
            </a:r>
          </a:p>
          <a:p>
            <a:pPr lvl="2"/>
            <a:r>
              <a:rPr lang="en-US" sz="1800" dirty="0" smtClean="0"/>
              <a:t>Quality </a:t>
            </a:r>
          </a:p>
          <a:p>
            <a:pPr lvl="2"/>
            <a:r>
              <a:rPr lang="en-US" sz="1800" dirty="0" smtClean="0"/>
              <a:t>Risk</a:t>
            </a:r>
          </a:p>
          <a:p>
            <a:pPr lvl="2"/>
            <a:r>
              <a:rPr lang="en-US" sz="1800" dirty="0" smtClean="0"/>
              <a:t>Strategic goals (from Strategic Plan)</a:t>
            </a:r>
          </a:p>
          <a:p>
            <a:pPr lvl="2"/>
            <a:r>
              <a:rPr lang="en-US" sz="1800" dirty="0" smtClean="0"/>
              <a:t>Patient/staff complaints</a:t>
            </a:r>
          </a:p>
          <a:p>
            <a:pPr lvl="2"/>
            <a:r>
              <a:rPr lang="en-US" sz="1800" dirty="0" smtClean="0"/>
              <a:t>Financial performance</a:t>
            </a:r>
          </a:p>
          <a:p>
            <a:endParaRPr lang="en-US" sz="1600" dirty="0"/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54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br>
              <a:rPr lang="en-US" dirty="0" smtClean="0"/>
            </a:br>
            <a:r>
              <a:rPr lang="en-US" dirty="0" smtClean="0"/>
              <a:t>Enhancing Governance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Skills</a:t>
            </a:r>
            <a:r>
              <a:rPr lang="en-US" sz="2000" dirty="0"/>
              <a:t>-based board</a:t>
            </a:r>
          </a:p>
          <a:p>
            <a:r>
              <a:rPr lang="en-US" sz="2000" dirty="0"/>
              <a:t>Generative governance</a:t>
            </a:r>
          </a:p>
          <a:p>
            <a:r>
              <a:rPr lang="en-US" sz="2000" i="1" dirty="0" smtClean="0"/>
              <a:t>Fundamentals of Governance </a:t>
            </a:r>
            <a:r>
              <a:rPr lang="en-US" sz="2000" dirty="0" smtClean="0"/>
              <a:t>document continues to be an important resource to guide governance practice</a:t>
            </a:r>
          </a:p>
          <a:p>
            <a:r>
              <a:rPr lang="en-US" sz="2000" dirty="0" smtClean="0"/>
              <a:t>Also includes very practical advice on governance practice, e.g., </a:t>
            </a:r>
          </a:p>
          <a:p>
            <a:pPr lvl="1"/>
            <a:r>
              <a:rPr lang="en-US" sz="2000" dirty="0" smtClean="0"/>
              <a:t>How to conduct </a:t>
            </a:r>
            <a:r>
              <a:rPr lang="en-US" sz="2000" dirty="0"/>
              <a:t>e</a:t>
            </a:r>
            <a:r>
              <a:rPr lang="en-US" sz="2000" dirty="0" smtClean="0"/>
              <a:t>ffective Board meetings</a:t>
            </a:r>
          </a:p>
          <a:p>
            <a:pPr lvl="1"/>
            <a:r>
              <a:rPr lang="en-US" sz="2000" dirty="0" smtClean="0"/>
              <a:t>Role of the Chair</a:t>
            </a:r>
          </a:p>
          <a:p>
            <a:pPr lvl="1"/>
            <a:r>
              <a:rPr lang="en-US" sz="2000" dirty="0" smtClean="0"/>
              <a:t>Management of the board agenda (consent agenda; order of items; time for discussion of strategy-level issues)</a:t>
            </a:r>
          </a:p>
          <a:p>
            <a:pPr lvl="1"/>
            <a:r>
              <a:rPr lang="en-US" sz="2000" dirty="0" smtClean="0"/>
              <a:t>Effective use of committees</a:t>
            </a:r>
          </a:p>
        </p:txBody>
      </p:sp>
      <p:pic>
        <p:nvPicPr>
          <p:cNvPr id="4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70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0" y="2806700"/>
            <a:ext cx="61341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Questions, Thoughts and Comments …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479800"/>
            <a:ext cx="2743200" cy="1956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4000500"/>
            <a:ext cx="3121152" cy="2633472"/>
          </a:xfrm>
          <a:prstGeom prst="rect">
            <a:avLst/>
          </a:prstGeom>
        </p:spPr>
      </p:pic>
      <p:pic>
        <p:nvPicPr>
          <p:cNvPr id="5" name="image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1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700" y="2260600"/>
            <a:ext cx="4089400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Prepared for AFHTO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By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Osborne Group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190 </a:t>
            </a:r>
            <a:r>
              <a:rPr lang="en-US" dirty="0" err="1" smtClean="0">
                <a:solidFill>
                  <a:srgbClr val="000000"/>
                </a:solidFill>
              </a:rPr>
              <a:t>Attwell</a:t>
            </a:r>
            <a:r>
              <a:rPr lang="en-US" dirty="0" smtClean="0">
                <a:solidFill>
                  <a:srgbClr val="000000"/>
                </a:solidFill>
              </a:rPr>
              <a:t> Drive, Suite 650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Toronto, ON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www.osborne-group.com</a:t>
            </a:r>
            <a:endParaRPr kumimoji="0" lang="en-US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image2.jpeg" descr="C:\Users\Heydon\Documents\AFHTO\Communications\Logos\Eric's\AFHTO_IDF_PMS_A10-081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551" y="332656"/>
            <a:ext cx="6840761" cy="1048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952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What is Governance?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89607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SzTx/>
              <a:buNone/>
              <a:defRPr sz="1800"/>
            </a:pPr>
            <a:r>
              <a:rPr sz="3200" dirty="0"/>
              <a:t>What is Governance?</a:t>
            </a:r>
          </a:p>
          <a:p>
            <a:pPr marL="0" lvl="0" indent="0">
              <a:spcBef>
                <a:spcPts val="500"/>
              </a:spcBef>
              <a:buSzTx/>
              <a:buNone/>
              <a:defRPr sz="1800"/>
            </a:pPr>
            <a:r>
              <a:rPr sz="2400" dirty="0"/>
              <a:t>Structures, responsibilities and processes that guide an organization’s decision-making and performance</a:t>
            </a:r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 dirty="0"/>
              <a:t>Who is in charge of what</a:t>
            </a:r>
            <a:endParaRPr sz="2800" dirty="0"/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 dirty="0"/>
              <a:t>How decisions are made</a:t>
            </a:r>
            <a:endParaRPr sz="2800" dirty="0"/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 dirty="0"/>
              <a:t>How authority is exercised</a:t>
            </a:r>
            <a:endParaRPr sz="2800" dirty="0"/>
          </a:p>
          <a:p>
            <a:pPr marL="702128" lvl="1" indent="-244928">
              <a:spcBef>
                <a:spcPts val="500"/>
              </a:spcBef>
              <a:defRPr sz="1800"/>
            </a:pPr>
            <a:r>
              <a:rPr sz="2400" dirty="0"/>
              <a:t>How decision-makers are held accountable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pic>
        <p:nvPicPr>
          <p:cNvPr id="71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Definition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5360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548639" lvl="0" indent="-548639">
              <a:lnSpc>
                <a:spcPct val="104000"/>
              </a:lnSpc>
              <a:spcBef>
                <a:spcPts val="500"/>
              </a:spcBef>
              <a:defRPr sz="1800"/>
            </a:pPr>
            <a:r>
              <a:rPr sz="2400" dirty="0"/>
              <a:t>Governance deals with the </a:t>
            </a:r>
            <a:r>
              <a:rPr sz="2400" u="sng" dirty="0"/>
              <a:t>leadership</a:t>
            </a:r>
            <a:r>
              <a:rPr sz="2400" dirty="0"/>
              <a:t>, </a:t>
            </a:r>
            <a:r>
              <a:rPr sz="2400" u="sng" dirty="0"/>
              <a:t>stewardship</a:t>
            </a:r>
            <a:r>
              <a:rPr sz="2400" dirty="0"/>
              <a:t> and </a:t>
            </a:r>
            <a:r>
              <a:rPr sz="2400" u="sng" dirty="0"/>
              <a:t>oversight</a:t>
            </a:r>
            <a:r>
              <a:rPr sz="2400" dirty="0"/>
              <a:t> of an organization.  It concerns itself with the direction of an organization’s activities and includes policy making, structure, decision-making processes and accountability mechanisms as well as operating values, behaviours, traditions and other elements of organization culture</a:t>
            </a:r>
            <a:endParaRPr sz="1500" dirty="0"/>
          </a:p>
          <a:p>
            <a:pPr marL="0" lvl="0" indent="0">
              <a:lnSpc>
                <a:spcPct val="104000"/>
              </a:lnSpc>
              <a:spcBef>
                <a:spcPts val="500"/>
              </a:spcBef>
              <a:buSzTx/>
              <a:buNone/>
              <a:defRPr sz="1800"/>
            </a:pPr>
            <a:r>
              <a:rPr sz="2400" dirty="0"/>
              <a:t> </a:t>
            </a:r>
            <a:r>
              <a:rPr sz="1600" dirty="0"/>
              <a:t>(Ni</a:t>
            </a:r>
            <a:r>
              <a:rPr sz="900" dirty="0"/>
              <a:t>ninger, 2010)</a:t>
            </a:r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 Governance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Good governance is related to high organizational performance</a:t>
            </a:r>
          </a:p>
          <a:p>
            <a:r>
              <a:rPr lang="en-US" sz="2400" dirty="0" smtClean="0"/>
              <a:t>Provide all parts of the organization (board, management, staff, stakeholders) with clarity, performance expectations</a:t>
            </a:r>
          </a:p>
          <a:p>
            <a:r>
              <a:rPr lang="en-US" sz="2400" dirty="0" smtClean="0"/>
              <a:t>Establishes a strong framework for accountability</a:t>
            </a:r>
          </a:p>
          <a:p>
            <a:r>
              <a:rPr lang="en-US" sz="2400" dirty="0" smtClean="0"/>
              <a:t>Provides the roadmap (where are we going; how are we getting there?  Who is doing what?)</a:t>
            </a:r>
            <a:endParaRPr lang="en-US" sz="2400" dirty="0"/>
          </a:p>
        </p:txBody>
      </p:sp>
      <p:pic>
        <p:nvPicPr>
          <p:cNvPr id="4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814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Governance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 2015 AFHTO launched the “Fundamentals of Governance”</a:t>
            </a:r>
          </a:p>
          <a:p>
            <a:r>
              <a:rPr lang="en-US" sz="2400" dirty="0" smtClean="0"/>
              <a:t>Designed to help FHTs and NPLCs learn about and apply the principles of good governance</a:t>
            </a:r>
          </a:p>
          <a:p>
            <a:r>
              <a:rPr lang="en-US" sz="2400" dirty="0" smtClean="0"/>
              <a:t>Document provides detailed information about 6 fundamental areas of board responsibility</a:t>
            </a:r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79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 of Governance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</a:p>
          <a:p>
            <a:r>
              <a:rPr lang="en-US" sz="1600" dirty="0" smtClean="0"/>
              <a:t>Governance Framework</a:t>
            </a:r>
          </a:p>
          <a:p>
            <a:r>
              <a:rPr lang="en-US" sz="1600" dirty="0" smtClean="0"/>
              <a:t>The Governance Toolkit</a:t>
            </a:r>
          </a:p>
          <a:p>
            <a:pPr lvl="1"/>
            <a:r>
              <a:rPr lang="en-US" sz="1600" dirty="0" smtClean="0"/>
              <a:t>Setting Direction</a:t>
            </a:r>
          </a:p>
          <a:p>
            <a:pPr lvl="1"/>
            <a:r>
              <a:rPr lang="en-US" sz="1600" dirty="0" smtClean="0"/>
              <a:t>Board Structures and Processes</a:t>
            </a:r>
          </a:p>
          <a:p>
            <a:pPr lvl="1"/>
            <a:r>
              <a:rPr lang="en-US" sz="1600" dirty="0" smtClean="0"/>
              <a:t>Executive Leadership</a:t>
            </a:r>
          </a:p>
          <a:p>
            <a:pPr lvl="1"/>
            <a:r>
              <a:rPr lang="en-US" sz="1600" dirty="0" smtClean="0"/>
              <a:t>Resources Quality and Safety</a:t>
            </a:r>
          </a:p>
          <a:p>
            <a:pPr lvl="1"/>
            <a:r>
              <a:rPr lang="en-US" sz="1600" dirty="0" smtClean="0"/>
              <a:t>Stakeholder Relations</a:t>
            </a:r>
          </a:p>
          <a:p>
            <a:r>
              <a:rPr lang="en-US" sz="1600" dirty="0" smtClean="0"/>
              <a:t>Board  Culture – Building a Climate of Trust</a:t>
            </a:r>
          </a:p>
          <a:p>
            <a:r>
              <a:rPr lang="en-US" sz="1600" dirty="0" smtClean="0"/>
              <a:t>Adding Value:  Introduction to Generative Governance</a:t>
            </a:r>
          </a:p>
          <a:p>
            <a:r>
              <a:rPr lang="en-US" sz="1600" dirty="0" smtClean="0"/>
              <a:t>Tools</a:t>
            </a:r>
          </a:p>
          <a:p>
            <a:r>
              <a:rPr lang="en-US" sz="1600" dirty="0" smtClean="0"/>
              <a:t>Resources and References</a:t>
            </a:r>
          </a:p>
          <a:p>
            <a:pPr lvl="1"/>
            <a:endParaRPr lang="en-US" dirty="0"/>
          </a:p>
        </p:txBody>
      </p:sp>
      <p:pic>
        <p:nvPicPr>
          <p:cNvPr id="4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140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01624986"/>
              </p:ext>
            </p:extLst>
          </p:nvPr>
        </p:nvGraphicFramePr>
        <p:xfrm>
          <a:off x="1308100" y="925195"/>
          <a:ext cx="6565900" cy="421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865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02820"/>
                </a:solidFill>
              </a:rPr>
              <a:t>Board Responsibilities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344816" cy="34563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 defTabSz="877823">
              <a:spcBef>
                <a:spcPts val="600"/>
              </a:spcBef>
              <a:buSzTx/>
              <a:buNone/>
              <a:defRPr sz="1800"/>
            </a:pPr>
            <a:r>
              <a:rPr sz="2400" b="1" dirty="0"/>
              <a:t>General Responsibilities</a:t>
            </a:r>
          </a:p>
          <a:p>
            <a:pPr marL="246887" lvl="0" indent="-246887" defTabSz="877823">
              <a:spcBef>
                <a:spcPts val="500"/>
              </a:spcBef>
              <a:defRPr sz="1800"/>
            </a:pPr>
            <a:r>
              <a:rPr sz="2400" dirty="0"/>
              <a:t>Providing leadership and strategy</a:t>
            </a:r>
          </a:p>
          <a:p>
            <a:pPr marL="246887" lvl="0" indent="-246887" defTabSz="877823">
              <a:spcBef>
                <a:spcPts val="500"/>
              </a:spcBef>
              <a:defRPr sz="1800"/>
            </a:pPr>
            <a:r>
              <a:rPr sz="2400" dirty="0"/>
              <a:t>Preserving and reshaping the mission as needed</a:t>
            </a:r>
          </a:p>
          <a:p>
            <a:pPr marL="246887" lvl="0" indent="-246887" defTabSz="877823">
              <a:spcBef>
                <a:spcPts val="500"/>
              </a:spcBef>
              <a:defRPr sz="1800"/>
            </a:pPr>
            <a:r>
              <a:rPr sz="2400" dirty="0"/>
              <a:t>Translating the vision into policy</a:t>
            </a:r>
          </a:p>
          <a:p>
            <a:pPr marL="246887" lvl="0" indent="-246887" defTabSz="877823">
              <a:spcBef>
                <a:spcPts val="500"/>
              </a:spcBef>
              <a:defRPr sz="1800"/>
            </a:pPr>
            <a:r>
              <a:rPr sz="2400" dirty="0"/>
              <a:t>Selecting and supervising the ED</a:t>
            </a:r>
          </a:p>
          <a:p>
            <a:pPr marL="246887" lvl="0" indent="-246887" defTabSz="877823">
              <a:spcBef>
                <a:spcPts val="500"/>
              </a:spcBef>
              <a:defRPr sz="1800"/>
            </a:pPr>
            <a:r>
              <a:rPr sz="2400" dirty="0"/>
              <a:t>Demonstrating integrity</a:t>
            </a:r>
          </a:p>
          <a:p>
            <a:pPr marL="246887" lvl="0" indent="-246887" defTabSz="877823">
              <a:spcBef>
                <a:spcPts val="500"/>
              </a:spcBef>
              <a:defRPr sz="1800"/>
            </a:pPr>
            <a:r>
              <a:rPr sz="2400" dirty="0"/>
              <a:t>Creating a safe, welcoming, positive organizational culture</a:t>
            </a:r>
          </a:p>
          <a:p>
            <a:pPr marL="246887" lvl="0" indent="-246887" defTabSz="877823">
              <a:spcBef>
                <a:spcPts val="500"/>
              </a:spcBef>
              <a:defRPr sz="1800"/>
            </a:pPr>
            <a:r>
              <a:rPr sz="2400" dirty="0"/>
              <a:t>Guiding with wisdom, skill &amp; vision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99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5877272"/>
            <a:ext cx="681356" cy="681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2820"/>
      </a:accent1>
      <a:accent2>
        <a:srgbClr val="363B50"/>
      </a:accent2>
      <a:accent3>
        <a:srgbClr val="A1C861"/>
      </a:accent3>
      <a:accent4>
        <a:srgbClr val="FBB958"/>
      </a:accent4>
      <a:accent5>
        <a:srgbClr val="D56057"/>
      </a:accent5>
      <a:accent6>
        <a:srgbClr val="59595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0282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0282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2820"/>
      </a:accent1>
      <a:accent2>
        <a:srgbClr val="363B50"/>
      </a:accent2>
      <a:accent3>
        <a:srgbClr val="A1C861"/>
      </a:accent3>
      <a:accent4>
        <a:srgbClr val="FBB958"/>
      </a:accent4>
      <a:accent5>
        <a:srgbClr val="D56057"/>
      </a:accent5>
      <a:accent6>
        <a:srgbClr val="59595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0282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0282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954</Words>
  <Application>Microsoft Macintosh PowerPoint</Application>
  <PresentationFormat>On-screen Show (4:3)</PresentationFormat>
  <Paragraphs>162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</vt:lpstr>
      <vt:lpstr>PowerPoint Presentation</vt:lpstr>
      <vt:lpstr>PowerPoint Presentation</vt:lpstr>
      <vt:lpstr>What is Governance?</vt:lpstr>
      <vt:lpstr>Definition</vt:lpstr>
      <vt:lpstr>Why is  Governance Important?</vt:lpstr>
      <vt:lpstr>Fundamentals of Governance</vt:lpstr>
      <vt:lpstr>Fundamentals of Governance</vt:lpstr>
      <vt:lpstr>PowerPoint Presentation</vt:lpstr>
      <vt:lpstr>Board Responsibilities</vt:lpstr>
      <vt:lpstr>Management Responsibilities</vt:lpstr>
      <vt:lpstr>Governance and Compliance Attestation</vt:lpstr>
      <vt:lpstr>What has Changed?</vt:lpstr>
      <vt:lpstr>Board Committees</vt:lpstr>
      <vt:lpstr>Board Policy Manual</vt:lpstr>
      <vt:lpstr>Skills based board</vt:lpstr>
      <vt:lpstr>Board Recruitment Strategy Document</vt:lpstr>
      <vt:lpstr>Board Performance Monitoring</vt:lpstr>
      <vt:lpstr>Signed Conflict of Interest Statement(s)</vt:lpstr>
      <vt:lpstr>Board Orientation Manual</vt:lpstr>
      <vt:lpstr>Organizational Performance Management</vt:lpstr>
      <vt:lpstr>Summary  Enhancing Governance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Melodie Zarzeczny</cp:lastModifiedBy>
  <cp:revision>30</cp:revision>
  <cp:lastPrinted>2018-10-09T12:38:58Z</cp:lastPrinted>
  <dcterms:modified xsi:type="dcterms:W3CDTF">2018-10-10T14:56:30Z</dcterms:modified>
</cp:coreProperties>
</file>