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304" r:id="rId3"/>
    <p:sldId id="300" r:id="rId4"/>
    <p:sldId id="301" r:id="rId5"/>
    <p:sldId id="302" r:id="rId6"/>
    <p:sldId id="307" r:id="rId7"/>
    <p:sldId id="299" r:id="rId8"/>
    <p:sldId id="30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2422"/>
    <a:srgbClr val="9D2D2C"/>
    <a:srgbClr val="7A49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26"/>
    <p:restoredTop sz="94949"/>
  </p:normalViewPr>
  <p:slideViewPr>
    <p:cSldViewPr snapToGrid="0" snapToObjects="1">
      <p:cViewPr>
        <p:scale>
          <a:sx n="79" d="100"/>
          <a:sy n="79" d="100"/>
        </p:scale>
        <p:origin x="4984" y="1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99807-B35B-034E-8B28-4CEB7F5BFE7B}" type="datetimeFigureOut">
              <a:rPr lang="en-US" smtClean="0"/>
              <a:t>10/10/18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2448A-804A-6A44-8992-D6CDCDBBFE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675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7583" y="2226721"/>
            <a:ext cx="7772400" cy="1491713"/>
          </a:xfrm>
        </p:spPr>
        <p:txBody>
          <a:bodyPr anchor="ctr">
            <a:normAutofit/>
          </a:bodyPr>
          <a:lstStyle>
            <a:lvl1pPr algn="ctr">
              <a:defRPr sz="3600" baseline="0">
                <a:solidFill>
                  <a:srgbClr val="7A492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973" y="4212990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rgbClr val="7A49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pic>
        <p:nvPicPr>
          <p:cNvPr id="7" name="Picture 6" descr="CS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2302" y="461393"/>
            <a:ext cx="1132069" cy="1023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10" y="611526"/>
            <a:ext cx="4624623" cy="8731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5E64-5857-6B41-9CDF-A1E5199772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5E64-5857-6B41-9CDF-A1E5199772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7A492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A4926"/>
                </a:solidFill>
              </a:defRPr>
            </a:lvl1pPr>
          </a:lstStyle>
          <a:p>
            <a:fld id="{BAE25E64-5857-6B41-9CDF-A1E5199772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S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3154" y="548680"/>
            <a:ext cx="1513639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9202"/>
            <a:ext cx="7886700" cy="1227065"/>
          </a:xfrm>
        </p:spPr>
        <p:txBody>
          <a:bodyPr anchor="ctr">
            <a:noAutofit/>
          </a:bodyPr>
          <a:lstStyle>
            <a:lvl1pPr>
              <a:defRPr sz="4000" baseline="0">
                <a:solidFill>
                  <a:srgbClr val="7A4926"/>
                </a:solidFill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681035"/>
            <a:ext cx="7886700" cy="4351338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1800" baseline="0"/>
            </a:lvl2pPr>
          </a:lstStyle>
          <a:p>
            <a:pPr lvl="0"/>
            <a:r>
              <a:rPr lang="en-US" dirty="0" smtClean="0"/>
              <a:t> </a:t>
            </a:r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</p:spPr>
        <p:txBody>
          <a:bodyPr/>
          <a:lstStyle>
            <a:lvl1pPr algn="ctr">
              <a:defRPr>
                <a:solidFill>
                  <a:srgbClr val="7A4926"/>
                </a:solidFill>
              </a:defRPr>
            </a:lvl1pPr>
          </a:lstStyle>
          <a:p>
            <a:fld id="{632C8ADE-49D1-1844-8A71-68091696739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S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74427" y="5953168"/>
            <a:ext cx="811565" cy="733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32" y="6257142"/>
            <a:ext cx="2418058" cy="42958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A492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A4926"/>
                </a:solidFill>
              </a:defRPr>
            </a:lvl1pPr>
          </a:lstStyle>
          <a:p>
            <a:fld id="{BAE25E64-5857-6B41-9CDF-A1E5199772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CS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402" y="5927745"/>
            <a:ext cx="850009" cy="768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5E64-5857-6B41-9CDF-A1E5199772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5E64-5857-6B41-9CDF-A1E5199772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5E64-5857-6B41-9CDF-A1E5199772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5E64-5857-6B41-9CDF-A1E5199772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25E64-5857-6B41-9CDF-A1E5199772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25E64-5857-6B41-9CDF-A1E5199772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97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Board Role and Responsibilities: </a:t>
            </a:r>
            <a:br>
              <a:rPr lang="en-US" dirty="0" smtClean="0"/>
            </a:br>
            <a:r>
              <a:rPr lang="en-US" dirty="0" smtClean="0"/>
              <a:t>A Checklist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Webinar for AFHTO Members</a:t>
            </a:r>
            <a:endParaRPr lang="en-US" sz="2800" dirty="0"/>
          </a:p>
          <a:p>
            <a:r>
              <a:rPr lang="en-US" dirty="0" smtClean="0"/>
              <a:t>October 10,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01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Focus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 a new tool developed for AFHTO members on the Board’s role and responsibilities</a:t>
            </a:r>
          </a:p>
          <a:p>
            <a:endParaRPr lang="en-US" dirty="0"/>
          </a:p>
          <a:p>
            <a:r>
              <a:rPr lang="en-US" i="1" dirty="0" smtClean="0"/>
              <a:t>Open the checklist – provided as a handout for this session.</a:t>
            </a:r>
          </a:p>
          <a:p>
            <a:endParaRPr lang="en-US" dirty="0"/>
          </a:p>
          <a:p>
            <a:r>
              <a:rPr lang="en-US" dirty="0" smtClean="0"/>
              <a:t>Go through the tool and get your feedback. </a:t>
            </a:r>
          </a:p>
          <a:p>
            <a:endParaRPr lang="en-US" dirty="0"/>
          </a:p>
          <a:p>
            <a:r>
              <a:rPr lang="en-US" dirty="0" smtClean="0"/>
              <a:t>A revised version will be distributed after this webcast.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8ADE-49D1-1844-8A71-6809169673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441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Checklist?</a:t>
            </a:r>
            <a:br>
              <a:rPr lang="en-US" dirty="0" smtClean="0"/>
            </a:br>
            <a:r>
              <a:rPr lang="en-US" dirty="0" smtClean="0"/>
              <a:t>Purpose of the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3036"/>
            <a:ext cx="7453993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Much available information about the Board’s role and responsibilities</a:t>
            </a:r>
          </a:p>
          <a:p>
            <a:pPr lvl="1"/>
            <a:r>
              <a:rPr lang="en-US" dirty="0" smtClean="0"/>
              <a:t>What they are</a:t>
            </a:r>
          </a:p>
          <a:p>
            <a:pPr lvl="1"/>
            <a:r>
              <a:rPr lang="en-US" dirty="0" smtClean="0"/>
              <a:t>Why they are important</a:t>
            </a:r>
          </a:p>
          <a:p>
            <a:pPr lvl="1"/>
            <a:r>
              <a:rPr lang="en-US" dirty="0" smtClean="0"/>
              <a:t>How to achieve them (leading practices etc.)</a:t>
            </a:r>
          </a:p>
          <a:p>
            <a:endParaRPr lang="en-US" sz="1600" dirty="0" smtClean="0"/>
          </a:p>
          <a:p>
            <a:r>
              <a:rPr lang="en-US" dirty="0" smtClean="0"/>
              <a:t>A checklist is an </a:t>
            </a:r>
            <a:r>
              <a:rPr lang="en-US" i="1" u="sng" dirty="0" smtClean="0"/>
              <a:t>added tool</a:t>
            </a:r>
            <a:r>
              <a:rPr lang="en-US" dirty="0" smtClean="0"/>
              <a:t> in the governance toolkit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istills the Board’s role into a list of concrete Board actions</a:t>
            </a:r>
          </a:p>
          <a:p>
            <a:pPr lvl="1"/>
            <a:r>
              <a:rPr lang="en-US" dirty="0" smtClean="0"/>
              <a:t>Lists </a:t>
            </a:r>
            <a:r>
              <a:rPr lang="en-US" i="1" u="sng" dirty="0" smtClean="0"/>
              <a:t>what</a:t>
            </a:r>
            <a:r>
              <a:rPr lang="en-US" dirty="0" smtClean="0"/>
              <a:t> a Board needs to do (not why or how)</a:t>
            </a:r>
          </a:p>
          <a:p>
            <a:pPr lvl="1"/>
            <a:r>
              <a:rPr lang="en-US" dirty="0" smtClean="0"/>
              <a:t>Enables quick review of what the Board is doing and what responsibilities it is/isn’t </a:t>
            </a:r>
            <a:r>
              <a:rPr lang="en-US" dirty="0" smtClean="0"/>
              <a:t>currently </a:t>
            </a:r>
            <a:r>
              <a:rPr lang="en-US" dirty="0" err="1" smtClean="0"/>
              <a:t>meetinhg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It is not a </a:t>
            </a:r>
            <a:r>
              <a:rPr lang="en-US" dirty="0" smtClean="0"/>
              <a:t>substitute for </a:t>
            </a:r>
            <a:r>
              <a:rPr lang="en-US" dirty="0" smtClean="0"/>
              <a:t>a Board </a:t>
            </a:r>
            <a:r>
              <a:rPr lang="en-US" dirty="0" smtClean="0"/>
              <a:t>comprehensive evaluation</a:t>
            </a:r>
            <a:endParaRPr lang="en-US" dirty="0" smtClean="0"/>
          </a:p>
          <a:p>
            <a:pPr lvl="1"/>
            <a:r>
              <a:rPr lang="en-US" dirty="0" smtClean="0"/>
              <a:t>Board </a:t>
            </a:r>
            <a:r>
              <a:rPr lang="en-US" dirty="0" smtClean="0"/>
              <a:t>evaluation that assesses much more than the Board’s role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8ADE-49D1-1844-8A71-6809169673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196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AFHTO Checklist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Organized around the six dimensions of good governance in the AFHTO </a:t>
            </a:r>
            <a:r>
              <a:rPr lang="en-US" i="1" dirty="0" smtClean="0"/>
              <a:t>Fundamentals of Governance </a:t>
            </a:r>
            <a:r>
              <a:rPr lang="en-US" dirty="0" smtClean="0"/>
              <a:t>document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Also </a:t>
            </a:r>
            <a:r>
              <a:rPr lang="en-US" dirty="0" smtClean="0"/>
              <a:t>includes governance requirements of the new FHT contract and Governance Attestation document</a:t>
            </a:r>
          </a:p>
          <a:p>
            <a:pPr lvl="1"/>
            <a:endParaRPr lang="en-US" sz="2000" dirty="0"/>
          </a:p>
          <a:p>
            <a:r>
              <a:rPr lang="en-US" sz="2600" dirty="0" smtClean="0"/>
              <a:t>Indicates those Board actions that are directly related to content of the FHT contract </a:t>
            </a:r>
            <a:r>
              <a:rPr lang="en-US" sz="2600" dirty="0" smtClean="0"/>
              <a:t>or Attestation </a:t>
            </a:r>
            <a:r>
              <a:rPr lang="en-US" sz="2600" dirty="0" smtClean="0"/>
              <a:t>document</a:t>
            </a:r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8ADE-49D1-1844-8A71-6809169673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541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the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Review and modify it to your use</a:t>
            </a:r>
          </a:p>
          <a:p>
            <a:pPr lvl="1"/>
            <a:r>
              <a:rPr lang="en-US" sz="2000" dirty="0" smtClean="0"/>
              <a:t>Remove what isn’t relevant; add what is missing</a:t>
            </a:r>
          </a:p>
          <a:p>
            <a:pPr lvl="1"/>
            <a:r>
              <a:rPr lang="en-US" sz="2000" dirty="0" smtClean="0"/>
              <a:t>Change wording to suit your organization (</a:t>
            </a:r>
            <a:r>
              <a:rPr lang="en-US" sz="2000" dirty="0" err="1" smtClean="0"/>
              <a:t>ie</a:t>
            </a:r>
            <a:r>
              <a:rPr lang="en-US" sz="2000" dirty="0" smtClean="0"/>
              <a:t>. titles, remove FHT-specific actions)</a:t>
            </a:r>
          </a:p>
          <a:p>
            <a:pPr lvl="1"/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Complete your </a:t>
            </a:r>
            <a:r>
              <a:rPr lang="en-US" dirty="0" smtClean="0"/>
              <a:t>checklist </a:t>
            </a:r>
          </a:p>
          <a:p>
            <a:pPr lvl="1"/>
            <a:r>
              <a:rPr lang="en-US" sz="2000" dirty="0" smtClean="0"/>
              <a:t>Could be completed by the Board, a Board Committee, and the ED </a:t>
            </a:r>
          </a:p>
          <a:p>
            <a:pPr lvl="1"/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Discuss the results and what to do about any gaps 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Include the checklist in your Board orientation package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8ADE-49D1-1844-8A71-6809169673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305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Checklist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dirty="0" smtClean="0"/>
              <a:t>Refer to checklist handout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C8ADE-49D1-1844-8A71-6809169673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511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405" y="3197566"/>
            <a:ext cx="7772400" cy="1491713"/>
          </a:xfrm>
        </p:spPr>
        <p:txBody>
          <a:bodyPr>
            <a:normAutofit/>
          </a:bodyPr>
          <a:lstStyle/>
          <a:p>
            <a:r>
              <a:rPr lang="en-US" sz="3100" i="1" dirty="0" smtClean="0">
                <a:solidFill>
                  <a:schemeClr val="tx1"/>
                </a:solidFill>
              </a:rPr>
              <a:t>Feedback?</a:t>
            </a:r>
            <a:br>
              <a:rPr lang="en-US" sz="3100" i="1" dirty="0" smtClean="0">
                <a:solidFill>
                  <a:schemeClr val="tx1"/>
                </a:solidFill>
              </a:rPr>
            </a:br>
            <a:r>
              <a:rPr lang="en-US" sz="3100" i="1" dirty="0">
                <a:solidFill>
                  <a:schemeClr val="tx1"/>
                </a:solidFill>
              </a:rPr>
              <a:t/>
            </a:r>
            <a:br>
              <a:rPr lang="en-US" sz="3100" i="1" dirty="0">
                <a:solidFill>
                  <a:schemeClr val="tx1"/>
                </a:solidFill>
              </a:rPr>
            </a:br>
            <a:r>
              <a:rPr lang="en-US" sz="3100" i="1" dirty="0" smtClean="0">
                <a:solidFill>
                  <a:schemeClr val="tx1"/>
                </a:solidFill>
              </a:rPr>
              <a:t>Questions? 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4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405" y="3197566"/>
            <a:ext cx="7772400" cy="1864291"/>
          </a:xfrm>
        </p:spPr>
        <p:txBody>
          <a:bodyPr>
            <a:noAutofit/>
          </a:bodyPr>
          <a:lstStyle/>
          <a:p>
            <a:r>
              <a:rPr lang="en-US" i="1" dirty="0" smtClean="0">
                <a:solidFill>
                  <a:schemeClr val="tx1"/>
                </a:solidFill>
              </a:rPr>
              <a:t>Thank you</a:t>
            </a:r>
            <a:br>
              <a:rPr lang="en-US" i="1" dirty="0" smtClean="0">
                <a:solidFill>
                  <a:schemeClr val="tx1"/>
                </a:solidFill>
              </a:rPr>
            </a:br>
            <a:r>
              <a:rPr lang="en-US" sz="3200" i="1" dirty="0" smtClean="0">
                <a:solidFill>
                  <a:schemeClr val="tx1"/>
                </a:solidFill>
              </a:rPr>
              <a:t/>
            </a:r>
            <a:br>
              <a:rPr lang="en-US" sz="3200" i="1" dirty="0" smtClean="0">
                <a:solidFill>
                  <a:schemeClr val="tx1"/>
                </a:solidFill>
              </a:rPr>
            </a:br>
            <a:r>
              <a:rPr lang="en-US" sz="3200" i="1" dirty="0" smtClean="0">
                <a:solidFill>
                  <a:schemeClr val="tx1"/>
                </a:solidFill>
              </a:rPr>
              <a:t/>
            </a:r>
            <a:br>
              <a:rPr lang="en-US" sz="3200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catherine@collaborativesolutions.ca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17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5253</TotalTime>
  <Words>295</Words>
  <Application>Microsoft Macintosh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Board Role and Responsibilities:  A Checklist  </vt:lpstr>
      <vt:lpstr>Our Focus today</vt:lpstr>
      <vt:lpstr>Why a Checklist? Purpose of the Checklist</vt:lpstr>
      <vt:lpstr>AFHTO Checklist Design</vt:lpstr>
      <vt:lpstr>How to Use the Checklist</vt:lpstr>
      <vt:lpstr>Checklist Contents</vt:lpstr>
      <vt:lpstr>Feedback?  Questions? </vt:lpstr>
      <vt:lpstr>Thank you   catherine@collaborativesolutions.ca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Anastakis</dc:creator>
  <cp:lastModifiedBy>Catherine Anastakis</cp:lastModifiedBy>
  <cp:revision>159</cp:revision>
  <cp:lastPrinted>2018-06-25T15:53:38Z</cp:lastPrinted>
  <dcterms:created xsi:type="dcterms:W3CDTF">2018-04-11T21:02:35Z</dcterms:created>
  <dcterms:modified xsi:type="dcterms:W3CDTF">2018-10-10T14:39:30Z</dcterms:modified>
</cp:coreProperties>
</file>