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ptx" ContentType="application/vnd.openxmlformats-officedocument.presentationml.presentation"/>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4F34DF5-E670-45A1-99A9-F679416ADBD1}"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F34DF5-E670-45A1-99A9-F679416ADBD1}"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F34DF5-E670-45A1-99A9-F679416ADBD1}"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F34DF5-E670-45A1-99A9-F679416ADBD1}"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F34DF5-E670-45A1-99A9-F679416ADBD1}" type="datetimeFigureOut">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F34DF5-E670-45A1-99A9-F679416ADBD1}"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4F34DF5-E670-45A1-99A9-F679416ADBD1}" type="datetimeFigureOut">
              <a:rPr lang="en-US" smtClean="0"/>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4F34DF5-E670-45A1-99A9-F679416ADBD1}" type="datetimeFigureOut">
              <a:rPr lang="en-US" smtClean="0"/>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34DF5-E670-45A1-99A9-F679416ADBD1}" type="datetimeFigureOut">
              <a:rPr lang="en-US" smtClean="0"/>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F34DF5-E670-45A1-99A9-F679416ADBD1}"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F34DF5-E670-45A1-99A9-F679416ADBD1}" type="datetimeFigureOut">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D6131-04DC-4702-89F7-82F69991CF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34DF5-E670-45A1-99A9-F679416ADBD1}" type="datetimeFigureOut">
              <a:rPr lang="en-US" smtClean="0"/>
              <a:t>12/11/2018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5D6131-04DC-4702-89F7-82F69991CF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Word_Document1.docx"/><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package" Target="../embeddings/Microsoft_Word_Document3.docx"/><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PowerPoint_Presentation.ppt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60649"/>
            <a:ext cx="8640960" cy="1224135"/>
          </a:xfrm>
        </p:spPr>
        <p:txBody>
          <a:bodyPr>
            <a:normAutofit fontScale="90000"/>
          </a:bodyPr>
          <a:lstStyle/>
          <a:p>
            <a:br>
              <a:rPr lang="en-US" dirty="0"/>
            </a:br>
            <a:r>
              <a:rPr lang="en-US" sz="2700" b="1" dirty="0">
                <a:solidFill>
                  <a:schemeClr val="accent5">
                    <a:lumMod val="75000"/>
                  </a:schemeClr>
                </a:solidFill>
              </a:rPr>
              <a:t>Etobicoke Medical Centre Family Health Team</a:t>
            </a:r>
            <a:br>
              <a:rPr lang="en-US" sz="2700" b="1" dirty="0"/>
            </a:br>
            <a:r>
              <a:rPr lang="en-US" sz="2700" b="1" dirty="0"/>
              <a:t>Board of Directors Orientation and Business Guide</a:t>
            </a:r>
            <a:br>
              <a:rPr lang="en-US" sz="2700" b="1" dirty="0"/>
            </a:br>
            <a:r>
              <a:rPr lang="en-US" sz="2700" b="1" dirty="0">
                <a:solidFill>
                  <a:schemeClr val="accent6">
                    <a:lumMod val="75000"/>
                  </a:schemeClr>
                </a:solidFill>
              </a:rPr>
              <a:t>“BINDER for new Directors”	</a:t>
            </a:r>
            <a:br>
              <a:rPr lang="en-US" b="1" dirty="0"/>
            </a:br>
            <a:endParaRPr lang="en-US" dirty="0"/>
          </a:p>
        </p:txBody>
      </p:sp>
      <p:sp>
        <p:nvSpPr>
          <p:cNvPr id="3" name="Subtitle 2"/>
          <p:cNvSpPr>
            <a:spLocks noGrp="1"/>
          </p:cNvSpPr>
          <p:nvPr>
            <p:ph type="subTitle" idx="1"/>
          </p:nvPr>
        </p:nvSpPr>
        <p:spPr>
          <a:xfrm>
            <a:off x="323528" y="1484784"/>
            <a:ext cx="3888432" cy="3888432"/>
          </a:xfrm>
        </p:spPr>
        <p:txBody>
          <a:bodyPr>
            <a:normAutofit fontScale="62500" lnSpcReduction="20000"/>
          </a:bodyPr>
          <a:lstStyle/>
          <a:p>
            <a:pPr algn="l"/>
            <a:r>
              <a:rPr lang="en-CA" dirty="0">
                <a:solidFill>
                  <a:schemeClr val="tx1"/>
                </a:solidFill>
              </a:rPr>
              <a:t>TABS include:</a:t>
            </a:r>
            <a:endParaRPr lang="en-US" sz="1900" dirty="0">
              <a:solidFill>
                <a:schemeClr val="tx1"/>
              </a:solidFill>
            </a:endParaRPr>
          </a:p>
          <a:p>
            <a:pPr algn="l"/>
            <a:endParaRPr lang="en-US" sz="1900" b="1" dirty="0">
              <a:solidFill>
                <a:schemeClr val="tx1"/>
              </a:solidFill>
            </a:endParaRPr>
          </a:p>
          <a:p>
            <a:pPr algn="l">
              <a:buFont typeface="Wingdings" pitchFamily="2" charset="2"/>
              <a:buChar char="Ø"/>
            </a:pPr>
            <a:r>
              <a:rPr lang="en-US" sz="2100" b="1" dirty="0">
                <a:solidFill>
                  <a:schemeClr val="tx1"/>
                </a:solidFill>
              </a:rPr>
              <a:t>Vision, Mission, Values </a:t>
            </a:r>
          </a:p>
          <a:p>
            <a:pPr algn="l">
              <a:buFont typeface="Wingdings" pitchFamily="2" charset="2"/>
              <a:buChar char="Ø"/>
            </a:pPr>
            <a:r>
              <a:rPr lang="en-CA" sz="2100" b="1" dirty="0">
                <a:solidFill>
                  <a:schemeClr val="tx1"/>
                </a:solidFill>
              </a:rPr>
              <a:t>FHT’s and FHO’s: What are they?</a:t>
            </a:r>
            <a:r>
              <a:rPr lang="en-US" sz="2100" dirty="0">
                <a:solidFill>
                  <a:schemeClr val="tx1"/>
                </a:solidFill>
              </a:rPr>
              <a:t> </a:t>
            </a:r>
          </a:p>
          <a:p>
            <a:pPr algn="l">
              <a:buFont typeface="Wingdings" pitchFamily="2" charset="2"/>
              <a:buChar char="Ø"/>
            </a:pPr>
            <a:r>
              <a:rPr lang="en-US" sz="2100" b="1" dirty="0">
                <a:solidFill>
                  <a:schemeClr val="tx1"/>
                </a:solidFill>
              </a:rPr>
              <a:t>EMC FHT By-Laws (up-to-date version)</a:t>
            </a:r>
            <a:r>
              <a:rPr lang="en-US" sz="2100" dirty="0">
                <a:solidFill>
                  <a:schemeClr val="tx1"/>
                </a:solidFill>
              </a:rPr>
              <a:t> </a:t>
            </a:r>
          </a:p>
          <a:p>
            <a:pPr algn="l">
              <a:buFont typeface="Wingdings" pitchFamily="2" charset="2"/>
              <a:buChar char="Ø"/>
            </a:pPr>
            <a:r>
              <a:rPr lang="en-US" sz="2100" b="1" dirty="0">
                <a:solidFill>
                  <a:schemeClr val="tx1"/>
                </a:solidFill>
              </a:rPr>
              <a:t>MOHLTC funding agreement </a:t>
            </a:r>
          </a:p>
          <a:p>
            <a:pPr algn="l">
              <a:buFont typeface="Wingdings" pitchFamily="2" charset="2"/>
              <a:buChar char="Ø"/>
            </a:pPr>
            <a:r>
              <a:rPr lang="en-US" sz="2100" b="1" dirty="0">
                <a:solidFill>
                  <a:schemeClr val="tx1"/>
                </a:solidFill>
              </a:rPr>
              <a:t>Other agreements or MOU’s </a:t>
            </a:r>
            <a:r>
              <a:rPr lang="en-US" sz="2100" dirty="0">
                <a:solidFill>
                  <a:schemeClr val="tx1"/>
                </a:solidFill>
              </a:rPr>
              <a:t> </a:t>
            </a:r>
          </a:p>
          <a:p>
            <a:pPr algn="l">
              <a:buFont typeface="Wingdings" pitchFamily="2" charset="2"/>
              <a:buChar char="Ø"/>
            </a:pPr>
            <a:r>
              <a:rPr lang="en-US" sz="2100" b="1" dirty="0">
                <a:solidFill>
                  <a:schemeClr val="tx1"/>
                </a:solidFill>
              </a:rPr>
              <a:t>Legislation governing EMC FHT 	</a:t>
            </a:r>
          </a:p>
          <a:p>
            <a:pPr algn="l">
              <a:buFont typeface="Wingdings" pitchFamily="2" charset="2"/>
              <a:buChar char="Ø"/>
            </a:pPr>
            <a:r>
              <a:rPr lang="en-US" sz="2100" b="1" dirty="0">
                <a:solidFill>
                  <a:schemeClr val="tx1"/>
                </a:solidFill>
              </a:rPr>
              <a:t>Organizational chart </a:t>
            </a:r>
          </a:p>
          <a:p>
            <a:pPr algn="l">
              <a:buFont typeface="Wingdings" pitchFamily="2" charset="2"/>
              <a:buChar char="Ø"/>
            </a:pPr>
            <a:r>
              <a:rPr lang="en-US" sz="2100" b="1" dirty="0">
                <a:solidFill>
                  <a:schemeClr val="tx1"/>
                </a:solidFill>
              </a:rPr>
              <a:t>Policies governing the Board (both FHT/FHO) </a:t>
            </a:r>
          </a:p>
          <a:p>
            <a:pPr algn="l">
              <a:buFont typeface="Wingdings" pitchFamily="2" charset="2"/>
              <a:buChar char="Ø"/>
            </a:pPr>
            <a:r>
              <a:rPr lang="en-US" sz="2100" b="1" dirty="0">
                <a:solidFill>
                  <a:schemeClr val="tx1"/>
                </a:solidFill>
              </a:rPr>
              <a:t>Legislated Policies governing FHT </a:t>
            </a:r>
          </a:p>
          <a:p>
            <a:pPr algn="l">
              <a:buFont typeface="Wingdings" pitchFamily="2" charset="2"/>
              <a:buChar char="Ø"/>
            </a:pPr>
            <a:r>
              <a:rPr lang="en-US" sz="2100" b="1" dirty="0">
                <a:solidFill>
                  <a:schemeClr val="tx1"/>
                </a:solidFill>
              </a:rPr>
              <a:t>Administrative Polices applying to staff</a:t>
            </a:r>
          </a:p>
          <a:p>
            <a:pPr algn="l">
              <a:buFont typeface="Wingdings" pitchFamily="2" charset="2"/>
              <a:buChar char="Ø"/>
            </a:pPr>
            <a:r>
              <a:rPr lang="en-US" sz="2100" b="1" dirty="0">
                <a:solidFill>
                  <a:schemeClr val="tx1"/>
                </a:solidFill>
              </a:rPr>
              <a:t>Board meeting schedule-current 	</a:t>
            </a:r>
          </a:p>
          <a:p>
            <a:pPr algn="l">
              <a:buFont typeface="Wingdings" pitchFamily="2" charset="2"/>
              <a:buChar char="Ø"/>
            </a:pPr>
            <a:r>
              <a:rPr lang="en-CA" sz="2100" b="1" dirty="0">
                <a:solidFill>
                  <a:schemeClr val="tx1"/>
                </a:solidFill>
              </a:rPr>
              <a:t>Power Point explaining FHOs verses FHTs- it can be </a:t>
            </a:r>
          </a:p>
          <a:p>
            <a:pPr algn="l"/>
            <a:r>
              <a:rPr lang="en-CA" sz="2100" b="1" dirty="0">
                <a:solidFill>
                  <a:schemeClr val="tx1"/>
                </a:solidFill>
              </a:rPr>
              <a:t>Very confusing for those new to FHTs </a:t>
            </a:r>
            <a:endParaRPr lang="en-US" sz="2100" b="1" dirty="0">
              <a:solidFill>
                <a:schemeClr val="tx1"/>
              </a:solidFill>
            </a:endParaRPr>
          </a:p>
          <a:p>
            <a:pPr algn="l">
              <a:buFont typeface="Wingdings" pitchFamily="2" charset="2"/>
              <a:buChar char="Ø"/>
            </a:pPr>
            <a:endParaRPr lang="en-US" sz="2000" b="1" dirty="0"/>
          </a:p>
          <a:p>
            <a:pPr algn="l">
              <a:buFont typeface="Wingdings" pitchFamily="2" charset="2"/>
              <a:buChar char="Ø"/>
            </a:pPr>
            <a:endParaRPr lang="en-US" sz="2000" b="1" dirty="0"/>
          </a:p>
          <a:p>
            <a:pPr algn="l"/>
            <a:r>
              <a:rPr lang="en-US" b="1" dirty="0"/>
              <a:t>	</a:t>
            </a:r>
          </a:p>
          <a:p>
            <a:endParaRPr lang="en-US" dirty="0"/>
          </a:p>
        </p:txBody>
      </p:sp>
      <p:sp>
        <p:nvSpPr>
          <p:cNvPr id="4" name="Subtitle 2"/>
          <p:cNvSpPr txBox="1">
            <a:spLocks/>
          </p:cNvSpPr>
          <p:nvPr/>
        </p:nvSpPr>
        <p:spPr>
          <a:xfrm>
            <a:off x="4211960" y="1988840"/>
            <a:ext cx="4752528" cy="3456384"/>
          </a:xfrm>
          <a:prstGeom prst="rect">
            <a:avLst/>
          </a:prstGeom>
        </p:spPr>
        <p:txBody>
          <a:bodyPr vert="horz" lIns="91440" tIns="45720" rIns="91440" bIns="45720" rtlCol="0">
            <a:normAutofit fontScale="85000" lnSpcReduction="20000"/>
          </a:bodyPr>
          <a:lstStyle/>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Risk Mitigation Plan</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Strategic Plan</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Duties of Directors as outlined in the Bylaws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Duties of Officers as outlined in the Bylaws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Duties of Executive Director as outlined in the Bylaws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Board Annual Self Evaluation template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1600" b="1" i="0" u="none" strike="noStrike" kern="1200" cap="none" spc="0" normalizeH="0" baseline="0" noProof="0" dirty="0">
                <a:ln>
                  <a:noFill/>
                </a:ln>
                <a:effectLst/>
                <a:uLnTx/>
                <a:uFillTx/>
                <a:latin typeface="+mn-lt"/>
                <a:ea typeface="+mn-ea"/>
                <a:cs typeface="+mn-cs"/>
              </a:rPr>
              <a:t>Executive Director Annual Evaluation template</a:t>
            </a:r>
            <a:endParaRPr lang="en-US" sz="1600" noProof="0" dirty="0"/>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1600" b="1" dirty="0"/>
              <a:t>What happens at a Board meeting? (outline)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1600" b="1" dirty="0"/>
              <a:t>Samples of Board meeting documents </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1600" b="1" dirty="0"/>
              <a:t>Compliance check list (probably the duty of the ED but the responsibility of the Board- as the ED provide the Board with this at least annually). 	</a:t>
            </a:r>
          </a:p>
          <a:p>
            <a:pPr marL="0" marR="0" lvl="0" indent="0" algn="l" defTabSz="914400" rtl="0" eaLnBrk="1" fontAlgn="auto" latinLnBrk="0" hangingPunct="1">
              <a:lnSpc>
                <a:spcPct val="100000"/>
              </a:lnSpc>
              <a:spcBef>
                <a:spcPct val="20000"/>
              </a:spcBef>
              <a:spcAft>
                <a:spcPts val="0"/>
              </a:spcAft>
              <a:buClrTx/>
              <a:buSzTx/>
              <a:tabLst/>
              <a:defRPr/>
            </a:pPr>
            <a:endParaRPr kumimoji="0" lang="en-US" sz="1700" b="1" i="0" u="none" strike="noStrike" kern="1200" cap="none" spc="0" normalizeH="0" baseline="0" noProof="0" dirty="0">
              <a:ln>
                <a:noFill/>
              </a:ln>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US" sz="2000" b="1"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a:ln>
                  <a:noFill/>
                </a:ln>
                <a:solidFill>
                  <a:schemeClr val="tx1">
                    <a:tint val="75000"/>
                  </a:schemeClr>
                </a:solidFill>
                <a:effectLst/>
                <a:uLnTx/>
                <a:uFillTx/>
                <a:latin typeface="+mn-lt"/>
                <a:ea typeface="+mn-ea"/>
                <a:cs typeface="+mn-cs"/>
              </a:rPr>
              <a: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TextBox 4"/>
          <p:cNvSpPr txBox="1"/>
          <p:nvPr/>
        </p:nvSpPr>
        <p:spPr>
          <a:xfrm>
            <a:off x="539552" y="4797152"/>
            <a:ext cx="7920880" cy="1938992"/>
          </a:xfrm>
          <a:prstGeom prst="rect">
            <a:avLst/>
          </a:prstGeom>
          <a:noFill/>
        </p:spPr>
        <p:txBody>
          <a:bodyPr wrap="square" rtlCol="0">
            <a:spAutoFit/>
          </a:bodyPr>
          <a:lstStyle/>
          <a:p>
            <a:pPr algn="ctr"/>
            <a:r>
              <a:rPr lang="en-CA" sz="2000" dirty="0"/>
              <a:t>New Directors may little or no board experience so, keep the documents simple when you can and provide guidelines or explanations of purpose for complex documents like bylaws. </a:t>
            </a:r>
          </a:p>
          <a:p>
            <a:pPr algn="ctr"/>
            <a:endParaRPr lang="en-CA" sz="2000" dirty="0"/>
          </a:p>
          <a:p>
            <a:pPr algn="ctr"/>
            <a:r>
              <a:rPr lang="en-CA" sz="2000" dirty="0"/>
              <a:t>It is of extreme importance to ensure that Directors understand the FHT/FHO relationships and legal boundaries</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CA" dirty="0"/>
              <a:t>Tools utilized at </a:t>
            </a:r>
            <a:r>
              <a:rPr lang="en-CA" dirty="0">
                <a:solidFill>
                  <a:schemeClr val="accent5">
                    <a:lumMod val="50000"/>
                  </a:schemeClr>
                </a:solidFill>
              </a:rPr>
              <a:t>EMC FHT </a:t>
            </a:r>
            <a:endParaRPr lang="en-US" dirty="0">
              <a:solidFill>
                <a:schemeClr val="accent5">
                  <a:lumMod val="50000"/>
                </a:schemeClr>
              </a:solidFill>
            </a:endParaRPr>
          </a:p>
        </p:txBody>
      </p:sp>
      <p:graphicFrame>
        <p:nvGraphicFramePr>
          <p:cNvPr id="4" name="Content Placeholder 3"/>
          <p:cNvGraphicFramePr>
            <a:graphicFrameLocks noGrp="1" noChangeAspect="1"/>
          </p:cNvGraphicFramePr>
          <p:nvPr>
            <p:ph idx="1"/>
          </p:nvPr>
        </p:nvGraphicFramePr>
        <p:xfrm>
          <a:off x="323850" y="1633538"/>
          <a:ext cx="3130550" cy="3848100"/>
        </p:xfrm>
        <a:graphic>
          <a:graphicData uri="http://schemas.openxmlformats.org/presentationml/2006/ole">
            <mc:AlternateContent xmlns:mc="http://schemas.openxmlformats.org/markup-compatibility/2006">
              <mc:Choice xmlns:v="urn:schemas-microsoft-com:vml" Requires="v">
                <p:oleObj spid="_x0000_s1028" name="Document" r:id="rId3" imgW="6858000" imgH="8439480" progId="Word.Document.12">
                  <p:embed/>
                </p:oleObj>
              </mc:Choice>
              <mc:Fallback>
                <p:oleObj name="Document" r:id="rId3" imgW="6858000" imgH="8439480" progId="Word.Document.12">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1633538"/>
                        <a:ext cx="3130550" cy="3848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563938" y="1700213"/>
          <a:ext cx="5391150" cy="3862387"/>
        </p:xfrm>
        <a:graphic>
          <a:graphicData uri="http://schemas.openxmlformats.org/presentationml/2006/ole">
            <mc:AlternateContent xmlns:mc="http://schemas.openxmlformats.org/markup-compatibility/2006">
              <mc:Choice xmlns:v="urn:schemas-microsoft-com:vml" Requires="v">
                <p:oleObj spid="_x0000_s1029" name="Document" r:id="rId5" imgW="8227575" imgH="5906619" progId="Word.Document.12">
                  <p:embed/>
                </p:oleObj>
              </mc:Choice>
              <mc:Fallback>
                <p:oleObj name="Document" r:id="rId5" imgW="8227575" imgH="5906619" progId="Word.Document.12">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938" y="1700213"/>
                        <a:ext cx="5391150" cy="3862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nvPr>
        </p:nvGraphicFramePr>
        <p:xfrm>
          <a:off x="683568" y="1412776"/>
          <a:ext cx="2900813" cy="4525963"/>
        </p:xfrm>
        <a:graphic>
          <a:graphicData uri="http://schemas.openxmlformats.org/presentationml/2006/ole">
            <mc:AlternateContent xmlns:mc="http://schemas.openxmlformats.org/markup-compatibility/2006">
              <mc:Choice xmlns:v="urn:schemas-microsoft-com:vml" Requires="v">
                <p:oleObj spid="_x0000_s2052" name="Document" r:id="rId3" imgW="6099983" imgH="9518456" progId="Word.Document.12">
                  <p:embed/>
                </p:oleObj>
              </mc:Choice>
              <mc:Fallback>
                <p:oleObj name="Document" r:id="rId3" imgW="6099983" imgH="9518456" progId="Word.Document.12">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1412776"/>
                        <a:ext cx="2900813" cy="4525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itle 1"/>
          <p:cNvSpPr>
            <a:spLocks noGrp="1"/>
          </p:cNvSpPr>
          <p:nvPr>
            <p:ph type="title"/>
          </p:nvPr>
        </p:nvSpPr>
        <p:spPr/>
        <p:txBody>
          <a:bodyPr>
            <a:normAutofit/>
          </a:bodyPr>
          <a:lstStyle/>
          <a:p>
            <a:r>
              <a:rPr lang="en-CA" dirty="0"/>
              <a:t>Tools utilized at </a:t>
            </a:r>
            <a:r>
              <a:rPr lang="en-CA" dirty="0">
                <a:solidFill>
                  <a:schemeClr val="accent5">
                    <a:lumMod val="75000"/>
                  </a:schemeClr>
                </a:solidFill>
              </a:rPr>
              <a:t>EMC FHT </a:t>
            </a:r>
            <a:endParaRPr lang="en-US" dirty="0">
              <a:solidFill>
                <a:schemeClr val="accent5">
                  <a:lumMod val="75000"/>
                </a:schemeClr>
              </a:solidFill>
            </a:endParaRPr>
          </a:p>
        </p:txBody>
      </p:sp>
      <p:graphicFrame>
        <p:nvGraphicFramePr>
          <p:cNvPr id="6" name="Object 5"/>
          <p:cNvGraphicFramePr>
            <a:graphicFrameLocks noChangeAspect="1"/>
          </p:cNvGraphicFramePr>
          <p:nvPr/>
        </p:nvGraphicFramePr>
        <p:xfrm>
          <a:off x="4067944" y="2276872"/>
          <a:ext cx="4696478" cy="2716782"/>
        </p:xfrm>
        <a:graphic>
          <a:graphicData uri="http://schemas.openxmlformats.org/presentationml/2006/ole">
            <mc:AlternateContent xmlns:mc="http://schemas.openxmlformats.org/markup-compatibility/2006">
              <mc:Choice xmlns:v="urn:schemas-microsoft-com:vml" Requires="v">
                <p:oleObj spid="_x0000_s2053" name="Document" r:id="rId5" imgW="9285355" imgH="5369818" progId="Word.Document.12">
                  <p:embed/>
                </p:oleObj>
              </mc:Choice>
              <mc:Fallback>
                <p:oleObj name="Document" r:id="rId5" imgW="9285355" imgH="5369818" progId="Word.Document.12">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7944" y="2276872"/>
                        <a:ext cx="4696478" cy="27167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r>
              <a:rPr lang="en-CA" dirty="0"/>
              <a:t>Tools utilized at </a:t>
            </a:r>
            <a:r>
              <a:rPr lang="en-CA" dirty="0">
                <a:solidFill>
                  <a:schemeClr val="accent5">
                    <a:lumMod val="75000"/>
                  </a:schemeClr>
                </a:solidFill>
              </a:rPr>
              <a:t>EMC FHT </a:t>
            </a:r>
            <a:endParaRPr lang="en-US" dirty="0">
              <a:solidFill>
                <a:schemeClr val="accent5">
                  <a:lumMod val="75000"/>
                </a:schemeClr>
              </a:solidFill>
            </a:endParaRPr>
          </a:p>
        </p:txBody>
      </p:sp>
      <p:graphicFrame>
        <p:nvGraphicFramePr>
          <p:cNvPr id="8" name="Object 7">
            <a:hlinkClick r:id="" action="ppaction://ole?verb=0"/>
          </p:cNvPr>
          <p:cNvGraphicFramePr>
            <a:graphicFrameLocks noChangeAspect="1"/>
          </p:cNvGraphicFramePr>
          <p:nvPr/>
        </p:nvGraphicFramePr>
        <p:xfrm>
          <a:off x="2411760" y="1412776"/>
          <a:ext cx="4570413" cy="3427413"/>
        </p:xfrm>
        <a:graphic>
          <a:graphicData uri="http://schemas.openxmlformats.org/presentationml/2006/ole">
            <mc:AlternateContent xmlns:mc="http://schemas.openxmlformats.org/markup-compatibility/2006">
              <mc:Choice xmlns:v="urn:schemas-microsoft-com:vml" Requires="v">
                <p:oleObj spid="_x0000_s3077" name="Presentation" r:id="rId3" imgW="4255089" imgH="3191335" progId="PowerPoint.Show.12">
                  <p:embed/>
                </p:oleObj>
              </mc:Choice>
              <mc:Fallback>
                <p:oleObj name="Presentation" r:id="rId3" imgW="4255089" imgH="3191335" progId="PowerPoint.Show.12">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1412776"/>
                        <a:ext cx="4570413" cy="3427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467544" y="5013176"/>
            <a:ext cx="8496944" cy="1477328"/>
          </a:xfrm>
          <a:prstGeom prst="rect">
            <a:avLst/>
          </a:prstGeom>
          <a:noFill/>
        </p:spPr>
        <p:txBody>
          <a:bodyPr wrap="square" rtlCol="0">
            <a:spAutoFit/>
          </a:bodyPr>
          <a:lstStyle/>
          <a:p>
            <a:pPr algn="ctr"/>
            <a:r>
              <a:rPr lang="en-CA" dirty="0"/>
              <a:t>Back in 2009, I created a version of this Power Point when asked to present annually at Niagara College to PTA and OTA students on primary care models. I updated it over the years (though not recently) and found it very helpful over the in explaining the “true or legal” relationships between FHO and FHT to Directors, Physicians, FHT staff and other stakeholders.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252</Words>
  <Application>Microsoft Office PowerPoint</Application>
  <PresentationFormat>On-screen Show (4:3)</PresentationFormat>
  <Paragraphs>39</Paragraphs>
  <Slides>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4</vt:i4>
      </vt:variant>
    </vt:vector>
  </HeadingPairs>
  <TitlesOfParts>
    <vt:vector size="10" baseType="lpstr">
      <vt:lpstr>Arial</vt:lpstr>
      <vt:lpstr>Calibri</vt:lpstr>
      <vt:lpstr>Wingdings</vt:lpstr>
      <vt:lpstr>Office Theme</vt:lpstr>
      <vt:lpstr>Document</vt:lpstr>
      <vt:lpstr>Presentation</vt:lpstr>
      <vt:lpstr> Etobicoke Medical Centre Family Health Team Board of Directors Orientation and Business Guide “BINDER for new Directors”  </vt:lpstr>
      <vt:lpstr>Tools utilized at EMC FHT </vt:lpstr>
      <vt:lpstr>Tools utilized at EMC FHT </vt:lpstr>
      <vt:lpstr>Tools utilized at EMC FHT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Etobicoke Medical Centre Family Health Team- Board of Directors Orientation and Business Guide BINDER for new Directors</dc:title>
  <dc:creator>user4796</dc:creator>
  <cp:lastModifiedBy>Beth MacKinnon</cp:lastModifiedBy>
  <cp:revision>9</cp:revision>
  <dcterms:created xsi:type="dcterms:W3CDTF">2018-11-21T19:13:13Z</dcterms:created>
  <dcterms:modified xsi:type="dcterms:W3CDTF">2018-12-11T14:24:07Z</dcterms:modified>
</cp:coreProperties>
</file>