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8" r:id="rId5"/>
    <p:sldId id="257" r:id="rId6"/>
    <p:sldId id="259" r:id="rId7"/>
    <p:sldId id="395" r:id="rId8"/>
    <p:sldId id="396" r:id="rId9"/>
    <p:sldId id="417" r:id="rId10"/>
    <p:sldId id="399" r:id="rId11"/>
    <p:sldId id="414" r:id="rId12"/>
    <p:sldId id="407" r:id="rId13"/>
    <p:sldId id="400" r:id="rId14"/>
    <p:sldId id="409" r:id="rId15"/>
    <p:sldId id="401" r:id="rId16"/>
    <p:sldId id="1083" r:id="rId17"/>
    <p:sldId id="261" r:id="rId18"/>
    <p:sldId id="1084" r:id="rId19"/>
    <p:sldId id="260" r:id="rId20"/>
    <p:sldId id="966" r:id="rId21"/>
    <p:sldId id="1071" r:id="rId22"/>
    <p:sldId id="1078" r:id="rId23"/>
    <p:sldId id="1074" r:id="rId24"/>
    <p:sldId id="356" r:id="rId25"/>
    <p:sldId id="1076" r:id="rId26"/>
    <p:sldId id="1079" r:id="rId27"/>
    <p:sldId id="377" r:id="rId28"/>
    <p:sldId id="1080" r:id="rId29"/>
    <p:sldId id="1082" r:id="rId30"/>
    <p:sldId id="435" r:id="rId31"/>
    <p:sldId id="411" r:id="rId32"/>
    <p:sldId id="412" r:id="rId33"/>
    <p:sldId id="423" r:id="rId34"/>
    <p:sldId id="413" r:id="rId35"/>
    <p:sldId id="419" r:id="rId36"/>
    <p:sldId id="359" r:id="rId37"/>
  </p:sldIdLst>
  <p:sldSz cx="9144000" cy="6858000" type="screen4x3"/>
  <p:notesSz cx="6858000" cy="9144000"/>
  <p:defaultTextStyle>
    <a:defPPr>
      <a:defRPr lang="en-CA"/>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84601" autoAdjust="0"/>
  </p:normalViewPr>
  <p:slideViewPr>
    <p:cSldViewPr>
      <p:cViewPr varScale="1">
        <p:scale>
          <a:sx n="61" d="100"/>
          <a:sy n="61" d="100"/>
        </p:scale>
        <p:origin x="1860"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E4E5D-2B7C-4FC7-996E-85FBB975E87F}" type="doc">
      <dgm:prSet loTypeId="urn:diagrams.loki3.com/BracketList" loCatId="officeonline" qsTypeId="urn:microsoft.com/office/officeart/2005/8/quickstyle/simple3" qsCatId="simple" csTypeId="urn:microsoft.com/office/officeart/2005/8/colors/accent2_4" csCatId="accent2" phldr="1"/>
      <dgm:spPr/>
      <dgm:t>
        <a:bodyPr/>
        <a:lstStyle/>
        <a:p>
          <a:endParaRPr lang="en-CA"/>
        </a:p>
      </dgm:t>
    </dgm:pt>
    <dgm:pt modelId="{DABDC8A3-7DED-4B56-9A70-1135A6D9462F}">
      <dgm:prSet phldrT="[Text]"/>
      <dgm:spPr/>
      <dgm:t>
        <a:bodyPr/>
        <a:lstStyle/>
        <a:p>
          <a:endParaRPr lang="en-CA" dirty="0"/>
        </a:p>
      </dgm:t>
    </dgm:pt>
    <dgm:pt modelId="{0E0028EE-6673-4613-824D-31301C6C0FD1}" type="parTrans" cxnId="{3255B660-D1EC-4F9D-BA8B-4B7C931DB4CD}">
      <dgm:prSet/>
      <dgm:spPr/>
      <dgm:t>
        <a:bodyPr/>
        <a:lstStyle/>
        <a:p>
          <a:endParaRPr lang="en-CA"/>
        </a:p>
      </dgm:t>
    </dgm:pt>
    <dgm:pt modelId="{2565500F-FDE4-4CF1-8C94-2887CCF2D020}" type="sibTrans" cxnId="{3255B660-D1EC-4F9D-BA8B-4B7C931DB4CD}">
      <dgm:prSet/>
      <dgm:spPr/>
      <dgm:t>
        <a:bodyPr/>
        <a:lstStyle/>
        <a:p>
          <a:endParaRPr lang="en-CA"/>
        </a:p>
      </dgm:t>
    </dgm:pt>
    <dgm:pt modelId="{C5557D91-DB04-45C9-B18B-26C2C93FE772}">
      <dgm:prSet phldrT="[Text]"/>
      <dgm:spPr/>
      <dgm:t>
        <a:bodyPr/>
        <a:lstStyle/>
        <a:p>
          <a:r>
            <a:rPr lang="en-CA" dirty="0">
              <a:solidFill>
                <a:schemeClr val="bg1"/>
              </a:solidFill>
            </a:rPr>
            <a:t>OHT</a:t>
          </a:r>
          <a:r>
            <a:rPr lang="en-CA" dirty="0"/>
            <a:t> </a:t>
          </a:r>
        </a:p>
      </dgm:t>
    </dgm:pt>
    <dgm:pt modelId="{C33F1B4D-21AF-423D-91F1-A45692D727CC}" type="parTrans" cxnId="{A0E4BC97-DE78-4A44-95D4-DB20C2DBC1A1}">
      <dgm:prSet/>
      <dgm:spPr/>
      <dgm:t>
        <a:bodyPr/>
        <a:lstStyle/>
        <a:p>
          <a:endParaRPr lang="en-CA"/>
        </a:p>
      </dgm:t>
    </dgm:pt>
    <dgm:pt modelId="{1D669B17-BDDC-4E31-8722-88CCC77CCF3B}" type="sibTrans" cxnId="{A0E4BC97-DE78-4A44-95D4-DB20C2DBC1A1}">
      <dgm:prSet/>
      <dgm:spPr/>
      <dgm:t>
        <a:bodyPr/>
        <a:lstStyle/>
        <a:p>
          <a:endParaRPr lang="en-CA"/>
        </a:p>
      </dgm:t>
    </dgm:pt>
    <dgm:pt modelId="{6B20235E-3DFA-40FA-9670-D0C9E2C9FC15}">
      <dgm:prSet phldrT="[Text]" custT="1"/>
      <dgm:spPr/>
      <dgm:t>
        <a:bodyPr/>
        <a:lstStyle/>
        <a:p>
          <a:r>
            <a:rPr lang="en-US" sz="1600" b="1" dirty="0">
              <a:latin typeface="Calibri" panose="020F0502020204030204" pitchFamily="34" charset="0"/>
              <a:cs typeface="Calibri" panose="020F0502020204030204" pitchFamily="34" charset="0"/>
            </a:rPr>
            <a:t>High use of Digital Tools</a:t>
          </a:r>
          <a:r>
            <a:rPr lang="en-US" sz="1600" dirty="0">
              <a:latin typeface="Calibri" panose="020F0502020204030204" pitchFamily="34" charset="0"/>
              <a:cs typeface="Calibri" panose="020F0502020204030204" pitchFamily="34" charset="0"/>
            </a:rPr>
            <a:t>: Enable high degree of clinical integration supported digitally with common goals to support population health outcomes, based on quadruple aim (quality, experience, efficiency, providers)</a:t>
          </a:r>
          <a:endParaRPr lang="en-CA" sz="1600" dirty="0">
            <a:latin typeface="Calibri" panose="020F0502020204030204" pitchFamily="34" charset="0"/>
            <a:cs typeface="Calibri" panose="020F0502020204030204" pitchFamily="34" charset="0"/>
          </a:endParaRPr>
        </a:p>
      </dgm:t>
    </dgm:pt>
    <dgm:pt modelId="{80E23867-031D-47D6-9488-5720799F314D}" type="parTrans" cxnId="{195AB932-F42F-4CC3-AF07-82163B62DC58}">
      <dgm:prSet/>
      <dgm:spPr/>
      <dgm:t>
        <a:bodyPr/>
        <a:lstStyle/>
        <a:p>
          <a:endParaRPr lang="en-CA"/>
        </a:p>
      </dgm:t>
    </dgm:pt>
    <dgm:pt modelId="{0122636B-BD77-4974-BF14-FC4589917D0C}" type="sibTrans" cxnId="{195AB932-F42F-4CC3-AF07-82163B62DC58}">
      <dgm:prSet/>
      <dgm:spPr/>
      <dgm:t>
        <a:bodyPr/>
        <a:lstStyle/>
        <a:p>
          <a:endParaRPr lang="en-CA"/>
        </a:p>
      </dgm:t>
    </dgm:pt>
    <dgm:pt modelId="{129CDFFD-CB38-42D2-925F-E19193AA81ED}">
      <dgm:prSet phldrT="[Text]" custT="1"/>
      <dgm:spPr/>
      <dgm:t>
        <a:bodyPr/>
        <a:lstStyle/>
        <a:p>
          <a:r>
            <a:rPr lang="en-US" sz="1600" b="1" dirty="0">
              <a:latin typeface="Calibri" panose="020F0502020204030204" pitchFamily="34" charset="0"/>
              <a:cs typeface="Calibri" panose="020F0502020204030204" pitchFamily="34" charset="0"/>
            </a:rPr>
            <a:t>24/7 Navigation Support</a:t>
          </a:r>
          <a:r>
            <a:rPr lang="en-US" sz="1600" dirty="0">
              <a:latin typeface="Calibri" panose="020F0502020204030204" pitchFamily="34" charset="0"/>
              <a:cs typeface="Calibri" panose="020F0502020204030204" pitchFamily="34" charset="0"/>
            </a:rPr>
            <a:t>. Patient is at the </a:t>
          </a:r>
          <a:r>
            <a:rPr lang="en-US" sz="1600" dirty="0" err="1">
              <a:latin typeface="Calibri" panose="020F0502020204030204" pitchFamily="34" charset="0"/>
              <a:cs typeface="Calibri" panose="020F0502020204030204" pitchFamily="34" charset="0"/>
            </a:rPr>
            <a:t>centre</a:t>
          </a:r>
          <a:r>
            <a:rPr lang="en-US" sz="1600" dirty="0">
              <a:latin typeface="Calibri" panose="020F0502020204030204" pitchFamily="34" charset="0"/>
              <a:cs typeface="Calibri" panose="020F0502020204030204" pitchFamily="34" charset="0"/>
            </a:rPr>
            <a:t> with virtual care and access to information</a:t>
          </a:r>
          <a:endParaRPr lang="en-CA" sz="1600" dirty="0">
            <a:latin typeface="Calibri" panose="020F0502020204030204" pitchFamily="34" charset="0"/>
            <a:cs typeface="Calibri" panose="020F0502020204030204" pitchFamily="34" charset="0"/>
          </a:endParaRPr>
        </a:p>
      </dgm:t>
    </dgm:pt>
    <dgm:pt modelId="{7239BB30-2041-4374-8D61-6504FF3B601C}" type="parTrans" cxnId="{BD1DD727-A030-47F1-BA38-B89CBD7F652C}">
      <dgm:prSet/>
      <dgm:spPr/>
      <dgm:t>
        <a:bodyPr/>
        <a:lstStyle/>
        <a:p>
          <a:endParaRPr lang="en-CA"/>
        </a:p>
      </dgm:t>
    </dgm:pt>
    <dgm:pt modelId="{26C9E6E4-254E-433B-9E38-40BE18CB3118}" type="sibTrans" cxnId="{BD1DD727-A030-47F1-BA38-B89CBD7F652C}">
      <dgm:prSet/>
      <dgm:spPr/>
      <dgm:t>
        <a:bodyPr/>
        <a:lstStyle/>
        <a:p>
          <a:endParaRPr lang="en-CA"/>
        </a:p>
      </dgm:t>
    </dgm:pt>
    <dgm:pt modelId="{BCB4AD76-2760-4F59-B10E-9BC966B9F345}">
      <dgm:prSet phldrT="[Text]" custT="1"/>
      <dgm:spPr/>
      <dgm:t>
        <a:bodyPr/>
        <a:lstStyle/>
        <a:p>
          <a:r>
            <a:rPr lang="en-US" sz="1600" b="1" dirty="0">
              <a:latin typeface="Calibri" panose="020F0502020204030204" pitchFamily="34" charset="0"/>
              <a:cs typeface="Calibri" panose="020F0502020204030204" pitchFamily="34" charset="0"/>
            </a:rPr>
            <a:t>Seamless Transitions</a:t>
          </a:r>
          <a:r>
            <a:rPr lang="en-US" sz="1600" dirty="0">
              <a:latin typeface="Calibri" panose="020F0502020204030204" pitchFamily="34" charset="0"/>
              <a:cs typeface="Calibri" panose="020F0502020204030204" pitchFamily="34" charset="0"/>
            </a:rPr>
            <a:t>: fully integrate care across the continuum of care to deliver more coordinated, better, faster care at a lower cost </a:t>
          </a:r>
          <a:endParaRPr lang="en-CA" sz="1600" dirty="0">
            <a:latin typeface="Calibri" panose="020F0502020204030204" pitchFamily="34" charset="0"/>
            <a:cs typeface="Calibri" panose="020F0502020204030204" pitchFamily="34" charset="0"/>
          </a:endParaRPr>
        </a:p>
      </dgm:t>
    </dgm:pt>
    <dgm:pt modelId="{1654FE45-407F-4C1A-9C05-A7BE455A11C0}" type="sibTrans" cxnId="{E17EC2C4-56B1-40CF-A66A-34624EA7863C}">
      <dgm:prSet/>
      <dgm:spPr/>
      <dgm:t>
        <a:bodyPr/>
        <a:lstStyle/>
        <a:p>
          <a:endParaRPr lang="en-CA"/>
        </a:p>
      </dgm:t>
    </dgm:pt>
    <dgm:pt modelId="{72CF0BB5-6C74-4FF2-9BB8-51918A6A736A}" type="parTrans" cxnId="{E17EC2C4-56B1-40CF-A66A-34624EA7863C}">
      <dgm:prSet/>
      <dgm:spPr/>
      <dgm:t>
        <a:bodyPr/>
        <a:lstStyle/>
        <a:p>
          <a:endParaRPr lang="en-CA"/>
        </a:p>
      </dgm:t>
    </dgm:pt>
    <dgm:pt modelId="{A03FFDC0-01D7-43F9-B5CF-F4123B44621D}">
      <dgm:prSet phldrT="[Text]" custT="1"/>
      <dgm:spPr/>
      <dgm:t>
        <a:bodyPr/>
        <a:lstStyle/>
        <a:p>
          <a:endParaRPr lang="en-CA" sz="1600" dirty="0"/>
        </a:p>
      </dgm:t>
    </dgm:pt>
    <dgm:pt modelId="{06442BDB-70F2-47B0-8E8A-FC57406F5DE4}" type="sibTrans" cxnId="{4E9B3373-A11F-4951-B716-F7334F362D1F}">
      <dgm:prSet/>
      <dgm:spPr/>
      <dgm:t>
        <a:bodyPr/>
        <a:lstStyle/>
        <a:p>
          <a:endParaRPr lang="en-CA"/>
        </a:p>
      </dgm:t>
    </dgm:pt>
    <dgm:pt modelId="{F2B21DE0-E1C4-43AC-9DFC-D2F27A5C7BC2}" type="parTrans" cxnId="{4E9B3373-A11F-4951-B716-F7334F362D1F}">
      <dgm:prSet/>
      <dgm:spPr/>
      <dgm:t>
        <a:bodyPr/>
        <a:lstStyle/>
        <a:p>
          <a:endParaRPr lang="en-CA"/>
        </a:p>
      </dgm:t>
    </dgm:pt>
    <dgm:pt modelId="{6B62B8B5-B938-4FB3-88D4-ED7F7EB0266C}" type="pres">
      <dgm:prSet presAssocID="{8E2E4E5D-2B7C-4FC7-996E-85FBB975E87F}" presName="Name0" presStyleCnt="0">
        <dgm:presLayoutVars>
          <dgm:dir/>
          <dgm:animLvl val="lvl"/>
          <dgm:resizeHandles val="exact"/>
        </dgm:presLayoutVars>
      </dgm:prSet>
      <dgm:spPr/>
    </dgm:pt>
    <dgm:pt modelId="{A0DB47E0-FEED-4518-AC15-5E7712189314}" type="pres">
      <dgm:prSet presAssocID="{DABDC8A3-7DED-4B56-9A70-1135A6D9462F}" presName="linNode" presStyleCnt="0"/>
      <dgm:spPr/>
    </dgm:pt>
    <dgm:pt modelId="{7D9B5C60-23CF-4458-87C0-E061114EDA3E}" type="pres">
      <dgm:prSet presAssocID="{DABDC8A3-7DED-4B56-9A70-1135A6D9462F}" presName="parTx" presStyleLbl="revTx" presStyleIdx="0" presStyleCnt="3">
        <dgm:presLayoutVars>
          <dgm:chMax val="1"/>
          <dgm:bulletEnabled val="1"/>
        </dgm:presLayoutVars>
      </dgm:prSet>
      <dgm:spPr/>
    </dgm:pt>
    <dgm:pt modelId="{D7497115-A30F-46DE-AE41-839330B3E579}" type="pres">
      <dgm:prSet presAssocID="{DABDC8A3-7DED-4B56-9A70-1135A6D9462F}" presName="bracket" presStyleLbl="parChTrans1D1" presStyleIdx="0" presStyleCnt="3"/>
      <dgm:spPr/>
    </dgm:pt>
    <dgm:pt modelId="{56138023-697A-49C6-BB9E-408336B63E15}" type="pres">
      <dgm:prSet presAssocID="{DABDC8A3-7DED-4B56-9A70-1135A6D9462F}" presName="spH" presStyleCnt="0"/>
      <dgm:spPr/>
    </dgm:pt>
    <dgm:pt modelId="{23B8AB69-BFA0-4DF3-98A2-4E00C60493D1}" type="pres">
      <dgm:prSet presAssocID="{DABDC8A3-7DED-4B56-9A70-1135A6D9462F}" presName="desTx" presStyleLbl="node1" presStyleIdx="0" presStyleCnt="3">
        <dgm:presLayoutVars>
          <dgm:bulletEnabled val="1"/>
        </dgm:presLayoutVars>
      </dgm:prSet>
      <dgm:spPr/>
    </dgm:pt>
    <dgm:pt modelId="{FFD680D6-19A4-4E85-89FA-46CC1A2A049B}" type="pres">
      <dgm:prSet presAssocID="{2565500F-FDE4-4CF1-8C94-2887CCF2D020}" presName="spV" presStyleCnt="0"/>
      <dgm:spPr/>
    </dgm:pt>
    <dgm:pt modelId="{22EC961A-F334-419A-BF49-78717C6BEA7A}" type="pres">
      <dgm:prSet presAssocID="{C5557D91-DB04-45C9-B18B-26C2C93FE772}" presName="linNode" presStyleCnt="0"/>
      <dgm:spPr/>
    </dgm:pt>
    <dgm:pt modelId="{8907F794-3376-427D-921C-4245EC650577}" type="pres">
      <dgm:prSet presAssocID="{C5557D91-DB04-45C9-B18B-26C2C93FE772}" presName="parTx" presStyleLbl="revTx" presStyleIdx="1" presStyleCnt="3">
        <dgm:presLayoutVars>
          <dgm:chMax val="1"/>
          <dgm:bulletEnabled val="1"/>
        </dgm:presLayoutVars>
      </dgm:prSet>
      <dgm:spPr/>
    </dgm:pt>
    <dgm:pt modelId="{8B0E0A3B-D03A-4E0E-97CA-3E051927CEDD}" type="pres">
      <dgm:prSet presAssocID="{C5557D91-DB04-45C9-B18B-26C2C93FE772}" presName="bracket" presStyleLbl="parChTrans1D1" presStyleIdx="1" presStyleCnt="3"/>
      <dgm:spPr/>
    </dgm:pt>
    <dgm:pt modelId="{916A30A9-5D8B-428A-BEB3-BCEAB3363B2B}" type="pres">
      <dgm:prSet presAssocID="{C5557D91-DB04-45C9-B18B-26C2C93FE772}" presName="spH" presStyleCnt="0"/>
      <dgm:spPr/>
    </dgm:pt>
    <dgm:pt modelId="{62DAE3A5-B4EE-4D41-BBAE-D1BB5B8F6B04}" type="pres">
      <dgm:prSet presAssocID="{C5557D91-DB04-45C9-B18B-26C2C93FE772}" presName="desTx" presStyleLbl="node1" presStyleIdx="1" presStyleCnt="3">
        <dgm:presLayoutVars>
          <dgm:bulletEnabled val="1"/>
        </dgm:presLayoutVars>
      </dgm:prSet>
      <dgm:spPr/>
    </dgm:pt>
    <dgm:pt modelId="{66B25A8C-7F94-41D5-94C1-1BE698B32586}" type="pres">
      <dgm:prSet presAssocID="{1D669B17-BDDC-4E31-8722-88CCC77CCF3B}" presName="spV" presStyleCnt="0"/>
      <dgm:spPr/>
    </dgm:pt>
    <dgm:pt modelId="{629BF19C-8DC1-4A5A-BC9C-29F826A7887A}" type="pres">
      <dgm:prSet presAssocID="{A03FFDC0-01D7-43F9-B5CF-F4123B44621D}" presName="linNode" presStyleCnt="0"/>
      <dgm:spPr/>
    </dgm:pt>
    <dgm:pt modelId="{9E2A927F-DCE8-4D76-B07F-FA0D38D0B2A7}" type="pres">
      <dgm:prSet presAssocID="{A03FFDC0-01D7-43F9-B5CF-F4123B44621D}" presName="parTx" presStyleLbl="revTx" presStyleIdx="2" presStyleCnt="3">
        <dgm:presLayoutVars>
          <dgm:chMax val="1"/>
          <dgm:bulletEnabled val="1"/>
        </dgm:presLayoutVars>
      </dgm:prSet>
      <dgm:spPr/>
    </dgm:pt>
    <dgm:pt modelId="{6CC91D67-982B-46FD-9AF7-EF95059612D6}" type="pres">
      <dgm:prSet presAssocID="{A03FFDC0-01D7-43F9-B5CF-F4123B44621D}" presName="bracket" presStyleLbl="parChTrans1D1" presStyleIdx="2" presStyleCnt="3"/>
      <dgm:spPr/>
    </dgm:pt>
    <dgm:pt modelId="{E32FCAE3-908A-4CC6-8CC2-1E17CF0CFE75}" type="pres">
      <dgm:prSet presAssocID="{A03FFDC0-01D7-43F9-B5CF-F4123B44621D}" presName="spH" presStyleCnt="0"/>
      <dgm:spPr/>
    </dgm:pt>
    <dgm:pt modelId="{AA62CDD2-D95C-4D68-BFD8-48097B9539AA}" type="pres">
      <dgm:prSet presAssocID="{A03FFDC0-01D7-43F9-B5CF-F4123B44621D}" presName="desTx" presStyleLbl="node1" presStyleIdx="2" presStyleCnt="3">
        <dgm:presLayoutVars>
          <dgm:bulletEnabled val="1"/>
        </dgm:presLayoutVars>
      </dgm:prSet>
      <dgm:spPr/>
    </dgm:pt>
  </dgm:ptLst>
  <dgm:cxnLst>
    <dgm:cxn modelId="{BD1DD727-A030-47F1-BA38-B89CBD7F652C}" srcId="{A03FFDC0-01D7-43F9-B5CF-F4123B44621D}" destId="{129CDFFD-CB38-42D2-925F-E19193AA81ED}" srcOrd="0" destOrd="0" parTransId="{7239BB30-2041-4374-8D61-6504FF3B601C}" sibTransId="{26C9E6E4-254E-433B-9E38-40BE18CB3118}"/>
    <dgm:cxn modelId="{8C745F29-7EA2-4AEB-B938-A2C038D3EB1E}" type="presOf" srcId="{BCB4AD76-2760-4F59-B10E-9BC966B9F345}" destId="{23B8AB69-BFA0-4DF3-98A2-4E00C60493D1}" srcOrd="0" destOrd="0" presId="urn:diagrams.loki3.com/BracketList"/>
    <dgm:cxn modelId="{195AB932-F42F-4CC3-AF07-82163B62DC58}" srcId="{C5557D91-DB04-45C9-B18B-26C2C93FE772}" destId="{6B20235E-3DFA-40FA-9670-D0C9E2C9FC15}" srcOrd="0" destOrd="0" parTransId="{80E23867-031D-47D6-9488-5720799F314D}" sibTransId="{0122636B-BD77-4974-BF14-FC4589917D0C}"/>
    <dgm:cxn modelId="{3255B660-D1EC-4F9D-BA8B-4B7C931DB4CD}" srcId="{8E2E4E5D-2B7C-4FC7-996E-85FBB975E87F}" destId="{DABDC8A3-7DED-4B56-9A70-1135A6D9462F}" srcOrd="0" destOrd="0" parTransId="{0E0028EE-6673-4613-824D-31301C6C0FD1}" sibTransId="{2565500F-FDE4-4CF1-8C94-2887CCF2D020}"/>
    <dgm:cxn modelId="{2531BB65-4E1C-4D7F-8D1A-3B98F0E3AD14}" type="presOf" srcId="{6B20235E-3DFA-40FA-9670-D0C9E2C9FC15}" destId="{62DAE3A5-B4EE-4D41-BBAE-D1BB5B8F6B04}" srcOrd="0" destOrd="0" presId="urn:diagrams.loki3.com/BracketList"/>
    <dgm:cxn modelId="{4E9B3373-A11F-4951-B716-F7334F362D1F}" srcId="{8E2E4E5D-2B7C-4FC7-996E-85FBB975E87F}" destId="{A03FFDC0-01D7-43F9-B5CF-F4123B44621D}" srcOrd="2" destOrd="0" parTransId="{F2B21DE0-E1C4-43AC-9DFC-D2F27A5C7BC2}" sibTransId="{06442BDB-70F2-47B0-8E8A-FC57406F5DE4}"/>
    <dgm:cxn modelId="{BED29575-422F-42FB-AF05-E97A00D32FF3}" type="presOf" srcId="{DABDC8A3-7DED-4B56-9A70-1135A6D9462F}" destId="{7D9B5C60-23CF-4458-87C0-E061114EDA3E}" srcOrd="0" destOrd="0" presId="urn:diagrams.loki3.com/BracketList"/>
    <dgm:cxn modelId="{8F8C0376-49A2-4387-A098-B15B9EB12737}" type="presOf" srcId="{8E2E4E5D-2B7C-4FC7-996E-85FBB975E87F}" destId="{6B62B8B5-B938-4FB3-88D4-ED7F7EB0266C}" srcOrd="0" destOrd="0" presId="urn:diagrams.loki3.com/BracketList"/>
    <dgm:cxn modelId="{38D55D7E-F77F-498F-9588-1CE5DB48061C}" type="presOf" srcId="{A03FFDC0-01D7-43F9-B5CF-F4123B44621D}" destId="{9E2A927F-DCE8-4D76-B07F-FA0D38D0B2A7}" srcOrd="0" destOrd="0" presId="urn:diagrams.loki3.com/BracketList"/>
    <dgm:cxn modelId="{A0E4BC97-DE78-4A44-95D4-DB20C2DBC1A1}" srcId="{8E2E4E5D-2B7C-4FC7-996E-85FBB975E87F}" destId="{C5557D91-DB04-45C9-B18B-26C2C93FE772}" srcOrd="1" destOrd="0" parTransId="{C33F1B4D-21AF-423D-91F1-A45692D727CC}" sibTransId="{1D669B17-BDDC-4E31-8722-88CCC77CCF3B}"/>
    <dgm:cxn modelId="{F8E57E98-1F04-4F47-B938-691EDCBC3846}" type="presOf" srcId="{129CDFFD-CB38-42D2-925F-E19193AA81ED}" destId="{AA62CDD2-D95C-4D68-BFD8-48097B9539AA}" srcOrd="0" destOrd="0" presId="urn:diagrams.loki3.com/BracketList"/>
    <dgm:cxn modelId="{E6E166A7-20D2-4DE8-AE41-15430089D53E}" type="presOf" srcId="{C5557D91-DB04-45C9-B18B-26C2C93FE772}" destId="{8907F794-3376-427D-921C-4245EC650577}" srcOrd="0" destOrd="0" presId="urn:diagrams.loki3.com/BracketList"/>
    <dgm:cxn modelId="{E17EC2C4-56B1-40CF-A66A-34624EA7863C}" srcId="{DABDC8A3-7DED-4B56-9A70-1135A6D9462F}" destId="{BCB4AD76-2760-4F59-B10E-9BC966B9F345}" srcOrd="0" destOrd="0" parTransId="{72CF0BB5-6C74-4FF2-9BB8-51918A6A736A}" sibTransId="{1654FE45-407F-4C1A-9C05-A7BE455A11C0}"/>
    <dgm:cxn modelId="{7B53B435-5654-4ADF-A3E7-4D8D05DD098C}" type="presParOf" srcId="{6B62B8B5-B938-4FB3-88D4-ED7F7EB0266C}" destId="{A0DB47E0-FEED-4518-AC15-5E7712189314}" srcOrd="0" destOrd="0" presId="urn:diagrams.loki3.com/BracketList"/>
    <dgm:cxn modelId="{22ACA11E-BB87-46E3-822F-2CFF9FB00746}" type="presParOf" srcId="{A0DB47E0-FEED-4518-AC15-5E7712189314}" destId="{7D9B5C60-23CF-4458-87C0-E061114EDA3E}" srcOrd="0" destOrd="0" presId="urn:diagrams.loki3.com/BracketList"/>
    <dgm:cxn modelId="{6D0FBDA1-F3B9-46AB-97C3-24156FFBDA44}" type="presParOf" srcId="{A0DB47E0-FEED-4518-AC15-5E7712189314}" destId="{D7497115-A30F-46DE-AE41-839330B3E579}" srcOrd="1" destOrd="0" presId="urn:diagrams.loki3.com/BracketList"/>
    <dgm:cxn modelId="{696278FB-58C7-42FB-9CA0-87E4403BDA19}" type="presParOf" srcId="{A0DB47E0-FEED-4518-AC15-5E7712189314}" destId="{56138023-697A-49C6-BB9E-408336B63E15}" srcOrd="2" destOrd="0" presId="urn:diagrams.loki3.com/BracketList"/>
    <dgm:cxn modelId="{4BD5232B-12D2-45F1-BB02-3F054CEAF4D3}" type="presParOf" srcId="{A0DB47E0-FEED-4518-AC15-5E7712189314}" destId="{23B8AB69-BFA0-4DF3-98A2-4E00C60493D1}" srcOrd="3" destOrd="0" presId="urn:diagrams.loki3.com/BracketList"/>
    <dgm:cxn modelId="{DBF48E66-CD8C-40A8-B7FC-3A668A411EFA}" type="presParOf" srcId="{6B62B8B5-B938-4FB3-88D4-ED7F7EB0266C}" destId="{FFD680D6-19A4-4E85-89FA-46CC1A2A049B}" srcOrd="1" destOrd="0" presId="urn:diagrams.loki3.com/BracketList"/>
    <dgm:cxn modelId="{57C001A2-4324-46F3-A033-E0D5FED1701E}" type="presParOf" srcId="{6B62B8B5-B938-4FB3-88D4-ED7F7EB0266C}" destId="{22EC961A-F334-419A-BF49-78717C6BEA7A}" srcOrd="2" destOrd="0" presId="urn:diagrams.loki3.com/BracketList"/>
    <dgm:cxn modelId="{D193433C-2806-4FF5-A7D3-24B7AE07DBE4}" type="presParOf" srcId="{22EC961A-F334-419A-BF49-78717C6BEA7A}" destId="{8907F794-3376-427D-921C-4245EC650577}" srcOrd="0" destOrd="0" presId="urn:diagrams.loki3.com/BracketList"/>
    <dgm:cxn modelId="{1B9C95E5-4424-4940-948E-C69D4714CFBC}" type="presParOf" srcId="{22EC961A-F334-419A-BF49-78717C6BEA7A}" destId="{8B0E0A3B-D03A-4E0E-97CA-3E051927CEDD}" srcOrd="1" destOrd="0" presId="urn:diagrams.loki3.com/BracketList"/>
    <dgm:cxn modelId="{B7549C8E-7530-4909-8538-58A3A6548493}" type="presParOf" srcId="{22EC961A-F334-419A-BF49-78717C6BEA7A}" destId="{916A30A9-5D8B-428A-BEB3-BCEAB3363B2B}" srcOrd="2" destOrd="0" presId="urn:diagrams.loki3.com/BracketList"/>
    <dgm:cxn modelId="{B9B49A51-30C4-47BB-A5C3-DE47C35C6CB6}" type="presParOf" srcId="{22EC961A-F334-419A-BF49-78717C6BEA7A}" destId="{62DAE3A5-B4EE-4D41-BBAE-D1BB5B8F6B04}" srcOrd="3" destOrd="0" presId="urn:diagrams.loki3.com/BracketList"/>
    <dgm:cxn modelId="{13863DB5-4617-4E48-BE63-F5EF226571AA}" type="presParOf" srcId="{6B62B8B5-B938-4FB3-88D4-ED7F7EB0266C}" destId="{66B25A8C-7F94-41D5-94C1-1BE698B32586}" srcOrd="3" destOrd="0" presId="urn:diagrams.loki3.com/BracketList"/>
    <dgm:cxn modelId="{37BCE737-80F0-449B-998C-C6362CC94DD4}" type="presParOf" srcId="{6B62B8B5-B938-4FB3-88D4-ED7F7EB0266C}" destId="{629BF19C-8DC1-4A5A-BC9C-29F826A7887A}" srcOrd="4" destOrd="0" presId="urn:diagrams.loki3.com/BracketList"/>
    <dgm:cxn modelId="{FF474D8C-A499-4460-98DD-537FC9749F05}" type="presParOf" srcId="{629BF19C-8DC1-4A5A-BC9C-29F826A7887A}" destId="{9E2A927F-DCE8-4D76-B07F-FA0D38D0B2A7}" srcOrd="0" destOrd="0" presId="urn:diagrams.loki3.com/BracketList"/>
    <dgm:cxn modelId="{79CDAD37-E16F-4835-A4B9-43A82F1D3BBA}" type="presParOf" srcId="{629BF19C-8DC1-4A5A-BC9C-29F826A7887A}" destId="{6CC91D67-982B-46FD-9AF7-EF95059612D6}" srcOrd="1" destOrd="0" presId="urn:diagrams.loki3.com/BracketList"/>
    <dgm:cxn modelId="{5C6A202C-C728-4405-872B-910FC5AA7116}" type="presParOf" srcId="{629BF19C-8DC1-4A5A-BC9C-29F826A7887A}" destId="{E32FCAE3-908A-4CC6-8CC2-1E17CF0CFE75}" srcOrd="2" destOrd="0" presId="urn:diagrams.loki3.com/BracketList"/>
    <dgm:cxn modelId="{441E3EE7-5DED-418B-AFCA-0146D21FB4C8}" type="presParOf" srcId="{629BF19C-8DC1-4A5A-BC9C-29F826A7887A}" destId="{AA62CDD2-D95C-4D68-BFD8-48097B9539AA}"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B5C60-23CF-4458-87C0-E061114EDA3E}">
      <dsp:nvSpPr>
        <dsp:cNvPr id="0" name=""/>
        <dsp:cNvSpPr/>
      </dsp:nvSpPr>
      <dsp:spPr>
        <a:xfrm>
          <a:off x="0" y="59166"/>
          <a:ext cx="2033668"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r" defTabSz="1600200">
            <a:lnSpc>
              <a:spcPct val="90000"/>
            </a:lnSpc>
            <a:spcBef>
              <a:spcPct val="0"/>
            </a:spcBef>
            <a:spcAft>
              <a:spcPct val="35000"/>
            </a:spcAft>
            <a:buNone/>
          </a:pPr>
          <a:endParaRPr lang="en-CA" sz="3600" kern="1200" dirty="0"/>
        </a:p>
      </dsp:txBody>
      <dsp:txXfrm>
        <a:off x="0" y="59166"/>
        <a:ext cx="2033668" cy="712800"/>
      </dsp:txXfrm>
    </dsp:sp>
    <dsp:sp modelId="{D7497115-A30F-46DE-AE41-839330B3E579}">
      <dsp:nvSpPr>
        <dsp:cNvPr id="0" name=""/>
        <dsp:cNvSpPr/>
      </dsp:nvSpPr>
      <dsp:spPr>
        <a:xfrm>
          <a:off x="2033667" y="14616"/>
          <a:ext cx="406733" cy="801900"/>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8AB69-BFA0-4DF3-98A2-4E00C60493D1}">
      <dsp:nvSpPr>
        <dsp:cNvPr id="0" name=""/>
        <dsp:cNvSpPr/>
      </dsp:nvSpPr>
      <dsp:spPr>
        <a:xfrm>
          <a:off x="2603095" y="14616"/>
          <a:ext cx="5531576" cy="801900"/>
        </a:xfrm>
        <a:prstGeom prst="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Calibri" panose="020F0502020204030204" pitchFamily="34" charset="0"/>
              <a:cs typeface="Calibri" panose="020F0502020204030204" pitchFamily="34" charset="0"/>
            </a:rPr>
            <a:t>Seamless Transitions</a:t>
          </a:r>
          <a:r>
            <a:rPr lang="en-US" sz="1600" kern="1200" dirty="0">
              <a:latin typeface="Calibri" panose="020F0502020204030204" pitchFamily="34" charset="0"/>
              <a:cs typeface="Calibri" panose="020F0502020204030204" pitchFamily="34" charset="0"/>
            </a:rPr>
            <a:t>: fully integrate care across the continuum of care to deliver more coordinated, better, faster care at a lower cost </a:t>
          </a:r>
          <a:endParaRPr lang="en-CA" sz="1600" kern="1200" dirty="0">
            <a:latin typeface="Calibri" panose="020F0502020204030204" pitchFamily="34" charset="0"/>
            <a:cs typeface="Calibri" panose="020F0502020204030204" pitchFamily="34" charset="0"/>
          </a:endParaRPr>
        </a:p>
      </dsp:txBody>
      <dsp:txXfrm>
        <a:off x="2603095" y="14616"/>
        <a:ext cx="5531576" cy="801900"/>
      </dsp:txXfrm>
    </dsp:sp>
    <dsp:sp modelId="{8907F794-3376-427D-921C-4245EC650577}">
      <dsp:nvSpPr>
        <dsp:cNvPr id="0" name=""/>
        <dsp:cNvSpPr/>
      </dsp:nvSpPr>
      <dsp:spPr>
        <a:xfrm>
          <a:off x="0" y="1102042"/>
          <a:ext cx="2033668"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r" defTabSz="1600200">
            <a:lnSpc>
              <a:spcPct val="90000"/>
            </a:lnSpc>
            <a:spcBef>
              <a:spcPct val="0"/>
            </a:spcBef>
            <a:spcAft>
              <a:spcPct val="35000"/>
            </a:spcAft>
            <a:buNone/>
          </a:pPr>
          <a:r>
            <a:rPr lang="en-CA" sz="3600" kern="1200" dirty="0">
              <a:solidFill>
                <a:schemeClr val="bg1"/>
              </a:solidFill>
            </a:rPr>
            <a:t>OHT</a:t>
          </a:r>
          <a:r>
            <a:rPr lang="en-CA" sz="3600" kern="1200" dirty="0"/>
            <a:t> </a:t>
          </a:r>
        </a:p>
      </dsp:txBody>
      <dsp:txXfrm>
        <a:off x="0" y="1102042"/>
        <a:ext cx="2033668" cy="712800"/>
      </dsp:txXfrm>
    </dsp:sp>
    <dsp:sp modelId="{8B0E0A3B-D03A-4E0E-97CA-3E051927CEDD}">
      <dsp:nvSpPr>
        <dsp:cNvPr id="0" name=""/>
        <dsp:cNvSpPr/>
      </dsp:nvSpPr>
      <dsp:spPr>
        <a:xfrm>
          <a:off x="2033667" y="946117"/>
          <a:ext cx="406733" cy="1024650"/>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AE3A5-B4EE-4D41-BBAE-D1BB5B8F6B04}">
      <dsp:nvSpPr>
        <dsp:cNvPr id="0" name=""/>
        <dsp:cNvSpPr/>
      </dsp:nvSpPr>
      <dsp:spPr>
        <a:xfrm>
          <a:off x="2603095" y="946117"/>
          <a:ext cx="5531576" cy="1024650"/>
        </a:xfrm>
        <a:prstGeom prst="rect">
          <a:avLst/>
        </a:prstGeom>
        <a:gradFill rotWithShape="0">
          <a:gsLst>
            <a:gs pos="0">
              <a:schemeClr val="accent2">
                <a:shade val="50000"/>
                <a:hueOff val="0"/>
                <a:satOff val="-10943"/>
                <a:lumOff val="32405"/>
                <a:alphaOff val="0"/>
                <a:tint val="50000"/>
                <a:satMod val="300000"/>
              </a:schemeClr>
            </a:gs>
            <a:gs pos="35000">
              <a:schemeClr val="accent2">
                <a:shade val="50000"/>
                <a:hueOff val="0"/>
                <a:satOff val="-10943"/>
                <a:lumOff val="32405"/>
                <a:alphaOff val="0"/>
                <a:tint val="37000"/>
                <a:satMod val="300000"/>
              </a:schemeClr>
            </a:gs>
            <a:gs pos="100000">
              <a:schemeClr val="accent2">
                <a:shade val="50000"/>
                <a:hueOff val="0"/>
                <a:satOff val="-10943"/>
                <a:lumOff val="32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Calibri" panose="020F0502020204030204" pitchFamily="34" charset="0"/>
              <a:cs typeface="Calibri" panose="020F0502020204030204" pitchFamily="34" charset="0"/>
            </a:rPr>
            <a:t>High use of Digital Tools</a:t>
          </a:r>
          <a:r>
            <a:rPr lang="en-US" sz="1600" kern="1200" dirty="0">
              <a:latin typeface="Calibri" panose="020F0502020204030204" pitchFamily="34" charset="0"/>
              <a:cs typeface="Calibri" panose="020F0502020204030204" pitchFamily="34" charset="0"/>
            </a:rPr>
            <a:t>: Enable high degree of clinical integration supported digitally with common goals to support population health outcomes, based on quadruple aim (quality, experience, efficiency, providers)</a:t>
          </a:r>
          <a:endParaRPr lang="en-CA" sz="1600" kern="1200" dirty="0">
            <a:latin typeface="Calibri" panose="020F0502020204030204" pitchFamily="34" charset="0"/>
            <a:cs typeface="Calibri" panose="020F0502020204030204" pitchFamily="34" charset="0"/>
          </a:endParaRPr>
        </a:p>
      </dsp:txBody>
      <dsp:txXfrm>
        <a:off x="2603095" y="946117"/>
        <a:ext cx="5531576" cy="1024650"/>
      </dsp:txXfrm>
    </dsp:sp>
    <dsp:sp modelId="{9E2A927F-DCE8-4D76-B07F-FA0D38D0B2A7}">
      <dsp:nvSpPr>
        <dsp:cNvPr id="0" name=""/>
        <dsp:cNvSpPr/>
      </dsp:nvSpPr>
      <dsp:spPr>
        <a:xfrm>
          <a:off x="0" y="2100367"/>
          <a:ext cx="2033668"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endParaRPr lang="en-CA" sz="1600" kern="1200" dirty="0"/>
        </a:p>
      </dsp:txBody>
      <dsp:txXfrm>
        <a:off x="0" y="2100367"/>
        <a:ext cx="2033668" cy="712800"/>
      </dsp:txXfrm>
    </dsp:sp>
    <dsp:sp modelId="{6CC91D67-982B-46FD-9AF7-EF95059612D6}">
      <dsp:nvSpPr>
        <dsp:cNvPr id="0" name=""/>
        <dsp:cNvSpPr/>
      </dsp:nvSpPr>
      <dsp:spPr>
        <a:xfrm>
          <a:off x="2033667" y="2100367"/>
          <a:ext cx="406733" cy="712800"/>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2CDD2-D95C-4D68-BFD8-48097B9539AA}">
      <dsp:nvSpPr>
        <dsp:cNvPr id="0" name=""/>
        <dsp:cNvSpPr/>
      </dsp:nvSpPr>
      <dsp:spPr>
        <a:xfrm>
          <a:off x="2603095" y="2100367"/>
          <a:ext cx="5531576" cy="712800"/>
        </a:xfrm>
        <a:prstGeom prst="rect">
          <a:avLst/>
        </a:prstGeom>
        <a:gradFill rotWithShape="0">
          <a:gsLst>
            <a:gs pos="0">
              <a:schemeClr val="accent2">
                <a:shade val="50000"/>
                <a:hueOff val="0"/>
                <a:satOff val="-10943"/>
                <a:lumOff val="32405"/>
                <a:alphaOff val="0"/>
                <a:tint val="50000"/>
                <a:satMod val="300000"/>
              </a:schemeClr>
            </a:gs>
            <a:gs pos="35000">
              <a:schemeClr val="accent2">
                <a:shade val="50000"/>
                <a:hueOff val="0"/>
                <a:satOff val="-10943"/>
                <a:lumOff val="32405"/>
                <a:alphaOff val="0"/>
                <a:tint val="37000"/>
                <a:satMod val="300000"/>
              </a:schemeClr>
            </a:gs>
            <a:gs pos="100000">
              <a:schemeClr val="accent2">
                <a:shade val="50000"/>
                <a:hueOff val="0"/>
                <a:satOff val="-10943"/>
                <a:lumOff val="32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Calibri" panose="020F0502020204030204" pitchFamily="34" charset="0"/>
              <a:cs typeface="Calibri" panose="020F0502020204030204" pitchFamily="34" charset="0"/>
            </a:rPr>
            <a:t>24/7 Navigation Support</a:t>
          </a:r>
          <a:r>
            <a:rPr lang="en-US" sz="1600" kern="1200" dirty="0">
              <a:latin typeface="Calibri" panose="020F0502020204030204" pitchFamily="34" charset="0"/>
              <a:cs typeface="Calibri" panose="020F0502020204030204" pitchFamily="34" charset="0"/>
            </a:rPr>
            <a:t>. Patient is at the </a:t>
          </a:r>
          <a:r>
            <a:rPr lang="en-US" sz="1600" kern="1200" dirty="0" err="1">
              <a:latin typeface="Calibri" panose="020F0502020204030204" pitchFamily="34" charset="0"/>
              <a:cs typeface="Calibri" panose="020F0502020204030204" pitchFamily="34" charset="0"/>
            </a:rPr>
            <a:t>centre</a:t>
          </a:r>
          <a:r>
            <a:rPr lang="en-US" sz="1600" kern="1200" dirty="0">
              <a:latin typeface="Calibri" panose="020F0502020204030204" pitchFamily="34" charset="0"/>
              <a:cs typeface="Calibri" panose="020F0502020204030204" pitchFamily="34" charset="0"/>
            </a:rPr>
            <a:t> with virtual care and access to information</a:t>
          </a:r>
          <a:endParaRPr lang="en-CA" sz="1600" kern="1200" dirty="0">
            <a:latin typeface="Calibri" panose="020F0502020204030204" pitchFamily="34" charset="0"/>
            <a:cs typeface="Calibri" panose="020F0502020204030204" pitchFamily="34" charset="0"/>
          </a:endParaRPr>
        </a:p>
      </dsp:txBody>
      <dsp:txXfrm>
        <a:off x="2603095" y="2100367"/>
        <a:ext cx="5531576" cy="7128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cs typeface="Times New Roman" charset="0"/>
              </a:defRPr>
            </a:lvl1pPr>
          </a:lstStyle>
          <a:p>
            <a:pPr>
              <a:defRPr/>
            </a:pPr>
            <a:endParaRPr lang="en-CA"/>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cs typeface="Times New Roman" charset="0"/>
              </a:defRPr>
            </a:lvl1pPr>
          </a:lstStyle>
          <a:p>
            <a:pPr>
              <a:defRPr/>
            </a:pPr>
            <a:endParaRPr lang="en-CA"/>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cs typeface="Times New Roman" charset="0"/>
              </a:defRPr>
            </a:lvl1pPr>
          </a:lstStyle>
          <a:p>
            <a:pPr>
              <a:defRPr/>
            </a:pPr>
            <a:endParaRPr lang="en-CA"/>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96A0003-9955-4948-B95B-5F441AC829C7}" type="slidenum">
              <a:rPr lang="en-CA" altLang="en-US"/>
              <a:pPr/>
              <a:t>‹#›</a:t>
            </a:fld>
            <a:endParaRPr lang="en-CA" altLang="en-US"/>
          </a:p>
        </p:txBody>
      </p:sp>
    </p:spTree>
    <p:extLst>
      <p:ext uri="{BB962C8B-B14F-4D97-AF65-F5344CB8AC3E}">
        <p14:creationId xmlns:p14="http://schemas.microsoft.com/office/powerpoint/2010/main" val="3826894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638A9255-B93D-486F-9778-FED5F9EEB0AF}" type="slidenum">
              <a:rPr lang="en-CA" altLang="en-US" sz="1200"/>
              <a:pPr eaLnBrk="1" hangingPunct="1"/>
              <a:t>1</a:t>
            </a:fld>
            <a:endParaRPr lang="en-CA"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06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0" i="0" u="none" strike="noStrike" kern="1200" baseline="0" dirty="0">
                <a:solidFill>
                  <a:schemeClr val="tx1"/>
                </a:solidFill>
                <a:latin typeface="Times New Roman" charset="0"/>
                <a:ea typeface="+mn-ea"/>
                <a:cs typeface="Times New Roman" charset="0"/>
              </a:rPr>
              <a:t>Lessons from other jurisdictions suggest that strong physician engagement and leadership –particularly among primary care providers –is key to successful implementation of integrated, better connected care. </a:t>
            </a:r>
          </a:p>
          <a:p>
            <a:r>
              <a:rPr lang="en-CA" sz="1000" b="0" i="0" u="none" strike="noStrike" kern="1200" baseline="0" dirty="0">
                <a:solidFill>
                  <a:schemeClr val="tx1"/>
                </a:solidFill>
                <a:latin typeface="Times New Roman" charset="0"/>
                <a:ea typeface="+mn-ea"/>
                <a:cs typeface="Times New Roman" charset="0"/>
              </a:rPr>
              <a:t>Successful Ontario Health Teams can be built on existing physician remuneration models. </a:t>
            </a:r>
          </a:p>
          <a:p>
            <a:r>
              <a:rPr lang="en-CA" sz="1000" b="0" i="0" u="none" strike="noStrike" kern="1200" baseline="0" dirty="0">
                <a:solidFill>
                  <a:schemeClr val="tx1"/>
                </a:solidFill>
                <a:latin typeface="Times New Roman" charset="0"/>
                <a:ea typeface="+mn-ea"/>
                <a:cs typeface="Times New Roman" charset="0"/>
              </a:rPr>
              <a:t>Changes to physician compensation are subject to negotiation with the Ontario Medical Association under the binding arbitration </a:t>
            </a:r>
          </a:p>
          <a:p>
            <a:endParaRPr lang="en-CA" dirty="0"/>
          </a:p>
        </p:txBody>
      </p:sp>
      <p:sp>
        <p:nvSpPr>
          <p:cNvPr id="4" name="Slide Number Placeholder 3"/>
          <p:cNvSpPr>
            <a:spLocks noGrp="1"/>
          </p:cNvSpPr>
          <p:nvPr>
            <p:ph type="sldNum" sz="quarter" idx="5"/>
          </p:nvPr>
        </p:nvSpPr>
        <p:spPr/>
        <p:txBody>
          <a:bodyPr/>
          <a:lstStyle/>
          <a:p>
            <a:fld id="{796A0003-9955-4948-B95B-5F441AC829C7}" type="slidenum">
              <a:rPr lang="en-CA" altLang="en-US" smtClean="0"/>
              <a:pPr/>
              <a:t>13</a:t>
            </a:fld>
            <a:endParaRPr lang="en-CA" altLang="en-US"/>
          </a:p>
        </p:txBody>
      </p:sp>
    </p:spTree>
    <p:extLst>
      <p:ext uri="{BB962C8B-B14F-4D97-AF65-F5344CB8AC3E}">
        <p14:creationId xmlns:p14="http://schemas.microsoft.com/office/powerpoint/2010/main" val="52468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HSPs</a:t>
            </a:r>
            <a:r>
              <a:rPr lang="en-US" baseline="0" dirty="0"/>
              <a:t> </a:t>
            </a:r>
            <a:r>
              <a:rPr lang="mr-IN" baseline="0" dirty="0"/>
              <a:t>–</a:t>
            </a:r>
            <a:r>
              <a:rPr lang="en-US" baseline="0" dirty="0"/>
              <a:t> subject to oversight by the government re. accountabilities, investigations, standard setting, and mandatory integration</a:t>
            </a:r>
            <a:endParaRPr lang="en-US" dirty="0"/>
          </a:p>
        </p:txBody>
      </p:sp>
      <p:sp>
        <p:nvSpPr>
          <p:cNvPr id="4" name="Slide Number Placeholder 3"/>
          <p:cNvSpPr>
            <a:spLocks noGrp="1"/>
          </p:cNvSpPr>
          <p:nvPr>
            <p:ph type="sldNum" sz="quarter" idx="10"/>
          </p:nvPr>
        </p:nvSpPr>
        <p:spPr/>
        <p:txBody>
          <a:bodyPr/>
          <a:lstStyle/>
          <a:p>
            <a:fld id="{2351E17A-C1B0-A74C-8539-D221B033F2A7}" type="slidenum">
              <a:rPr lang="en-US" smtClean="0"/>
              <a:t>14</a:t>
            </a:fld>
            <a:endParaRPr lang="en-US"/>
          </a:p>
        </p:txBody>
      </p:sp>
    </p:spTree>
    <p:extLst>
      <p:ext uri="{BB962C8B-B14F-4D97-AF65-F5344CB8AC3E}">
        <p14:creationId xmlns:p14="http://schemas.microsoft.com/office/powerpoint/2010/main" val="92982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0000"/>
              </a:lnSpc>
            </a:pPr>
            <a:endParaRPr lang="en-CA" dirty="0">
              <a:solidFill>
                <a:srgbClr val="7030A0"/>
              </a:solidFill>
              <a:cs typeface="Calibri"/>
            </a:endParaRPr>
          </a:p>
        </p:txBody>
      </p:sp>
      <p:sp>
        <p:nvSpPr>
          <p:cNvPr id="4" name="Slide Number Placeholder 3"/>
          <p:cNvSpPr>
            <a:spLocks noGrp="1"/>
          </p:cNvSpPr>
          <p:nvPr>
            <p:ph type="sldNum" sz="quarter" idx="10"/>
          </p:nvPr>
        </p:nvSpPr>
        <p:spPr/>
        <p:txBody>
          <a:bodyPr/>
          <a:lstStyle/>
          <a:p>
            <a:fld id="{363CD3A9-6190-4CE9-B9C5-F7D02608B131}" type="slidenum">
              <a:rPr lang="en-US" smtClean="0"/>
              <a:t>20</a:t>
            </a:fld>
            <a:endParaRPr lang="en-US"/>
          </a:p>
        </p:txBody>
      </p:sp>
    </p:spTree>
    <p:extLst>
      <p:ext uri="{BB962C8B-B14F-4D97-AF65-F5344CB8AC3E}">
        <p14:creationId xmlns:p14="http://schemas.microsoft.com/office/powerpoint/2010/main" val="30248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C2DB0B-BA15-A646-AC5C-A5BBD478B4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078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C2DB0B-BA15-A646-AC5C-A5BBD478B488}" type="slidenum">
              <a:rPr lang="en-US" smtClean="0"/>
              <a:t>27</a:t>
            </a:fld>
            <a:endParaRPr lang="en-US"/>
          </a:p>
        </p:txBody>
      </p:sp>
    </p:spTree>
    <p:extLst>
      <p:ext uri="{BB962C8B-B14F-4D97-AF65-F5344CB8AC3E}">
        <p14:creationId xmlns:p14="http://schemas.microsoft.com/office/powerpoint/2010/main" val="272100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a:solidFill>
                <a:schemeClr val="tx1"/>
              </a:solidFill>
              <a:latin typeface="Times New Roman" charset="0"/>
              <a:ea typeface="+mn-ea"/>
              <a:cs typeface="Times New Roman" charset="0"/>
            </a:endParaRPr>
          </a:p>
        </p:txBody>
      </p:sp>
      <p:sp>
        <p:nvSpPr>
          <p:cNvPr id="4" name="Slide Number Placeholder 3"/>
          <p:cNvSpPr>
            <a:spLocks noGrp="1"/>
          </p:cNvSpPr>
          <p:nvPr>
            <p:ph type="sldNum" sz="quarter" idx="5"/>
          </p:nvPr>
        </p:nvSpPr>
        <p:spPr/>
        <p:txBody>
          <a:bodyPr/>
          <a:lstStyle/>
          <a:p>
            <a:fld id="{796A0003-9955-4948-B95B-5F441AC829C7}" type="slidenum">
              <a:rPr lang="en-CA" altLang="en-US" smtClean="0"/>
              <a:pPr/>
              <a:t>29</a:t>
            </a:fld>
            <a:endParaRPr lang="en-CA" altLang="en-US"/>
          </a:p>
        </p:txBody>
      </p:sp>
    </p:spTree>
    <p:extLst>
      <p:ext uri="{BB962C8B-B14F-4D97-AF65-F5344CB8AC3E}">
        <p14:creationId xmlns:p14="http://schemas.microsoft.com/office/powerpoint/2010/main" val="2445266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n-ea"/>
                <a:cs typeface="Times New Roman" charset="0"/>
              </a:rPr>
              <a:t>We have put a list of questions that may help you get the information you need so that you can make decisions that will work best for you, your practice and your patients. </a:t>
            </a:r>
          </a:p>
          <a:p>
            <a:endParaRPr lang="en-US" sz="1200" kern="1200" dirty="0">
              <a:solidFill>
                <a:schemeClr val="tx1"/>
              </a:solidFill>
              <a:effectLst/>
              <a:latin typeface="Times New Roman" charset="0"/>
              <a:ea typeface="+mn-ea"/>
              <a:cs typeface="Times New Roman" charset="0"/>
            </a:endParaRPr>
          </a:p>
          <a:p>
            <a:endParaRPr lang="en-US" dirty="0"/>
          </a:p>
        </p:txBody>
      </p:sp>
      <p:sp>
        <p:nvSpPr>
          <p:cNvPr id="4" name="Slide Number Placeholder 3"/>
          <p:cNvSpPr>
            <a:spLocks noGrp="1"/>
          </p:cNvSpPr>
          <p:nvPr>
            <p:ph type="sldNum" sz="quarter" idx="5"/>
          </p:nvPr>
        </p:nvSpPr>
        <p:spPr/>
        <p:txBody>
          <a:bodyPr/>
          <a:lstStyle/>
          <a:p>
            <a:fld id="{796A0003-9955-4948-B95B-5F441AC829C7}" type="slidenum">
              <a:rPr lang="en-CA" altLang="en-US" smtClean="0"/>
              <a:pPr/>
              <a:t>30</a:t>
            </a:fld>
            <a:endParaRPr lang="en-CA" altLang="en-US"/>
          </a:p>
        </p:txBody>
      </p:sp>
    </p:spTree>
    <p:extLst>
      <p:ext uri="{BB962C8B-B14F-4D97-AF65-F5344CB8AC3E}">
        <p14:creationId xmlns:p14="http://schemas.microsoft.com/office/powerpoint/2010/main" val="12038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80A8BDD8-71DD-491B-9474-1C70DA30C915}" type="slidenum">
              <a:rPr lang="en-CA" altLang="en-US" sz="1200"/>
              <a:pPr eaLnBrk="1" hangingPunct="1"/>
              <a:t>2</a:t>
            </a:fld>
            <a:endParaRPr lang="en-CA"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CA" altLang="en-US">
              <a:latin typeface="Times New Roman" panose="02020603050405020304" pitchFamily="18" charset="0"/>
              <a:cs typeface="Times New Roman" panose="02020603050405020304" pitchFamily="18" charset="0"/>
            </a:endParaRPr>
          </a:p>
          <a:p>
            <a:pPr eaLnBrk="1" hangingPunct="1"/>
            <a:endParaRPr lang="en-CA"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18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1" i="0" u="none" strike="noStrike" kern="1200" baseline="0" dirty="0">
                <a:solidFill>
                  <a:schemeClr val="tx1"/>
                </a:solidFill>
                <a:latin typeface="Times New Roman" charset="0"/>
                <a:ea typeface="+mn-ea"/>
                <a:cs typeface="Times New Roman" charset="0"/>
              </a:rPr>
              <a:t>New Government’s Mandate to Address Ontario’s Health System Capacity Challenges</a:t>
            </a:r>
            <a:endParaRPr lang="en-CA" sz="1000" b="0" i="0" u="none" strike="noStrike" kern="1200" baseline="0" dirty="0">
              <a:solidFill>
                <a:schemeClr val="tx1"/>
              </a:solidFill>
              <a:latin typeface="Times New Roman" charset="0"/>
              <a:ea typeface="+mn-ea"/>
              <a:cs typeface="Times New Roman" charset="0"/>
            </a:endParaRPr>
          </a:p>
          <a:p>
            <a:r>
              <a:rPr lang="en-CA" sz="1000" b="0" i="0" u="none" strike="noStrike" kern="1200" baseline="0" dirty="0">
                <a:solidFill>
                  <a:schemeClr val="tx1"/>
                </a:solidFill>
                <a:latin typeface="Times New Roman" charset="0"/>
                <a:ea typeface="+mn-ea"/>
                <a:cs typeface="Times New Roman" charset="0"/>
              </a:rPr>
              <a:t>1.Patients and families are having difficulty </a:t>
            </a:r>
            <a:r>
              <a:rPr lang="en-CA" sz="1000" b="1" i="0" u="none" strike="noStrike" kern="1200" baseline="0" dirty="0">
                <a:solidFill>
                  <a:schemeClr val="tx1"/>
                </a:solidFill>
                <a:latin typeface="Times New Roman" charset="0"/>
                <a:ea typeface="+mn-ea"/>
                <a:cs typeface="Times New Roman" charset="0"/>
              </a:rPr>
              <a:t>navigating </a:t>
            </a:r>
            <a:r>
              <a:rPr lang="en-CA" sz="1000" b="0" i="0" u="none" strike="noStrike" kern="1200" baseline="0" dirty="0">
                <a:solidFill>
                  <a:schemeClr val="tx1"/>
                </a:solidFill>
                <a:latin typeface="Times New Roman" charset="0"/>
                <a:ea typeface="+mn-ea"/>
                <a:cs typeface="Times New Roman" charset="0"/>
              </a:rPr>
              <a:t>the health care system and are </a:t>
            </a:r>
            <a:r>
              <a:rPr lang="en-CA" sz="1000" b="1" i="0" u="none" strike="noStrike" kern="1200" baseline="0" dirty="0">
                <a:solidFill>
                  <a:schemeClr val="tx1"/>
                </a:solidFill>
                <a:latin typeface="Times New Roman" charset="0"/>
                <a:ea typeface="+mn-ea"/>
                <a:cs typeface="Times New Roman" charset="0"/>
              </a:rPr>
              <a:t>waiting too long </a:t>
            </a:r>
            <a:r>
              <a:rPr lang="en-CA" sz="1000" b="0" i="0" u="none" strike="noStrike" kern="1200" baseline="0" dirty="0">
                <a:solidFill>
                  <a:schemeClr val="tx1"/>
                </a:solidFill>
                <a:latin typeface="Times New Roman" charset="0"/>
                <a:ea typeface="+mn-ea"/>
                <a:cs typeface="Times New Roman" charset="0"/>
              </a:rPr>
              <a:t>for care. </a:t>
            </a:r>
          </a:p>
          <a:p>
            <a:r>
              <a:rPr lang="en-CA" sz="1000" b="0" i="0" u="none" strike="noStrike" kern="1200" baseline="0" dirty="0">
                <a:solidFill>
                  <a:schemeClr val="tx1"/>
                </a:solidFill>
                <a:latin typeface="Times New Roman" charset="0"/>
                <a:ea typeface="+mn-ea"/>
                <a:cs typeface="Times New Roman" charset="0"/>
              </a:rPr>
              <a:t>2.The health care system is facing capacity pressures and is </a:t>
            </a:r>
            <a:r>
              <a:rPr lang="en-CA" sz="1000" b="1" i="0" u="none" strike="noStrike" kern="1200" baseline="0" dirty="0">
                <a:solidFill>
                  <a:schemeClr val="tx1"/>
                </a:solidFill>
                <a:latin typeface="Times New Roman" charset="0"/>
                <a:ea typeface="+mn-ea"/>
                <a:cs typeface="Times New Roman" charset="0"/>
              </a:rPr>
              <a:t>not appropriately resourced for the projected increase in complex care needs </a:t>
            </a:r>
            <a:r>
              <a:rPr lang="en-CA" sz="1000" b="0" i="0" u="none" strike="noStrike" kern="1200" baseline="0" dirty="0">
                <a:solidFill>
                  <a:schemeClr val="tx1"/>
                </a:solidFill>
                <a:latin typeface="Times New Roman" charset="0"/>
                <a:ea typeface="+mn-ea"/>
                <a:cs typeface="Times New Roman" charset="0"/>
              </a:rPr>
              <a:t>and capacity pressures.</a:t>
            </a:r>
          </a:p>
          <a:p>
            <a:r>
              <a:rPr lang="en-CA" sz="1000" b="1" i="0" u="none" strike="noStrike" kern="1200" baseline="0" dirty="0">
                <a:solidFill>
                  <a:schemeClr val="tx1"/>
                </a:solidFill>
                <a:latin typeface="Times New Roman" charset="0"/>
                <a:ea typeface="+mn-ea"/>
                <a:cs typeface="Times New Roman" charset="0"/>
              </a:rPr>
              <a:t>3.Effective coordination </a:t>
            </a:r>
            <a:r>
              <a:rPr lang="en-CA" sz="1000" b="0" i="0" u="none" strike="noStrike" kern="1200" baseline="0" dirty="0">
                <a:solidFill>
                  <a:schemeClr val="tx1"/>
                </a:solidFill>
                <a:latin typeface="Times New Roman" charset="0"/>
                <a:ea typeface="+mn-ea"/>
                <a:cs typeface="Times New Roman" charset="0"/>
              </a:rPr>
              <a:t>is needed at both the system level, and at the point-of-care. </a:t>
            </a:r>
          </a:p>
          <a:p>
            <a:endParaRPr lang="en-CA" sz="1000" b="0" i="0" u="none" strike="noStrike" kern="1200" baseline="0" dirty="0">
              <a:solidFill>
                <a:schemeClr val="tx1"/>
              </a:solidFill>
              <a:latin typeface="Times New Roman" charset="0"/>
              <a:ea typeface="+mn-ea"/>
              <a:cs typeface="Times New Roman" charset="0"/>
            </a:endParaRPr>
          </a:p>
          <a:p>
            <a:r>
              <a:rPr lang="en-US" sz="1000" dirty="0"/>
              <a:t>Amendments to Ministry of Health and Long-Term Care Act (Indigenous health council + French language health services advisory council)</a:t>
            </a:r>
          </a:p>
          <a:p>
            <a:r>
              <a:rPr lang="en-US" sz="1000" dirty="0"/>
              <a:t>Amendments/repeals to over 29 other pieces of legislation </a:t>
            </a:r>
          </a:p>
          <a:p>
            <a:pPr marL="285750" indent="-285750">
              <a:buFontTx/>
              <a:buChar char="-"/>
            </a:pPr>
            <a:r>
              <a:rPr lang="en-US" sz="1000" dirty="0"/>
              <a:t>Changes generally to recognize Ontario Health and remove LHIN</a:t>
            </a:r>
          </a:p>
          <a:p>
            <a:pPr marL="285750" indent="-285750">
              <a:buFontTx/>
              <a:buChar char="-"/>
            </a:pPr>
            <a:r>
              <a:rPr lang="en-US" sz="1000" dirty="0"/>
              <a:t>Some substantive amendments</a:t>
            </a:r>
          </a:p>
          <a:p>
            <a:pPr lvl="1"/>
            <a:endParaRPr lang="en-US" sz="1000" dirty="0"/>
          </a:p>
          <a:p>
            <a:endParaRPr lang="en-CA" dirty="0"/>
          </a:p>
        </p:txBody>
      </p:sp>
      <p:sp>
        <p:nvSpPr>
          <p:cNvPr id="4" name="Slide Number Placeholder 3"/>
          <p:cNvSpPr>
            <a:spLocks noGrp="1"/>
          </p:cNvSpPr>
          <p:nvPr>
            <p:ph type="sldNum" sz="quarter" idx="5"/>
          </p:nvPr>
        </p:nvSpPr>
        <p:spPr/>
        <p:txBody>
          <a:bodyPr/>
          <a:lstStyle/>
          <a:p>
            <a:fld id="{796A0003-9955-4948-B95B-5F441AC829C7}" type="slidenum">
              <a:rPr lang="en-CA" altLang="en-US" smtClean="0"/>
              <a:pPr/>
              <a:t>4</a:t>
            </a:fld>
            <a:endParaRPr lang="en-CA" altLang="en-US"/>
          </a:p>
        </p:txBody>
      </p:sp>
    </p:spTree>
    <p:extLst>
      <p:ext uri="{BB962C8B-B14F-4D97-AF65-F5344CB8AC3E}">
        <p14:creationId xmlns:p14="http://schemas.microsoft.com/office/powerpoint/2010/main" val="114527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dirty="0"/>
              <a:t>Although the new entity has been created, Ontario Health will not be fully operational until the transfer and consolidation  of existing agencies is complete</a:t>
            </a:r>
            <a:endParaRPr lang="en-CA" sz="1000" dirty="0">
              <a:solidFill>
                <a:prstClr val="black"/>
              </a:solidFill>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000" dirty="0">
                <a:solidFill>
                  <a:prstClr val="black"/>
                </a:solidFill>
                <a:cs typeface="Arial" panose="020B0604020202020204" pitchFamily="34" charset="0"/>
              </a:rPr>
              <a:t>OH – initial slate of BOD announced (12); </a:t>
            </a:r>
            <a:r>
              <a:rPr lang="en-CA" sz="1000" dirty="0" err="1">
                <a:solidFill>
                  <a:prstClr val="black"/>
                </a:solidFill>
                <a:cs typeface="Arial" panose="020B0604020202020204" pitchFamily="34" charset="0"/>
              </a:rPr>
              <a:t>susan</a:t>
            </a:r>
            <a:r>
              <a:rPr lang="en-CA" sz="1000" dirty="0">
                <a:solidFill>
                  <a:prstClr val="black"/>
                </a:solidFill>
                <a:cs typeface="Arial" panose="020B0604020202020204" pitchFamily="34" charset="0"/>
              </a:rPr>
              <a:t> Fitzpatrick interim CEO. </a:t>
            </a:r>
            <a:r>
              <a:rPr lang="en-CA" sz="1000" dirty="0"/>
              <a:t>possess a wide range of specialized skills, from health care to business operations, from logistics to public service delivery, from community engagement to volunteerism.</a:t>
            </a:r>
            <a:endParaRPr lang="en-CA" sz="1000" dirty="0">
              <a:solidFill>
                <a:prstClr val="black"/>
              </a:solidFill>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796A0003-9955-4948-B95B-5F441AC829C7}" type="slidenum">
              <a:rPr lang="en-CA" altLang="en-US" smtClean="0"/>
              <a:pPr/>
              <a:t>5</a:t>
            </a:fld>
            <a:endParaRPr lang="en-CA" altLang="en-US"/>
          </a:p>
        </p:txBody>
      </p:sp>
    </p:spTree>
    <p:extLst>
      <p:ext uri="{BB962C8B-B14F-4D97-AF65-F5344CB8AC3E}">
        <p14:creationId xmlns:p14="http://schemas.microsoft.com/office/powerpoint/2010/main" val="170713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000" baseline="30000" dirty="0">
                <a:solidFill>
                  <a:schemeClr val="bg2"/>
                </a:solidFill>
              </a:rPr>
              <a:t>Outcome based blended funding model </a:t>
            </a:r>
          </a:p>
          <a:p>
            <a:pPr marL="171450" indent="-171450">
              <a:buFontTx/>
              <a:buChar char="-"/>
            </a:pPr>
            <a:r>
              <a:rPr lang="en-US" sz="1000" baseline="30000" dirty="0">
                <a:solidFill>
                  <a:schemeClr val="bg2"/>
                </a:solidFill>
              </a:rPr>
              <a:t>Risk and gain sharing </a:t>
            </a:r>
          </a:p>
          <a:p>
            <a:pPr marL="171450" indent="-171450">
              <a:buFontTx/>
              <a:buChar char="-"/>
            </a:pPr>
            <a:r>
              <a:rPr lang="en-US" sz="1000" baseline="30000" dirty="0">
                <a:solidFill>
                  <a:schemeClr val="bg2"/>
                </a:solidFill>
              </a:rPr>
              <a:t>Shared electronic records</a:t>
            </a:r>
          </a:p>
          <a:p>
            <a:pPr marL="171450" indent="-171450">
              <a:buFontTx/>
              <a:buChar char="-"/>
            </a:pPr>
            <a:r>
              <a:rPr lang="en-US" sz="1000" baseline="30000" dirty="0">
                <a:solidFill>
                  <a:schemeClr val="bg2"/>
                </a:solidFill>
              </a:rPr>
              <a:t>Virtual access</a:t>
            </a:r>
          </a:p>
          <a:p>
            <a:pPr marL="171450" indent="-171450">
              <a:buFontTx/>
              <a:buChar char="-"/>
            </a:pPr>
            <a:endParaRPr lang="en-US" sz="1000" baseline="30000" dirty="0">
              <a:solidFill>
                <a:schemeClr val="bg2"/>
              </a:solidFill>
            </a:endParaRPr>
          </a:p>
          <a:p>
            <a:r>
              <a:rPr lang="en-US" sz="1000" baseline="30000" dirty="0">
                <a:solidFill>
                  <a:schemeClr val="bg2"/>
                </a:solidFill>
              </a:rPr>
              <a:t>ACO’s in the US:</a:t>
            </a:r>
          </a:p>
          <a:p>
            <a:r>
              <a:rPr lang="en-US" sz="1000" baseline="30000" dirty="0">
                <a:solidFill>
                  <a:schemeClr val="bg2"/>
                </a:solidFill>
              </a:rPr>
              <a:t>-capitated pop</a:t>
            </a:r>
          </a:p>
          <a:p>
            <a:pPr marL="171450" indent="-171450">
              <a:buFontTx/>
              <a:buChar char="-"/>
            </a:pPr>
            <a:r>
              <a:rPr lang="en-US" sz="1000" baseline="30000" dirty="0">
                <a:solidFill>
                  <a:schemeClr val="bg2"/>
                </a:solidFill>
              </a:rPr>
              <a:t>Continuum of care</a:t>
            </a:r>
          </a:p>
          <a:p>
            <a:pPr marL="171450" indent="-171450">
              <a:buFontTx/>
              <a:buChar char="-"/>
            </a:pPr>
            <a:r>
              <a:rPr lang="en-US" sz="1000" baseline="30000" dirty="0">
                <a:solidFill>
                  <a:schemeClr val="bg2"/>
                </a:solidFill>
              </a:rPr>
              <a:t>-risk adjusted paying</a:t>
            </a:r>
          </a:p>
          <a:p>
            <a:pPr marL="171450" indent="-171450">
              <a:buFontTx/>
              <a:buChar char="-"/>
            </a:pPr>
            <a:r>
              <a:rPr lang="en-US" sz="1000" baseline="30000" dirty="0">
                <a:solidFill>
                  <a:schemeClr val="bg2"/>
                </a:solidFill>
              </a:rPr>
              <a:t>Risk/gain sharing</a:t>
            </a:r>
          </a:p>
          <a:p>
            <a:pPr marL="171450" indent="-171450">
              <a:buFontTx/>
              <a:buChar char="-"/>
            </a:pPr>
            <a:r>
              <a:rPr lang="en-US" sz="1000" baseline="30000" dirty="0">
                <a:solidFill>
                  <a:schemeClr val="bg2"/>
                </a:solidFill>
              </a:rPr>
              <a:t>Integrated information systems</a:t>
            </a:r>
          </a:p>
          <a:p>
            <a:pPr marL="171450" indent="-171450">
              <a:buFontTx/>
              <a:buChar char="-"/>
            </a:pPr>
            <a:r>
              <a:rPr lang="en-US" sz="1000" baseline="30000" dirty="0">
                <a:solidFill>
                  <a:schemeClr val="bg2"/>
                </a:solidFill>
              </a:rPr>
              <a:t>Start up 1-2M</a:t>
            </a:r>
          </a:p>
          <a:p>
            <a:endParaRPr lang="en-CA" dirty="0"/>
          </a:p>
        </p:txBody>
      </p:sp>
      <p:sp>
        <p:nvSpPr>
          <p:cNvPr id="4" name="Slide Number Placeholder 3"/>
          <p:cNvSpPr>
            <a:spLocks noGrp="1"/>
          </p:cNvSpPr>
          <p:nvPr>
            <p:ph type="sldNum" sz="quarter" idx="5"/>
          </p:nvPr>
        </p:nvSpPr>
        <p:spPr/>
        <p:txBody>
          <a:bodyPr/>
          <a:lstStyle/>
          <a:p>
            <a:fld id="{796A0003-9955-4948-B95B-5F441AC829C7}" type="slidenum">
              <a:rPr lang="en-CA" altLang="en-US" smtClean="0"/>
              <a:pPr/>
              <a:t>7</a:t>
            </a:fld>
            <a:endParaRPr lang="en-CA" altLang="en-US"/>
          </a:p>
        </p:txBody>
      </p:sp>
    </p:spTree>
    <p:extLst>
      <p:ext uri="{BB962C8B-B14F-4D97-AF65-F5344CB8AC3E}">
        <p14:creationId xmlns:p14="http://schemas.microsoft.com/office/powerpoint/2010/main" val="112659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a:t>Under the CCA, the Minister may designate a person or entity or a group of persons or entities as an OHT, provided that they have the ability to deliver in an integrated and coordinated manner at least three of the following types of services:</a:t>
            </a:r>
          </a:p>
          <a:p>
            <a:r>
              <a:rPr lang="en-CA" sz="1000" dirty="0"/>
              <a:t>hospital services,</a:t>
            </a:r>
          </a:p>
          <a:p>
            <a:r>
              <a:rPr lang="en-CA" sz="1000" dirty="0"/>
              <a:t>primary care services,</a:t>
            </a:r>
          </a:p>
          <a:p>
            <a:r>
              <a:rPr lang="en-CA" sz="1000" dirty="0"/>
              <a:t>mental health or addictions services,</a:t>
            </a:r>
          </a:p>
          <a:p>
            <a:r>
              <a:rPr lang="en-CA" sz="1000" dirty="0"/>
              <a:t>home care or community services,</a:t>
            </a:r>
          </a:p>
          <a:p>
            <a:r>
              <a:rPr lang="en-CA" sz="1000" dirty="0"/>
              <a:t>long-term care home services,</a:t>
            </a:r>
          </a:p>
          <a:p>
            <a:r>
              <a:rPr lang="en-CA" sz="1000" dirty="0"/>
              <a:t>palliative care services, and</a:t>
            </a:r>
          </a:p>
          <a:p>
            <a:r>
              <a:rPr lang="en-CA" sz="1000" dirty="0"/>
              <a:t>any other prescribed health care service or non-health service that supports the provision of health care services.</a:t>
            </a:r>
          </a:p>
          <a:p>
            <a:endParaRPr lang="en-CA" dirty="0"/>
          </a:p>
          <a:p>
            <a:endParaRPr lang="en-CA" dirty="0"/>
          </a:p>
        </p:txBody>
      </p:sp>
      <p:sp>
        <p:nvSpPr>
          <p:cNvPr id="4" name="Slide Number Placeholder 3"/>
          <p:cNvSpPr>
            <a:spLocks noGrp="1"/>
          </p:cNvSpPr>
          <p:nvPr>
            <p:ph type="sldNum" sz="quarter" idx="5"/>
          </p:nvPr>
        </p:nvSpPr>
        <p:spPr/>
        <p:txBody>
          <a:bodyPr/>
          <a:lstStyle/>
          <a:p>
            <a:fld id="{796A0003-9955-4948-B95B-5F441AC829C7}" type="slidenum">
              <a:rPr lang="en-CA" altLang="en-US" smtClean="0"/>
              <a:pPr/>
              <a:t>8</a:t>
            </a:fld>
            <a:endParaRPr lang="en-CA" altLang="en-US"/>
          </a:p>
        </p:txBody>
      </p:sp>
    </p:spTree>
    <p:extLst>
      <p:ext uri="{BB962C8B-B14F-4D97-AF65-F5344CB8AC3E}">
        <p14:creationId xmlns:p14="http://schemas.microsoft.com/office/powerpoint/2010/main" val="104522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a:t>Each participating sector may maintain independent legal entities with independent management and independent Board of Directors</a:t>
            </a:r>
          </a:p>
          <a:p>
            <a:pPr lvl="0"/>
            <a:r>
              <a:rPr lang="en-US" sz="1000" dirty="0"/>
              <a:t>Integration through Contract and Committees</a:t>
            </a:r>
          </a:p>
          <a:p>
            <a:pPr lvl="0"/>
            <a:r>
              <a:rPr lang="en-US" sz="1000" dirty="0"/>
              <a:t>Each OHT to determine:</a:t>
            </a:r>
          </a:p>
          <a:p>
            <a:pPr lvl="2"/>
            <a:r>
              <a:rPr lang="en-US" sz="1000" dirty="0"/>
              <a:t>Classes of members?</a:t>
            </a:r>
          </a:p>
          <a:p>
            <a:pPr lvl="2"/>
            <a:r>
              <a:rPr lang="en-US" sz="1000" dirty="0"/>
              <a:t>Decision making?</a:t>
            </a:r>
          </a:p>
          <a:p>
            <a:pPr lvl="2"/>
            <a:r>
              <a:rPr lang="en-US" sz="1000" dirty="0"/>
              <a:t>Scope of authority?</a:t>
            </a:r>
          </a:p>
          <a:p>
            <a:pPr lvl="0"/>
            <a:r>
              <a:rPr lang="en-US" sz="1000" dirty="0"/>
              <a:t>Different models and implications depending on flow of funding and accountability</a:t>
            </a:r>
          </a:p>
          <a:p>
            <a:endParaRPr lang="en-CA" dirty="0"/>
          </a:p>
        </p:txBody>
      </p:sp>
      <p:sp>
        <p:nvSpPr>
          <p:cNvPr id="4" name="Slide Number Placeholder 3"/>
          <p:cNvSpPr>
            <a:spLocks noGrp="1"/>
          </p:cNvSpPr>
          <p:nvPr>
            <p:ph type="sldNum" sz="quarter" idx="5"/>
          </p:nvPr>
        </p:nvSpPr>
        <p:spPr/>
        <p:txBody>
          <a:bodyPr/>
          <a:lstStyle/>
          <a:p>
            <a:fld id="{796A0003-9955-4948-B95B-5F441AC829C7}" type="slidenum">
              <a:rPr lang="en-CA" altLang="en-US" smtClean="0"/>
              <a:pPr/>
              <a:t>9</a:t>
            </a:fld>
            <a:endParaRPr lang="en-CA" altLang="en-US"/>
          </a:p>
        </p:txBody>
      </p:sp>
    </p:spTree>
    <p:extLst>
      <p:ext uri="{BB962C8B-B14F-4D97-AF65-F5344CB8AC3E}">
        <p14:creationId xmlns:p14="http://schemas.microsoft.com/office/powerpoint/2010/main" val="128806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0" i="0" u="none" strike="noStrike" kern="1200" baseline="0" dirty="0">
                <a:solidFill>
                  <a:schemeClr val="tx1"/>
                </a:solidFill>
                <a:latin typeface="Times New Roman" charset="0"/>
                <a:ea typeface="+mn-ea"/>
                <a:cs typeface="Times New Roman" charset="0"/>
              </a:rPr>
              <a:t>Risk sharing - Each partner shares financial gains from efficiencies. </a:t>
            </a:r>
          </a:p>
          <a:p>
            <a:r>
              <a:rPr lang="en-CA" sz="1000" b="0" i="0" u="none" strike="noStrike" kern="1200" baseline="0" dirty="0">
                <a:solidFill>
                  <a:schemeClr val="tx1"/>
                </a:solidFill>
                <a:latin typeface="Times New Roman" charset="0"/>
                <a:ea typeface="+mn-ea"/>
                <a:cs typeface="Times New Roman" charset="0"/>
              </a:rPr>
              <a:t>Aligns incentives across different providers and sectors. </a:t>
            </a:r>
          </a:p>
          <a:p>
            <a:r>
              <a:rPr lang="en-CA" sz="1000" b="0" i="0" u="none" strike="noStrike" kern="1200" baseline="0" dirty="0">
                <a:solidFill>
                  <a:schemeClr val="tx1"/>
                </a:solidFill>
                <a:latin typeface="Times New Roman" charset="0"/>
                <a:ea typeface="+mn-ea"/>
                <a:cs typeface="Times New Roman" charset="0"/>
              </a:rPr>
              <a:t>For OHTs, all savings must be redirected into front line care.</a:t>
            </a:r>
          </a:p>
          <a:p>
            <a:r>
              <a:rPr lang="en-CA" sz="1000" b="0" i="0" u="none" strike="noStrike" kern="1200" baseline="0" dirty="0">
                <a:solidFill>
                  <a:schemeClr val="tx1"/>
                </a:solidFill>
                <a:latin typeface="Times New Roman" charset="0"/>
                <a:ea typeface="+mn-ea"/>
                <a:cs typeface="Times New Roman" charset="0"/>
              </a:rPr>
              <a:t>The criteria for an OHT are not tied to any particular type of practice model. </a:t>
            </a:r>
          </a:p>
          <a:p>
            <a:endParaRPr lang="en-CA" sz="1000" b="0" i="0" u="none" strike="noStrike" kern="1200" baseline="0" dirty="0">
              <a:solidFill>
                <a:schemeClr val="tx1"/>
              </a:solidFill>
              <a:latin typeface="Times New Roman" charset="0"/>
              <a:ea typeface="+mn-ea"/>
              <a:cs typeface="Times New Roman" charset="0"/>
            </a:endParaRPr>
          </a:p>
          <a:p>
            <a:endParaRPr lang="en-CA" sz="1200" b="0" i="0" u="none" strike="noStrike" kern="1200" baseline="0" dirty="0">
              <a:solidFill>
                <a:schemeClr val="tx1"/>
              </a:solidFill>
              <a:latin typeface="Times New Roman" charset="0"/>
              <a:ea typeface="+mn-ea"/>
              <a:cs typeface="Times New Roman" charset="0"/>
            </a:endParaRPr>
          </a:p>
          <a:p>
            <a:endParaRPr lang="en-CA" dirty="0"/>
          </a:p>
        </p:txBody>
      </p:sp>
      <p:sp>
        <p:nvSpPr>
          <p:cNvPr id="4" name="Slide Number Placeholder 3"/>
          <p:cNvSpPr>
            <a:spLocks noGrp="1"/>
          </p:cNvSpPr>
          <p:nvPr>
            <p:ph type="sldNum" sz="quarter" idx="5"/>
          </p:nvPr>
        </p:nvSpPr>
        <p:spPr/>
        <p:txBody>
          <a:bodyPr/>
          <a:lstStyle/>
          <a:p>
            <a:fld id="{796A0003-9955-4948-B95B-5F441AC829C7}" type="slidenum">
              <a:rPr lang="en-CA" altLang="en-US" smtClean="0"/>
              <a:pPr/>
              <a:t>10</a:t>
            </a:fld>
            <a:endParaRPr lang="en-CA" altLang="en-US"/>
          </a:p>
        </p:txBody>
      </p:sp>
    </p:spTree>
    <p:extLst>
      <p:ext uri="{BB962C8B-B14F-4D97-AF65-F5344CB8AC3E}">
        <p14:creationId xmlns:p14="http://schemas.microsoft.com/office/powerpoint/2010/main" val="286524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solidFill>
                  <a:schemeClr val="bg2"/>
                </a:solidFill>
              </a:rPr>
              <a:t>*Groups may be asked to collaborate with additional providers and  resubmit a joint Self-Assessment</a:t>
            </a:r>
          </a:p>
          <a:p>
            <a:r>
              <a:rPr lang="en-CA" sz="1000" b="1" i="1" u="none" strike="noStrike" kern="1200" baseline="0" dirty="0">
                <a:solidFill>
                  <a:schemeClr val="tx1"/>
                </a:solidFill>
                <a:latin typeface="Times New Roman" charset="0"/>
                <a:ea typeface="+mn-ea"/>
                <a:cs typeface="Times New Roman" charset="0"/>
              </a:rPr>
              <a:t>* Government will provide matchmaking and support to advance readiness</a:t>
            </a:r>
            <a:endParaRPr lang="en-CA" sz="1000" dirty="0"/>
          </a:p>
        </p:txBody>
      </p:sp>
      <p:sp>
        <p:nvSpPr>
          <p:cNvPr id="4" name="Slide Number Placeholder 3"/>
          <p:cNvSpPr>
            <a:spLocks noGrp="1"/>
          </p:cNvSpPr>
          <p:nvPr>
            <p:ph type="sldNum" sz="quarter" idx="5"/>
          </p:nvPr>
        </p:nvSpPr>
        <p:spPr/>
        <p:txBody>
          <a:bodyPr/>
          <a:lstStyle/>
          <a:p>
            <a:fld id="{796A0003-9955-4948-B95B-5F441AC829C7}" type="slidenum">
              <a:rPr lang="en-CA" altLang="en-US" smtClean="0"/>
              <a:pPr/>
              <a:t>11</a:t>
            </a:fld>
            <a:endParaRPr lang="en-CA" altLang="en-US"/>
          </a:p>
        </p:txBody>
      </p:sp>
    </p:spTree>
    <p:extLst>
      <p:ext uri="{BB962C8B-B14F-4D97-AF65-F5344CB8AC3E}">
        <p14:creationId xmlns:p14="http://schemas.microsoft.com/office/powerpoint/2010/main" val="1800671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828" y="404664"/>
            <a:ext cx="7252344" cy="1224136"/>
          </a:xfrm>
          <a:prstGeom prst="rect">
            <a:avLst/>
          </a:prstGeom>
        </p:spPr>
      </p:pic>
      <p:sp>
        <p:nvSpPr>
          <p:cNvPr id="9" name="Content Placeholder 4"/>
          <p:cNvSpPr>
            <a:spLocks noGrp="1"/>
          </p:cNvSpPr>
          <p:nvPr>
            <p:ph idx="1"/>
          </p:nvPr>
        </p:nvSpPr>
        <p:spPr>
          <a:xfrm>
            <a:off x="685800" y="1981200"/>
            <a:ext cx="7772400" cy="4114800"/>
          </a:xfrm>
        </p:spPr>
        <p:txBody>
          <a:bodyPr/>
          <a:lstStyle>
            <a:lvl1pPr marL="0" indent="0">
              <a:buNone/>
              <a:defRPr sz="1800">
                <a:latin typeface="Calibri" panose="020F0502020204030204" pitchFamily="34" charset="0"/>
              </a:defRPr>
            </a:lvl1pPr>
          </a:lstStyle>
          <a:p>
            <a:pPr lvl="0"/>
            <a:r>
              <a:rPr lang="en-US"/>
              <a:t>Edit Master text styles</a:t>
            </a:r>
          </a:p>
        </p:txBody>
      </p:sp>
    </p:spTree>
    <p:extLst>
      <p:ext uri="{BB962C8B-B14F-4D97-AF65-F5344CB8AC3E}">
        <p14:creationId xmlns:p14="http://schemas.microsoft.com/office/powerpoint/2010/main" val="390713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43EF4385-7ACB-4840-97AE-57913A5DD60F}" type="slidenum">
              <a:rPr lang="en-CA" altLang="en-US"/>
              <a:pPr/>
              <a:t>‹#›</a:t>
            </a:fld>
            <a:endParaRPr lang="en-CA" altLang="en-US"/>
          </a:p>
        </p:txBody>
      </p:sp>
    </p:spTree>
    <p:extLst>
      <p:ext uri="{BB962C8B-B14F-4D97-AF65-F5344CB8AC3E}">
        <p14:creationId xmlns:p14="http://schemas.microsoft.com/office/powerpoint/2010/main" val="98571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fld id="{A598CE23-4C58-4252-BBE9-7063742B6D43}" type="slidenum">
              <a:rPr lang="en-CA" altLang="en-US"/>
              <a:pPr/>
              <a:t>‹#›</a:t>
            </a:fld>
            <a:endParaRPr lang="en-CA" altLang="en-US"/>
          </a:p>
        </p:txBody>
      </p:sp>
    </p:spTree>
    <p:extLst>
      <p:ext uri="{BB962C8B-B14F-4D97-AF65-F5344CB8AC3E}">
        <p14:creationId xmlns:p14="http://schemas.microsoft.com/office/powerpoint/2010/main" val="286523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714500"/>
          </a:xfrm>
          <a:prstGeom prst="rect">
            <a:avLst/>
          </a:prstGeom>
        </p:spPr>
        <p:txBody>
          <a:bodyPr anchor="b"/>
          <a:lstStyle>
            <a:lvl1pPr algn="ctr">
              <a:defRPr sz="2700" b="1" i="0" baseline="0">
                <a:solidFill>
                  <a:srgbClr val="6B3982"/>
                </a:solidFill>
                <a:latin typeface="+mj-lt"/>
                <a:ea typeface="Proxima Nova Semibold" charset="0"/>
                <a:cs typeface="Proxima Nova Semibold" charset="0"/>
              </a:defRPr>
            </a:lvl1pPr>
          </a:lstStyle>
          <a:p>
            <a:r>
              <a:rPr lang="en-US"/>
              <a:t>PRESENTATION TITLE</a:t>
            </a:r>
            <a:br>
              <a:rPr lang="en-US"/>
            </a:br>
            <a:r>
              <a:rPr lang="en-US"/>
              <a:t>GOES HERE</a:t>
            </a:r>
          </a:p>
        </p:txBody>
      </p:sp>
      <p:sp>
        <p:nvSpPr>
          <p:cNvPr id="3" name="Subtitle 2"/>
          <p:cNvSpPr>
            <a:spLocks noGrp="1"/>
          </p:cNvSpPr>
          <p:nvPr>
            <p:ph type="subTitle" idx="1" hasCustomPrompt="1"/>
          </p:nvPr>
        </p:nvSpPr>
        <p:spPr>
          <a:xfrm>
            <a:off x="1143000" y="2563019"/>
            <a:ext cx="6858000" cy="1335882"/>
          </a:xfrm>
          <a:prstGeom prst="rect">
            <a:avLst/>
          </a:prstGeom>
        </p:spPr>
        <p:txBody>
          <a:bodyPr/>
          <a:lstStyle>
            <a:lvl1pPr marL="0" indent="0" algn="ctr">
              <a:lnSpc>
                <a:spcPct val="100000"/>
              </a:lnSpc>
              <a:buNone/>
              <a:defRPr sz="2100" b="0" i="0" baseline="0">
                <a:solidFill>
                  <a:srgbClr val="0084B9"/>
                </a:solidFill>
                <a:latin typeface="+mj-lt"/>
                <a:ea typeface="Proxima Nova Medium" charset="0"/>
                <a:cs typeface="Proxima Nova Medium"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8" indent="0" algn="ctr">
              <a:buNone/>
              <a:defRPr sz="1600"/>
            </a:lvl9pPr>
          </a:lstStyle>
          <a:p>
            <a:r>
              <a:rPr lang="en-US"/>
              <a:t>Subtitle Goes Here</a:t>
            </a:r>
          </a:p>
          <a:p>
            <a:r>
              <a:rPr lang="en-US"/>
              <a:t>2nd Line Subtitle</a:t>
            </a:r>
          </a:p>
        </p:txBody>
      </p:sp>
      <p:pic>
        <p:nvPicPr>
          <p:cNvPr id="11" name="Picture 10"/>
          <p:cNvPicPr>
            <a:picLocks noChangeAspect="1"/>
          </p:cNvPicPr>
          <p:nvPr userDrawn="1"/>
        </p:nvPicPr>
        <p:blipFill>
          <a:blip r:embed="rId2"/>
          <a:stretch>
            <a:fillRect/>
          </a:stretch>
        </p:blipFill>
        <p:spPr>
          <a:xfrm>
            <a:off x="3654682" y="4903200"/>
            <a:ext cx="1830984" cy="750195"/>
          </a:xfrm>
          <a:prstGeom prst="rect">
            <a:avLst/>
          </a:prstGeom>
        </p:spPr>
      </p:pic>
      <p:sp>
        <p:nvSpPr>
          <p:cNvPr id="4" name="Slide Number Placeholder 3">
            <a:extLst>
              <a:ext uri="{FF2B5EF4-FFF2-40B4-BE49-F238E27FC236}">
                <a16:creationId xmlns:a16="http://schemas.microsoft.com/office/drawing/2014/main" id="{F71E5DAD-44E2-7641-8DF3-A2C520B5E144}"/>
              </a:ext>
            </a:extLst>
          </p:cNvPr>
          <p:cNvSpPr>
            <a:spLocks noGrp="1"/>
          </p:cNvSpPr>
          <p:nvPr>
            <p:ph type="sldNum" sz="quarter" idx="10"/>
          </p:nvPr>
        </p:nvSpPr>
        <p:spPr/>
        <p:txBody>
          <a:bodyPr/>
          <a:lstStyle/>
          <a:p>
            <a:fld id="{C5A57656-4955-2942-82CA-9137431A9951}" type="slidenum">
              <a:rPr lang="en-US" smtClean="0">
                <a:solidFill>
                  <a:schemeClr val="accent2">
                    <a:lumMod val="20000"/>
                    <a:lumOff val="80000"/>
                  </a:schemeClr>
                </a:solidFill>
              </a:rPr>
              <a:pPr/>
              <a:t>‹#›</a:t>
            </a:fld>
            <a:endParaRPr lang="en-US">
              <a:solidFill>
                <a:schemeClr val="accent2">
                  <a:lumMod val="20000"/>
                  <a:lumOff val="80000"/>
                </a:schemeClr>
              </a:solidFill>
            </a:endParaRPr>
          </a:p>
        </p:txBody>
      </p:sp>
    </p:spTree>
    <p:extLst>
      <p:ext uri="{BB962C8B-B14F-4D97-AF65-F5344CB8AC3E}">
        <p14:creationId xmlns:p14="http://schemas.microsoft.com/office/powerpoint/2010/main" val="3423627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296" y="365128"/>
            <a:ext cx="8456735" cy="1036291"/>
          </a:xfrm>
        </p:spPr>
        <p:txBody>
          <a:bodyPr/>
          <a:lstStyle/>
          <a:p>
            <a:r>
              <a:rPr lang="en-US"/>
              <a:t>Click to edit Master title style</a:t>
            </a:r>
            <a:endParaRPr lang="en-US" dirty="0"/>
          </a:p>
        </p:txBody>
      </p:sp>
      <p:sp>
        <p:nvSpPr>
          <p:cNvPr id="3" name="Content Placeholder 2"/>
          <p:cNvSpPr>
            <a:spLocks noGrp="1"/>
          </p:cNvSpPr>
          <p:nvPr>
            <p:ph idx="1"/>
          </p:nvPr>
        </p:nvSpPr>
        <p:spPr>
          <a:xfrm>
            <a:off x="347297" y="2029619"/>
            <a:ext cx="8456734" cy="3905475"/>
          </a:xfrm>
        </p:spPr>
        <p:txBody>
          <a:bodyPr>
            <a:normAutofit/>
          </a:bodyPr>
          <a:lstStyle>
            <a:lvl1pPr>
              <a:buClr>
                <a:schemeClr val="accent2"/>
              </a:buClr>
              <a:buSzPct val="75000"/>
              <a:defRPr sz="1350"/>
            </a:lvl1pPr>
            <a:lvl2pPr>
              <a:buClr>
                <a:schemeClr val="accent2"/>
              </a:buClr>
              <a:buSzPct val="75000"/>
              <a:defRPr sz="1350"/>
            </a:lvl2pPr>
            <a:lvl3pPr>
              <a:buClr>
                <a:schemeClr val="accent2"/>
              </a:buClr>
              <a:buSzPct val="75000"/>
              <a:defRPr sz="1350"/>
            </a:lvl3pPr>
            <a:lvl4pPr>
              <a:buClr>
                <a:schemeClr val="accent2"/>
              </a:buClr>
              <a:buSzPct val="75000"/>
              <a:defRPr sz="1350"/>
            </a:lvl4pPr>
            <a:lvl5pPr>
              <a:buClr>
                <a:schemeClr val="accent2"/>
              </a:buClr>
              <a:buSzPct val="75000"/>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347296" y="1482165"/>
            <a:ext cx="8456735" cy="323852"/>
          </a:xfrm>
        </p:spPr>
        <p:txBody>
          <a:bodyPr anchor="ctr">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Slide Number Placeholder 5"/>
          <p:cNvSpPr>
            <a:spLocks noGrp="1"/>
          </p:cNvSpPr>
          <p:nvPr>
            <p:ph type="sldNum" sz="quarter" idx="12"/>
          </p:nvPr>
        </p:nvSpPr>
        <p:spPr>
          <a:xfrm>
            <a:off x="347295" y="6276604"/>
            <a:ext cx="514800" cy="365125"/>
          </a:xfrm>
        </p:spPr>
        <p:txBody>
          <a:bodyPr/>
          <a:lstStyle>
            <a:lvl1pPr>
              <a:defRPr>
                <a:solidFill>
                  <a:schemeClr val="tx1"/>
                </a:solidFill>
              </a:defRPr>
            </a:lvl1pPr>
          </a:lstStyle>
          <a:p>
            <a:fld id="{9CAA33A2-411E-8443-83D0-3263C24E97A5}" type="slidenum">
              <a:rPr lang="en-US" smtClean="0"/>
              <a:pPr/>
              <a:t>‹#›</a:t>
            </a:fld>
            <a:endParaRPr lang="en-US" dirty="0"/>
          </a:p>
        </p:txBody>
      </p:sp>
      <p:pic>
        <p:nvPicPr>
          <p:cNvPr id="17" name="Picture 16">
            <a:extLst>
              <a:ext uri="{FF2B5EF4-FFF2-40B4-BE49-F238E27FC236}">
                <a16:creationId xmlns:a16="http://schemas.microsoft.com/office/drawing/2014/main" id="{24AE09F7-B562-3E46-BBCE-1E8DF7325B2E}"/>
              </a:ext>
            </a:extLst>
          </p:cNvPr>
          <p:cNvPicPr>
            <a:picLocks noChangeAspect="1"/>
          </p:cNvPicPr>
          <p:nvPr userDrawn="1"/>
        </p:nvPicPr>
        <p:blipFill>
          <a:blip r:embed="rId2"/>
          <a:stretch>
            <a:fillRect/>
          </a:stretch>
        </p:blipFill>
        <p:spPr>
          <a:xfrm>
            <a:off x="7349982" y="6123081"/>
            <a:ext cx="1638370" cy="655348"/>
          </a:xfrm>
          <a:prstGeom prst="rect">
            <a:avLst/>
          </a:prstGeom>
        </p:spPr>
      </p:pic>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861646" y="6276604"/>
            <a:ext cx="2518163" cy="365125"/>
          </a:xfrm>
          <a:prstGeom prst="rect">
            <a:avLst/>
          </a:prstGeom>
        </p:spPr>
        <p:txBody>
          <a:bodyPr anchor="ctr"/>
          <a:lstStyle>
            <a:lvl1pPr algn="r">
              <a:defRPr sz="900">
                <a:solidFill>
                  <a:schemeClr val="tx1"/>
                </a:solidFill>
              </a:defRPr>
            </a:lvl1pPr>
          </a:lstStyle>
          <a:p>
            <a:pPr algn="l"/>
            <a:r>
              <a:rPr lang="en-US" dirty="0"/>
              <a:t>Presentation Name</a:t>
            </a:r>
          </a:p>
        </p:txBody>
      </p:sp>
    </p:spTree>
    <p:extLst>
      <p:ext uri="{BB962C8B-B14F-4D97-AF65-F5344CB8AC3E}">
        <p14:creationId xmlns:p14="http://schemas.microsoft.com/office/powerpoint/2010/main" val="416470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7"/>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CA"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43213" y="6113463"/>
            <a:ext cx="3816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17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5" descr="C:\Users\Heydon\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89076" y="764704"/>
            <a:ext cx="37338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115616" y="2996952"/>
            <a:ext cx="5472608" cy="1708160"/>
          </a:xfrm>
          <a:prstGeom prst="rect">
            <a:avLst/>
          </a:prstGeom>
        </p:spPr>
        <p:txBody>
          <a:bodyPr wrap="square">
            <a:spAutoFit/>
          </a:bodyPr>
          <a:lstStyle/>
          <a:p>
            <a:pPr lvl="3" eaLnBrk="1" hangingPunct="1">
              <a:lnSpc>
                <a:spcPct val="125000"/>
              </a:lnSpc>
              <a:buFontTx/>
              <a:buNone/>
            </a:pPr>
            <a:r>
              <a:rPr lang="en-CA" altLang="en-US" sz="2800" dirty="0">
                <a:solidFill>
                  <a:srgbClr val="000000"/>
                </a:solidFill>
                <a:latin typeface="Calibri" panose="020F0502020204030204" pitchFamily="34" charset="0"/>
                <a:cs typeface="Arial" panose="020B0604020202020204" pitchFamily="34" charset="0"/>
              </a:rPr>
              <a:t>e-mail:</a:t>
            </a:r>
            <a:r>
              <a:rPr lang="en-CA" altLang="en-US" sz="2800" dirty="0">
                <a:solidFill>
                  <a:srgbClr val="000080"/>
                </a:solidFill>
                <a:latin typeface="Calibri" panose="020F0502020204030204" pitchFamily="34" charset="0"/>
                <a:cs typeface="Arial" panose="020B0604020202020204" pitchFamily="34" charset="0"/>
              </a:rPr>
              <a:t>  info@afhto.ca </a:t>
            </a:r>
            <a:endParaRPr lang="en-CA" altLang="en-US" sz="2800" dirty="0">
              <a:latin typeface="Calibri" panose="020F0502020204030204" pitchFamily="34" charset="0"/>
              <a:cs typeface="Arial" panose="020B0604020202020204" pitchFamily="34" charset="0"/>
            </a:endParaRPr>
          </a:p>
          <a:p>
            <a:pPr lvl="3" eaLnBrk="1" hangingPunct="1">
              <a:lnSpc>
                <a:spcPct val="125000"/>
              </a:lnSpc>
              <a:buFontTx/>
              <a:buNone/>
            </a:pPr>
            <a:r>
              <a:rPr lang="en-CA" altLang="en-US" sz="2800" dirty="0">
                <a:solidFill>
                  <a:srgbClr val="000000"/>
                </a:solidFill>
                <a:latin typeface="Calibri" panose="020F0502020204030204" pitchFamily="34" charset="0"/>
                <a:cs typeface="Arial" panose="020B0604020202020204" pitchFamily="34" charset="0"/>
              </a:rPr>
              <a:t>phone: 647-AFHTO-05    </a:t>
            </a:r>
          </a:p>
          <a:p>
            <a:pPr lvl="3" eaLnBrk="1" hangingPunct="1">
              <a:lnSpc>
                <a:spcPct val="125000"/>
              </a:lnSpc>
              <a:buFontTx/>
              <a:buNone/>
            </a:pPr>
            <a:r>
              <a:rPr lang="en-CA" altLang="en-US" sz="2800" dirty="0">
                <a:solidFill>
                  <a:srgbClr val="000000"/>
                </a:solidFill>
                <a:latin typeface="Calibri" panose="020F0502020204030204" pitchFamily="34" charset="0"/>
                <a:cs typeface="Arial" panose="020B0604020202020204" pitchFamily="34" charset="0"/>
              </a:rPr>
              <a:t>          (647-234-8605)</a:t>
            </a:r>
            <a:endParaRPr lang="en-CA" altLang="en-US" sz="28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827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98220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CB9116D7-917C-4E36-87E6-88875F5288DE}" type="slidenum">
              <a:rPr lang="en-CA" altLang="en-US"/>
              <a:pPr/>
              <a:t>‹#›</a:t>
            </a:fld>
            <a:endParaRPr lang="en-CA" altLang="en-US"/>
          </a:p>
        </p:txBody>
      </p:sp>
    </p:spTree>
    <p:extLst>
      <p:ext uri="{BB962C8B-B14F-4D97-AF65-F5344CB8AC3E}">
        <p14:creationId xmlns:p14="http://schemas.microsoft.com/office/powerpoint/2010/main" val="253042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fld id="{5EDF8E1A-7912-4E51-8EA2-7001625D7ABA}" type="slidenum">
              <a:rPr lang="en-CA" altLang="en-US"/>
              <a:pPr/>
              <a:t>‹#›</a:t>
            </a:fld>
            <a:endParaRPr lang="en-CA" altLang="en-US"/>
          </a:p>
        </p:txBody>
      </p:sp>
    </p:spTree>
    <p:extLst>
      <p:ext uri="{BB962C8B-B14F-4D97-AF65-F5344CB8AC3E}">
        <p14:creationId xmlns:p14="http://schemas.microsoft.com/office/powerpoint/2010/main" val="168244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fld id="{9D30064C-113B-411B-B268-FCDC9212F94E}" type="slidenum">
              <a:rPr lang="en-CA" altLang="en-US"/>
              <a:pPr/>
              <a:t>‹#›</a:t>
            </a:fld>
            <a:endParaRPr lang="en-CA" altLang="en-US"/>
          </a:p>
        </p:txBody>
      </p:sp>
    </p:spTree>
    <p:extLst>
      <p:ext uri="{BB962C8B-B14F-4D97-AF65-F5344CB8AC3E}">
        <p14:creationId xmlns:p14="http://schemas.microsoft.com/office/powerpoint/2010/main" val="4132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fld id="{E9DCD55F-F314-4BE4-A044-8045D2EE8E1E}" type="slidenum">
              <a:rPr lang="en-CA" altLang="en-US"/>
              <a:pPr/>
              <a:t>‹#›</a:t>
            </a:fld>
            <a:endParaRPr lang="en-CA" altLang="en-US"/>
          </a:p>
        </p:txBody>
      </p:sp>
    </p:spTree>
    <p:extLst>
      <p:ext uri="{BB962C8B-B14F-4D97-AF65-F5344CB8AC3E}">
        <p14:creationId xmlns:p14="http://schemas.microsoft.com/office/powerpoint/2010/main" val="166972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fld id="{E2875A66-4F7B-4D76-8136-68C611869576}" type="slidenum">
              <a:rPr lang="en-CA" altLang="en-US"/>
              <a:pPr/>
              <a:t>‹#›</a:t>
            </a:fld>
            <a:endParaRPr lang="en-CA" altLang="en-US"/>
          </a:p>
        </p:txBody>
      </p:sp>
    </p:spTree>
    <p:extLst>
      <p:ext uri="{BB962C8B-B14F-4D97-AF65-F5344CB8AC3E}">
        <p14:creationId xmlns:p14="http://schemas.microsoft.com/office/powerpoint/2010/main" val="3558781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charset="0"/>
                <a:cs typeface="Times New Roman" charset="0"/>
              </a:defRPr>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charset="0"/>
                <a:cs typeface="Times New Roman"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A951958-B5A4-4696-8136-E70C13021989}"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cs typeface="Times New Roman" charset="0"/>
        </a:defRPr>
      </a:lvl2pPr>
      <a:lvl3pPr algn="ctr" rtl="0" eaLnBrk="1" fontAlgn="base" hangingPunct="1">
        <a:spcBef>
          <a:spcPct val="0"/>
        </a:spcBef>
        <a:spcAft>
          <a:spcPct val="0"/>
        </a:spcAft>
        <a:defRPr sz="4400">
          <a:solidFill>
            <a:schemeClr val="tx2"/>
          </a:solidFill>
          <a:latin typeface="Times New Roman" charset="0"/>
          <a:cs typeface="Times New Roman" charset="0"/>
        </a:defRPr>
      </a:lvl3pPr>
      <a:lvl4pPr algn="ctr" rtl="0" eaLnBrk="1" fontAlgn="base" hangingPunct="1">
        <a:spcBef>
          <a:spcPct val="0"/>
        </a:spcBef>
        <a:spcAft>
          <a:spcPct val="0"/>
        </a:spcAft>
        <a:defRPr sz="4400">
          <a:solidFill>
            <a:schemeClr val="tx2"/>
          </a:solidFill>
          <a:latin typeface="Times New Roman" charset="0"/>
          <a:cs typeface="Times New Roman" charset="0"/>
        </a:defRPr>
      </a:lvl4pPr>
      <a:lvl5pPr algn="ctr" rtl="0" eaLnBrk="1" fontAlgn="base" hangingPunct="1">
        <a:spcBef>
          <a:spcPct val="0"/>
        </a:spcBef>
        <a:spcAft>
          <a:spcPct val="0"/>
        </a:spcAft>
        <a:defRPr sz="4400">
          <a:solidFill>
            <a:schemeClr val="tx2"/>
          </a:solidFill>
          <a:latin typeface="Times New Roman" charset="0"/>
          <a:cs typeface="Times New Roman" charset="0"/>
        </a:defRPr>
      </a:lvl5pPr>
      <a:lvl6pPr marL="457200" algn="ctr" rtl="0" eaLnBrk="1" fontAlgn="base" hangingPunct="1">
        <a:spcBef>
          <a:spcPct val="0"/>
        </a:spcBef>
        <a:spcAft>
          <a:spcPct val="0"/>
        </a:spcAft>
        <a:defRPr sz="4400">
          <a:solidFill>
            <a:schemeClr val="tx2"/>
          </a:solidFill>
          <a:latin typeface="Times New Roman" charset="0"/>
          <a:cs typeface="Times New Roman" charset="0"/>
        </a:defRPr>
      </a:lvl6pPr>
      <a:lvl7pPr marL="914400" algn="ctr" rtl="0" eaLnBrk="1" fontAlgn="base" hangingPunct="1">
        <a:spcBef>
          <a:spcPct val="0"/>
        </a:spcBef>
        <a:spcAft>
          <a:spcPct val="0"/>
        </a:spcAft>
        <a:defRPr sz="4400">
          <a:solidFill>
            <a:schemeClr val="tx2"/>
          </a:solidFill>
          <a:latin typeface="Times New Roman" charset="0"/>
          <a:cs typeface="Times New Roman" charset="0"/>
        </a:defRPr>
      </a:lvl7pPr>
      <a:lvl8pPr marL="1371600" algn="ctr" rtl="0" eaLnBrk="1" fontAlgn="base" hangingPunct="1">
        <a:spcBef>
          <a:spcPct val="0"/>
        </a:spcBef>
        <a:spcAft>
          <a:spcPct val="0"/>
        </a:spcAft>
        <a:defRPr sz="4400">
          <a:solidFill>
            <a:schemeClr val="tx2"/>
          </a:solidFill>
          <a:latin typeface="Times New Roman" charset="0"/>
          <a:cs typeface="Times New Roman" charset="0"/>
        </a:defRPr>
      </a:lvl8pPr>
      <a:lvl9pPr marL="1828800" algn="ctr" rtl="0" eaLnBrk="1" fontAlgn="base" hangingPunct="1">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health.gov.on.ca/en/pro/programs/connectedcare/oht/teams.aspx?utm_source=Connected%2BCare%2BUpdates&amp;amp;utm_campaign=35ec5b07fa-EMAIL_CAMPAIGN_CC_17052019_EN_COPY_01&amp;amp;utm_medium=email&amp;amp;utm_term=0_bb924cd748-35ec5b07fa-3765628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8.jpeg"/><Relationship Id="rId3" Type="http://schemas.openxmlformats.org/officeDocument/2006/relationships/image" Target="../media/image27.png"/><Relationship Id="rId21" Type="http://schemas.openxmlformats.org/officeDocument/2006/relationships/image" Target="../media/image43.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7.jpg"/><Relationship Id="rId2" Type="http://schemas.openxmlformats.org/officeDocument/2006/relationships/notesSlide" Target="../notesSlides/notesSlide13.xml"/><Relationship Id="rId16" Type="http://schemas.openxmlformats.org/officeDocument/2006/relationships/image" Target="../media/image39.png"/><Relationship Id="rId20" Type="http://schemas.openxmlformats.org/officeDocument/2006/relationships/image" Target="cid:image006.png@01D428B9.207F6E30" TargetMode="Externa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4.png"/><Relationship Id="rId24" Type="http://schemas.openxmlformats.org/officeDocument/2006/relationships/image" Target="../media/image46.jpg"/><Relationship Id="rId5" Type="http://schemas.openxmlformats.org/officeDocument/2006/relationships/image" Target="../media/image29.png"/><Relationship Id="rId15" Type="http://schemas.openxmlformats.org/officeDocument/2006/relationships/image" Target="../media/image38.png"/><Relationship Id="rId23" Type="http://schemas.openxmlformats.org/officeDocument/2006/relationships/image" Target="../media/image45.jp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OMA_OHT@oma.org" TargetMode="External"/><Relationship Id="rId2" Type="http://schemas.openxmlformats.org/officeDocument/2006/relationships/hyperlink" Target="mailto:ocfp@ocfp.on.ca" TargetMode="External"/><Relationship Id="rId1" Type="http://schemas.openxmlformats.org/officeDocument/2006/relationships/slideLayout" Target="../slideLayouts/slideLayout2.xml"/><Relationship Id="rId5" Type="http://schemas.openxmlformats.org/officeDocument/2006/relationships/hyperlink" Target="mailto:info@afhto.ca" TargetMode="External"/><Relationship Id="rId4" Type="http://schemas.openxmlformats.org/officeDocument/2006/relationships/hyperlink" Target="mailto:OHT@sgfp.ca"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DAA5C5-D97A-4937-AE52-448FF589E922}"/>
              </a:ext>
            </a:extLst>
          </p:cNvPr>
          <p:cNvSpPr txBox="1">
            <a:spLocks/>
          </p:cNvSpPr>
          <p:nvPr/>
        </p:nvSpPr>
        <p:spPr>
          <a:xfrm>
            <a:off x="-584991" y="2440915"/>
            <a:ext cx="6840760" cy="356616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cs typeface="Times New Roman" charset="0"/>
              </a:defRPr>
            </a:lvl2pPr>
            <a:lvl3pPr algn="ctr" rtl="0" eaLnBrk="1" fontAlgn="base" hangingPunct="1">
              <a:spcBef>
                <a:spcPct val="0"/>
              </a:spcBef>
              <a:spcAft>
                <a:spcPct val="0"/>
              </a:spcAft>
              <a:defRPr sz="4400">
                <a:solidFill>
                  <a:schemeClr val="tx2"/>
                </a:solidFill>
                <a:latin typeface="Times New Roman" charset="0"/>
                <a:cs typeface="Times New Roman" charset="0"/>
              </a:defRPr>
            </a:lvl3pPr>
            <a:lvl4pPr algn="ctr" rtl="0" eaLnBrk="1" fontAlgn="base" hangingPunct="1">
              <a:spcBef>
                <a:spcPct val="0"/>
              </a:spcBef>
              <a:spcAft>
                <a:spcPct val="0"/>
              </a:spcAft>
              <a:defRPr sz="4400">
                <a:solidFill>
                  <a:schemeClr val="tx2"/>
                </a:solidFill>
                <a:latin typeface="Times New Roman" charset="0"/>
                <a:cs typeface="Times New Roman" charset="0"/>
              </a:defRPr>
            </a:lvl4pPr>
            <a:lvl5pPr algn="ctr" rtl="0" eaLnBrk="1" fontAlgn="base" hangingPunct="1">
              <a:spcBef>
                <a:spcPct val="0"/>
              </a:spcBef>
              <a:spcAft>
                <a:spcPct val="0"/>
              </a:spcAft>
              <a:defRPr sz="4400">
                <a:solidFill>
                  <a:schemeClr val="tx2"/>
                </a:solidFill>
                <a:latin typeface="Times New Roman" charset="0"/>
                <a:cs typeface="Times New Roman" charset="0"/>
              </a:defRPr>
            </a:lvl5pPr>
            <a:lvl6pPr marL="457200" algn="ctr" rtl="0" eaLnBrk="1" fontAlgn="base" hangingPunct="1">
              <a:spcBef>
                <a:spcPct val="0"/>
              </a:spcBef>
              <a:spcAft>
                <a:spcPct val="0"/>
              </a:spcAft>
              <a:defRPr sz="4400">
                <a:solidFill>
                  <a:schemeClr val="tx2"/>
                </a:solidFill>
                <a:latin typeface="Times New Roman" charset="0"/>
                <a:cs typeface="Times New Roman" charset="0"/>
              </a:defRPr>
            </a:lvl6pPr>
            <a:lvl7pPr marL="914400" algn="ctr" rtl="0" eaLnBrk="1" fontAlgn="base" hangingPunct="1">
              <a:spcBef>
                <a:spcPct val="0"/>
              </a:spcBef>
              <a:spcAft>
                <a:spcPct val="0"/>
              </a:spcAft>
              <a:defRPr sz="4400">
                <a:solidFill>
                  <a:schemeClr val="tx2"/>
                </a:solidFill>
                <a:latin typeface="Times New Roman" charset="0"/>
                <a:cs typeface="Times New Roman" charset="0"/>
              </a:defRPr>
            </a:lvl7pPr>
            <a:lvl8pPr marL="1371600" algn="ctr" rtl="0" eaLnBrk="1" fontAlgn="base" hangingPunct="1">
              <a:spcBef>
                <a:spcPct val="0"/>
              </a:spcBef>
              <a:spcAft>
                <a:spcPct val="0"/>
              </a:spcAft>
              <a:defRPr sz="4400">
                <a:solidFill>
                  <a:schemeClr val="tx2"/>
                </a:solidFill>
                <a:latin typeface="Times New Roman" charset="0"/>
                <a:cs typeface="Times New Roman" charset="0"/>
              </a:defRPr>
            </a:lvl8pPr>
            <a:lvl9pPr marL="1828800" algn="ctr" rtl="0" eaLnBrk="1" fontAlgn="base" hangingPunct="1">
              <a:spcBef>
                <a:spcPct val="0"/>
              </a:spcBef>
              <a:spcAft>
                <a:spcPct val="0"/>
              </a:spcAft>
              <a:defRPr sz="4400">
                <a:solidFill>
                  <a:schemeClr val="tx2"/>
                </a:solidFill>
                <a:latin typeface="Times New Roman" charset="0"/>
                <a:cs typeface="Times New Roman" charset="0"/>
              </a:defRPr>
            </a:lvl9pPr>
          </a:lstStyle>
          <a:p>
            <a:r>
              <a:rPr lang="en-CA" b="1" kern="0" dirty="0"/>
              <a:t>PRIMARY CARE PROVIDERS:</a:t>
            </a:r>
            <a:br>
              <a:rPr lang="en-CA" kern="0" dirty="0"/>
            </a:br>
            <a:r>
              <a:rPr lang="en-CA" kern="0" dirty="0">
                <a:latin typeface="Bradley Hand ITC" panose="03070402050302030203" pitchFamily="66" charset="0"/>
              </a:rPr>
              <a:t>OHT Information </a:t>
            </a:r>
          </a:p>
          <a:p>
            <a:r>
              <a:rPr lang="en-CA" kern="0" dirty="0">
                <a:latin typeface="Bradley Hand ITC" panose="03070402050302030203" pitchFamily="66" charset="0"/>
              </a:rPr>
              <a:t>Session </a:t>
            </a:r>
            <a:br>
              <a:rPr lang="en-CA" kern="0" dirty="0">
                <a:latin typeface="Bradley Hand ITC" panose="03070402050302030203" pitchFamily="66" charset="0"/>
              </a:rPr>
            </a:br>
            <a:endParaRPr lang="en-CA" kern="0" dirty="0">
              <a:latin typeface="Bradley Hand ITC" panose="03070402050302030203" pitchFamily="66" charset="0"/>
            </a:endParaRPr>
          </a:p>
        </p:txBody>
      </p:sp>
      <p:sp>
        <p:nvSpPr>
          <p:cNvPr id="5" name="Subtitle 2">
            <a:extLst>
              <a:ext uri="{FF2B5EF4-FFF2-40B4-BE49-F238E27FC236}">
                <a16:creationId xmlns:a16="http://schemas.microsoft.com/office/drawing/2014/main" id="{340FB14E-B457-4E54-9283-DF9FD8C3E549}"/>
              </a:ext>
            </a:extLst>
          </p:cNvPr>
          <p:cNvSpPr txBox="1">
            <a:spLocks/>
          </p:cNvSpPr>
          <p:nvPr/>
        </p:nvSpPr>
        <p:spPr bwMode="auto">
          <a:xfrm>
            <a:off x="1619672" y="5013176"/>
            <a:ext cx="3220048" cy="82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None/>
              <a:defRPr sz="18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endParaRPr lang="en-US" b="1" kern="0" dirty="0"/>
          </a:p>
          <a:p>
            <a:endParaRPr lang="en-US" b="1" kern="0" dirty="0"/>
          </a:p>
          <a:p>
            <a:endParaRPr lang="en-US" kern="0" dirty="0"/>
          </a:p>
        </p:txBody>
      </p:sp>
      <p:pic>
        <p:nvPicPr>
          <p:cNvPr id="6" name="Picture 5" descr="A picture containing outdoor, tree, building, grass&#10;&#10;Description automatically generated">
            <a:extLst>
              <a:ext uri="{FF2B5EF4-FFF2-40B4-BE49-F238E27FC236}">
                <a16:creationId xmlns:a16="http://schemas.microsoft.com/office/drawing/2014/main" id="{3B2D8A45-6B4E-4B5B-BD9C-024F56D5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960419"/>
            <a:ext cx="3292056" cy="35661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5841FE-480F-466F-BFB2-458FF44BDC5A}"/>
              </a:ext>
            </a:extLst>
          </p:cNvPr>
          <p:cNvSpPr>
            <a:spLocks noGrp="1"/>
          </p:cNvSpPr>
          <p:nvPr>
            <p:ph idx="1"/>
          </p:nvPr>
        </p:nvSpPr>
        <p:spPr>
          <a:xfrm>
            <a:off x="685800" y="1481731"/>
            <a:ext cx="8206680" cy="5256584"/>
          </a:xfrm>
        </p:spPr>
        <p:txBody>
          <a:bodyPr/>
          <a:lstStyle/>
          <a:p>
            <a:r>
              <a:rPr lang="en-CA" sz="1600" dirty="0"/>
              <a:t>Physicians and patients want integration</a:t>
            </a:r>
          </a:p>
          <a:p>
            <a:r>
              <a:rPr lang="en-CA" sz="1600" dirty="0"/>
              <a:t>Will allow doctors to spend time giving care (and make them more efficient)</a:t>
            </a:r>
          </a:p>
          <a:p>
            <a:r>
              <a:rPr lang="en-CA" sz="1600" dirty="0"/>
              <a:t>Primary Care is the key!</a:t>
            </a:r>
          </a:p>
          <a:p>
            <a:r>
              <a:rPr lang="en-CA" sz="1600" dirty="0"/>
              <a:t>Brings ‘bureaucracy’ to the level of patient care</a:t>
            </a:r>
          </a:p>
          <a:p>
            <a:r>
              <a:rPr lang="en-CA" sz="1600" dirty="0">
                <a:solidFill>
                  <a:prstClr val="black"/>
                </a:solidFill>
                <a:cs typeface="Arial" panose="020B0604020202020204" pitchFamily="34" charset="0"/>
              </a:rPr>
              <a:t>As a team, OHTs will work to achieve common goals related to improved health outcomes, patient and provider experience, and value. </a:t>
            </a:r>
            <a:endParaRPr lang="en-CA" dirty="0"/>
          </a:p>
          <a:p>
            <a:pPr lvl="1"/>
            <a:r>
              <a:rPr lang="en-CA" sz="1400" dirty="0"/>
              <a:t>Offer patients 24/7 access to coordination of care and system navigation services and work to ensure patients experience seamless transitions throughout their care journey </a:t>
            </a:r>
          </a:p>
          <a:p>
            <a:pPr lvl="1"/>
            <a:r>
              <a:rPr lang="en-CA" sz="1400" dirty="0"/>
              <a:t>Operate within a single, clear accountability framework </a:t>
            </a:r>
          </a:p>
          <a:p>
            <a:pPr lvl="1"/>
            <a:r>
              <a:rPr lang="en-CA" sz="1400" dirty="0"/>
              <a:t>Improve access to secure digital tools, including online health records and virtual care options for patients – a 21st century approach to health care </a:t>
            </a:r>
          </a:p>
          <a:p>
            <a:pPr lvl="1"/>
            <a:r>
              <a:rPr lang="en-CA" sz="1400" dirty="0"/>
              <a:t>Be funded through an integrated funding envelop</a:t>
            </a:r>
          </a:p>
          <a:p>
            <a:pPr lvl="1"/>
            <a:r>
              <a:rPr lang="en-CA" sz="1400" dirty="0"/>
              <a:t>Reinvest into front line care</a:t>
            </a:r>
          </a:p>
          <a:p>
            <a:pPr lvl="1"/>
            <a:r>
              <a:rPr lang="en-CA" sz="1400" dirty="0"/>
              <a:t>Central point for Performance, Measurement + Quality Improvement</a:t>
            </a:r>
          </a:p>
          <a:p>
            <a:pPr marL="0" indent="0">
              <a:buNone/>
            </a:pPr>
            <a:endParaRPr lang="en-CA" sz="1000" dirty="0"/>
          </a:p>
          <a:p>
            <a:pPr marL="0" indent="0">
              <a:buNone/>
            </a:pPr>
            <a:r>
              <a:rPr lang="en-CA" sz="1600" dirty="0"/>
              <a:t>*OHTs are NOT a replacement for FHTs or other existing primary care models</a:t>
            </a:r>
          </a:p>
          <a:p>
            <a:pPr marL="0" indent="0">
              <a:buNone/>
            </a:pPr>
            <a:r>
              <a:rPr lang="en-CA" sz="1600" dirty="0"/>
              <a:t>* OHTs are NOT a new payment model for physicians; PSA remains</a:t>
            </a:r>
          </a:p>
          <a:p>
            <a:pPr marL="0" indent="0">
              <a:buNone/>
            </a:pPr>
            <a:r>
              <a:rPr lang="en-CA" sz="1600" dirty="0"/>
              <a:t>*OHTs will include component of risk/gain sharing (unclear what this means for MDs)</a:t>
            </a:r>
          </a:p>
        </p:txBody>
      </p:sp>
      <p:sp>
        <p:nvSpPr>
          <p:cNvPr id="3" name="Title 2">
            <a:extLst>
              <a:ext uri="{FF2B5EF4-FFF2-40B4-BE49-F238E27FC236}">
                <a16:creationId xmlns:a16="http://schemas.microsoft.com/office/drawing/2014/main" id="{653803B8-1644-4BB1-A63B-661819D61169}"/>
              </a:ext>
            </a:extLst>
          </p:cNvPr>
          <p:cNvSpPr>
            <a:spLocks noGrp="1"/>
          </p:cNvSpPr>
          <p:nvPr>
            <p:ph type="title"/>
          </p:nvPr>
        </p:nvSpPr>
        <p:spPr>
          <a:xfrm>
            <a:off x="251520" y="341784"/>
            <a:ext cx="7772400" cy="1143000"/>
          </a:xfrm>
        </p:spPr>
        <p:txBody>
          <a:bodyPr/>
          <a:lstStyle/>
          <a:p>
            <a:pPr algn="l"/>
            <a:r>
              <a:rPr lang="en-CA" dirty="0"/>
              <a:t>OHTs:</a:t>
            </a:r>
            <a:br>
              <a:rPr lang="en-CA" dirty="0"/>
            </a:br>
            <a:endParaRPr lang="en-CA" sz="2000" dirty="0"/>
          </a:p>
        </p:txBody>
      </p:sp>
      <p:pic>
        <p:nvPicPr>
          <p:cNvPr id="5" name="Picture 4" descr="A picture containing object, clock&#10;&#10;Description automatically generated">
            <a:extLst>
              <a:ext uri="{FF2B5EF4-FFF2-40B4-BE49-F238E27FC236}">
                <a16:creationId xmlns:a16="http://schemas.microsoft.com/office/drawing/2014/main" id="{D33774C1-3A7B-44B3-B7D0-76A4A27BF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244415"/>
            <a:ext cx="3816424" cy="1143000"/>
          </a:xfrm>
          <a:prstGeom prst="rect">
            <a:avLst/>
          </a:prstGeom>
        </p:spPr>
      </p:pic>
    </p:spTree>
    <p:extLst>
      <p:ext uri="{BB962C8B-B14F-4D97-AF65-F5344CB8AC3E}">
        <p14:creationId xmlns:p14="http://schemas.microsoft.com/office/powerpoint/2010/main" val="392036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4D0532D-3D61-4038-937E-2B14CACF0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49080"/>
            <a:ext cx="8488741" cy="262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485841FE-480F-466F-BFB2-458FF44BDC5A}"/>
              </a:ext>
            </a:extLst>
          </p:cNvPr>
          <p:cNvSpPr>
            <a:spLocks noGrp="1"/>
          </p:cNvSpPr>
          <p:nvPr>
            <p:ph idx="1"/>
          </p:nvPr>
        </p:nvSpPr>
        <p:spPr>
          <a:xfrm>
            <a:off x="14010" y="1349677"/>
            <a:ext cx="9022486" cy="4847973"/>
          </a:xfrm>
        </p:spPr>
        <p:txBody>
          <a:bodyPr/>
          <a:lstStyle/>
          <a:p>
            <a:pPr marL="514350" indent="-514350">
              <a:buFont typeface="+mj-lt"/>
              <a:buAutoNum type="arabicPeriod"/>
            </a:pPr>
            <a:r>
              <a:rPr lang="en-US" sz="1600" b="1" i="1" dirty="0"/>
              <a:t>Self-Assessing Readiness</a:t>
            </a:r>
            <a:r>
              <a:rPr lang="en-US" sz="1600" dirty="0"/>
              <a:t>: Interested groups of providers and organizations submit Self-Assessment of readiness </a:t>
            </a:r>
            <a:r>
              <a:rPr lang="en-US" sz="1600" dirty="0">
                <a:solidFill>
                  <a:srgbClr val="C00000"/>
                </a:solidFill>
              </a:rPr>
              <a:t>(</a:t>
            </a:r>
            <a:r>
              <a:rPr lang="en-US" sz="1600" i="1" dirty="0">
                <a:solidFill>
                  <a:srgbClr val="C00000"/>
                </a:solidFill>
              </a:rPr>
              <a:t>Minimum of 3 care domains/services (Primary Care, Acute Care, and Community Care</a:t>
            </a:r>
            <a:r>
              <a:rPr lang="en-US" sz="1600" dirty="0">
                <a:solidFill>
                  <a:srgbClr val="C00000"/>
                </a:solidFill>
              </a:rPr>
              <a:t>)</a:t>
            </a:r>
          </a:p>
          <a:p>
            <a:pPr marL="514350" indent="-514350">
              <a:buFont typeface="+mj-lt"/>
              <a:buAutoNum type="arabicPeriod"/>
            </a:pPr>
            <a:r>
              <a:rPr lang="en-US" sz="1600" b="1" i="1" dirty="0"/>
              <a:t>Validating Provider Readiness</a:t>
            </a:r>
            <a:r>
              <a:rPr lang="en-US" sz="1600" dirty="0"/>
              <a:t>: Based on Self-Assessments, groups of providers identified as:</a:t>
            </a:r>
          </a:p>
          <a:p>
            <a:pPr marL="1081087" lvl="3" indent="-514350"/>
            <a:r>
              <a:rPr lang="en-US" sz="1600" dirty="0"/>
              <a:t>In Discovery</a:t>
            </a:r>
          </a:p>
          <a:p>
            <a:pPr marL="1081087" lvl="3" indent="-514350"/>
            <a:r>
              <a:rPr lang="en-US" sz="1600" dirty="0"/>
              <a:t>In Development (Those in development will be invited to submit an application to become an OHT candidate)</a:t>
            </a:r>
          </a:p>
          <a:p>
            <a:pPr marL="514350" indent="-514350">
              <a:buFont typeface="+mj-lt"/>
              <a:buAutoNum type="arabicPeriod"/>
            </a:pPr>
            <a:r>
              <a:rPr lang="en-US" sz="1600" b="1" i="1" dirty="0"/>
              <a:t>Becoming an Ontario Health Team Candidate</a:t>
            </a:r>
            <a:r>
              <a:rPr lang="en-US" sz="1600" dirty="0"/>
              <a:t>: Based on full application process, those identified as meeting readiness criteria may be selected to begin implementation of the model</a:t>
            </a:r>
          </a:p>
          <a:p>
            <a:pPr marL="514350" indent="-514350">
              <a:buFont typeface="+mj-lt"/>
              <a:buAutoNum type="arabicPeriod"/>
            </a:pPr>
            <a:r>
              <a:rPr lang="en-US" sz="1600" b="1" i="1" dirty="0"/>
              <a:t>Becoming a Designated Ontario Health Team</a:t>
            </a:r>
            <a:r>
              <a:rPr lang="en-US" sz="1600" dirty="0"/>
              <a:t>: Once ready to receive an integrated funding envelope and operate under a single accountability agreement, designated as an Ontario Health Team</a:t>
            </a:r>
          </a:p>
        </p:txBody>
      </p:sp>
      <p:sp>
        <p:nvSpPr>
          <p:cNvPr id="3" name="Title 2">
            <a:extLst>
              <a:ext uri="{FF2B5EF4-FFF2-40B4-BE49-F238E27FC236}">
                <a16:creationId xmlns:a16="http://schemas.microsoft.com/office/drawing/2014/main" id="{653803B8-1644-4BB1-A63B-661819D61169}"/>
              </a:ext>
            </a:extLst>
          </p:cNvPr>
          <p:cNvSpPr>
            <a:spLocks noGrp="1"/>
          </p:cNvSpPr>
          <p:nvPr>
            <p:ph type="title"/>
          </p:nvPr>
        </p:nvSpPr>
        <p:spPr>
          <a:xfrm>
            <a:off x="179512" y="88850"/>
            <a:ext cx="7772400" cy="1143000"/>
          </a:xfrm>
        </p:spPr>
        <p:txBody>
          <a:bodyPr/>
          <a:lstStyle/>
          <a:p>
            <a:pPr algn="l"/>
            <a:r>
              <a:rPr lang="en-CA" dirty="0"/>
              <a:t>OHTs</a:t>
            </a:r>
            <a:br>
              <a:rPr lang="en-CA" dirty="0"/>
            </a:br>
            <a:r>
              <a:rPr lang="en-CA" sz="2000" dirty="0"/>
              <a:t>What’s the process to become an OHT…?</a:t>
            </a:r>
          </a:p>
        </p:txBody>
      </p:sp>
    </p:spTree>
    <p:extLst>
      <p:ext uri="{BB962C8B-B14F-4D97-AF65-F5344CB8AC3E}">
        <p14:creationId xmlns:p14="http://schemas.microsoft.com/office/powerpoint/2010/main" val="334140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8B2822-F082-4A60-A461-4ED9880D4F60}"/>
              </a:ext>
            </a:extLst>
          </p:cNvPr>
          <p:cNvSpPr>
            <a:spLocks noGrp="1"/>
          </p:cNvSpPr>
          <p:nvPr>
            <p:ph idx="1"/>
          </p:nvPr>
        </p:nvSpPr>
        <p:spPr>
          <a:xfrm>
            <a:off x="251520" y="1333500"/>
            <a:ext cx="8640960" cy="4422379"/>
          </a:xfrm>
        </p:spPr>
        <p:txBody>
          <a:bodyPr/>
          <a:lstStyle/>
          <a:p>
            <a:r>
              <a:rPr lang="en-US" sz="1600" dirty="0"/>
              <a:t>First call for Ontario Health Team Self-Assessments closed on May 15</a:t>
            </a:r>
            <a:r>
              <a:rPr lang="en-US" sz="1600" baseline="30000" dirty="0"/>
              <a:t>th</a:t>
            </a:r>
            <a:r>
              <a:rPr lang="en-US" sz="1600" dirty="0"/>
              <a:t>; over 150 submissions</a:t>
            </a:r>
          </a:p>
          <a:p>
            <a:pPr marR="41470"/>
            <a:r>
              <a:rPr lang="en-CA" sz="1600" dirty="0">
                <a:solidFill>
                  <a:srgbClr val="231F20"/>
                </a:solidFill>
              </a:rPr>
              <a:t>MOH reviewed self-assessments and identified 31 groups that will proceed to full application, 41 groups that are designated as “in development” and the rest remain “in discovery”. See the </a:t>
            </a:r>
            <a:r>
              <a:rPr lang="en-CA" sz="1600" u="sng" dirty="0">
                <a:solidFill>
                  <a:srgbClr val="205E9E"/>
                </a:solidFill>
                <a:hlinkClick r:id="rId2">
                  <a:extLst>
                    <a:ext uri="{A12FA001-AC4F-418D-AE19-62706E023703}">
                      <ahyp:hlinkClr xmlns:ahyp="http://schemas.microsoft.com/office/drawing/2018/hyperlinkcolor" val="tx"/>
                    </a:ext>
                  </a:extLst>
                </a:hlinkClick>
              </a:rPr>
              <a:t>MOH list </a:t>
            </a:r>
            <a:r>
              <a:rPr lang="en-CA" sz="1600" dirty="0">
                <a:solidFill>
                  <a:srgbClr val="231F20"/>
                </a:solidFill>
                <a:hlinkClick r:id="rId2">
                  <a:extLst>
                    <a:ext uri="{A12FA001-AC4F-418D-AE19-62706E023703}">
                      <ahyp:hlinkClr xmlns:ahyp="http://schemas.microsoft.com/office/drawing/2018/hyperlinkcolor" val="tx"/>
                    </a:ext>
                  </a:extLst>
                </a:hlinkClick>
              </a:rPr>
              <a:t>and the </a:t>
            </a:r>
            <a:r>
              <a:rPr lang="en-CA" sz="1600" u="sng" dirty="0">
                <a:solidFill>
                  <a:srgbClr val="205E9E"/>
                </a:solidFill>
              </a:rPr>
              <a:t>OMA interactive map</a:t>
            </a:r>
            <a:r>
              <a:rPr lang="en-CA" sz="1600" dirty="0">
                <a:solidFill>
                  <a:srgbClr val="231F20"/>
                </a:solidFill>
              </a:rPr>
              <a:t>.</a:t>
            </a:r>
            <a:endParaRPr lang="en-CA" sz="1600" dirty="0"/>
          </a:p>
          <a:p>
            <a:r>
              <a:rPr lang="en-CA" sz="1600" dirty="0">
                <a:solidFill>
                  <a:srgbClr val="231F20"/>
                </a:solidFill>
              </a:rPr>
              <a:t>Submission date for full applications is October 2019. </a:t>
            </a:r>
            <a:r>
              <a:rPr lang="en-CA" sz="1600" b="1" dirty="0"/>
              <a:t>The first OHT Candidates will be announced in Fall 2019</a:t>
            </a:r>
            <a:r>
              <a:rPr lang="en-CA" sz="1600" dirty="0"/>
              <a:t>.</a:t>
            </a:r>
          </a:p>
          <a:p>
            <a:r>
              <a:rPr lang="en-CA" sz="1600" dirty="0">
                <a:solidFill>
                  <a:srgbClr val="231F20"/>
                </a:solidFill>
              </a:rPr>
              <a:t>Submission date for next round of self-assessments is December 2019. </a:t>
            </a:r>
            <a:r>
              <a:rPr lang="en-US" sz="1600" dirty="0"/>
              <a:t>Assessment process will be repeated until full Provincial coverage of OHTs is achieved.</a:t>
            </a:r>
            <a:endParaRPr lang="en-CA" sz="1600" dirty="0">
              <a:solidFill>
                <a:srgbClr val="231F20"/>
              </a:solidFill>
            </a:endParaRPr>
          </a:p>
          <a:p>
            <a:pPr marR="29540"/>
            <a:r>
              <a:rPr lang="en-CA" sz="1600" dirty="0">
                <a:solidFill>
                  <a:srgbClr val="231F20"/>
                </a:solidFill>
              </a:rPr>
              <a:t>Different models emerging including hospital-led as well as primary care and community-led</a:t>
            </a:r>
          </a:p>
          <a:p>
            <a:pPr marR="22890"/>
            <a:r>
              <a:rPr lang="en-CA" sz="1600" dirty="0">
                <a:solidFill>
                  <a:srgbClr val="231F20"/>
                </a:solidFill>
              </a:rPr>
              <a:t>Varying levels of engagement with private sector health – medical technology, digital health, private home care are major players as well</a:t>
            </a:r>
          </a:p>
          <a:p>
            <a:r>
              <a:rPr lang="en-CA" sz="1600" dirty="0">
                <a:solidFill>
                  <a:srgbClr val="231F20"/>
                </a:solidFill>
              </a:rPr>
              <a:t>Each OHT is at a different stage of building relationships and trust</a:t>
            </a:r>
          </a:p>
          <a:p>
            <a:r>
              <a:rPr lang="en-CA" sz="1600" dirty="0">
                <a:solidFill>
                  <a:srgbClr val="231F20"/>
                </a:solidFill>
              </a:rPr>
              <a:t>Partners have varying influence and dominance within the OHT</a:t>
            </a:r>
          </a:p>
        </p:txBody>
      </p:sp>
      <p:sp>
        <p:nvSpPr>
          <p:cNvPr id="3" name="Title 2">
            <a:extLst>
              <a:ext uri="{FF2B5EF4-FFF2-40B4-BE49-F238E27FC236}">
                <a16:creationId xmlns:a16="http://schemas.microsoft.com/office/drawing/2014/main" id="{4BACC87E-988A-46D3-8EB7-7253CCAEF5DB}"/>
              </a:ext>
            </a:extLst>
          </p:cNvPr>
          <p:cNvSpPr>
            <a:spLocks noGrp="1"/>
          </p:cNvSpPr>
          <p:nvPr>
            <p:ph type="title"/>
          </p:nvPr>
        </p:nvSpPr>
        <p:spPr>
          <a:xfrm>
            <a:off x="251520" y="190500"/>
            <a:ext cx="7772400" cy="1143000"/>
          </a:xfrm>
        </p:spPr>
        <p:txBody>
          <a:bodyPr/>
          <a:lstStyle/>
          <a:p>
            <a:pPr algn="l"/>
            <a:r>
              <a:rPr lang="en-CA" dirty="0"/>
              <a:t>OHTs: Current State </a:t>
            </a:r>
            <a:endParaRPr lang="en-CA" dirty="0">
              <a:highlight>
                <a:srgbClr val="FFFF00"/>
              </a:highlight>
            </a:endParaRPr>
          </a:p>
        </p:txBody>
      </p:sp>
    </p:spTree>
    <p:extLst>
      <p:ext uri="{BB962C8B-B14F-4D97-AF65-F5344CB8AC3E}">
        <p14:creationId xmlns:p14="http://schemas.microsoft.com/office/powerpoint/2010/main" val="222474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80B754-9D78-419A-836C-0784ED1E9FB7}"/>
              </a:ext>
            </a:extLst>
          </p:cNvPr>
          <p:cNvSpPr>
            <a:spLocks noGrp="1"/>
          </p:cNvSpPr>
          <p:nvPr>
            <p:ph idx="1"/>
          </p:nvPr>
        </p:nvSpPr>
        <p:spPr>
          <a:xfrm>
            <a:off x="685800" y="1628800"/>
            <a:ext cx="7772400" cy="4467200"/>
          </a:xfrm>
        </p:spPr>
        <p:txBody>
          <a:bodyPr>
            <a:noAutofit/>
          </a:bodyPr>
          <a:lstStyle/>
          <a:p>
            <a:r>
              <a:rPr lang="en-US" sz="1600" dirty="0"/>
              <a:t>Family doctors are the core of our health care system </a:t>
            </a:r>
            <a:r>
              <a:rPr lang="mr-IN" sz="1600" dirty="0"/>
              <a:t>…</a:t>
            </a:r>
            <a:r>
              <a:rPr lang="en-CA" sz="1600" dirty="0"/>
              <a:t> the </a:t>
            </a:r>
            <a:r>
              <a:rPr lang="en-US" sz="1600" dirty="0"/>
              <a:t>only true INTEGRATORS </a:t>
            </a:r>
            <a:r>
              <a:rPr lang="mr-IN" sz="1600" dirty="0"/>
              <a:t>…</a:t>
            </a:r>
            <a:r>
              <a:rPr lang="en-CA" sz="1600" dirty="0"/>
              <a:t> integration being a goal of OHTs</a:t>
            </a:r>
            <a:r>
              <a:rPr lang="en-US" sz="1600" dirty="0"/>
              <a:t>.  We interact with every sector on behalf of our patients on a regular basis.  We see and understand what is going on in health care - in a way administrators and government cannot.</a:t>
            </a:r>
            <a:br>
              <a:rPr lang="en-CA" sz="1600" dirty="0"/>
            </a:br>
            <a:r>
              <a:rPr lang="en-CA" sz="1600" dirty="0"/>
              <a:t> </a:t>
            </a:r>
            <a:endParaRPr lang="en-US" sz="1600" dirty="0"/>
          </a:p>
          <a:p>
            <a:r>
              <a:rPr lang="en-US" sz="1600" dirty="0"/>
              <a:t>These longitudinal relationships that exist between patients and their primary care providers are the foundation of our health care system.</a:t>
            </a:r>
            <a:br>
              <a:rPr lang="en-US" sz="1600" dirty="0"/>
            </a:br>
            <a:endParaRPr lang="en-US" sz="1600" dirty="0"/>
          </a:p>
          <a:p>
            <a:r>
              <a:rPr lang="en-US" sz="1600" dirty="0"/>
              <a:t>Because of this, any radical system change being promoted </a:t>
            </a:r>
            <a:r>
              <a:rPr lang="mr-IN" sz="1600" dirty="0"/>
              <a:t>–</a:t>
            </a:r>
            <a:r>
              <a:rPr lang="en-CA" sz="1600" dirty="0"/>
              <a:t> like</a:t>
            </a:r>
            <a:r>
              <a:rPr lang="en-US" sz="1600" dirty="0"/>
              <a:t> OHTs </a:t>
            </a:r>
            <a:r>
              <a:rPr lang="mr-IN" sz="1600" dirty="0"/>
              <a:t>–</a:t>
            </a:r>
            <a:r>
              <a:rPr lang="en-US" sz="1600" dirty="0"/>
              <a:t> needs to be physician-led, anchored in primary care </a:t>
            </a:r>
            <a:r>
              <a:rPr lang="mr-IN" sz="1600" dirty="0"/>
              <a:t>…</a:t>
            </a:r>
            <a:r>
              <a:rPr lang="en-CA" sz="1600" dirty="0"/>
              <a:t> and AFHTO/SGFP/OCFP also advocate that it be </a:t>
            </a:r>
            <a:r>
              <a:rPr lang="en-US" sz="1600" dirty="0"/>
              <a:t>voluntary.</a:t>
            </a:r>
            <a:br>
              <a:rPr lang="en-US" sz="1600" dirty="0"/>
            </a:br>
            <a:endParaRPr lang="en-US" sz="1600" dirty="0"/>
          </a:p>
          <a:p>
            <a:r>
              <a:rPr lang="en-US" sz="1600" dirty="0"/>
              <a:t>Family doctors need to be leaders!!</a:t>
            </a:r>
          </a:p>
          <a:p>
            <a:pPr lvl="1"/>
            <a:r>
              <a:rPr lang="en-US" sz="1600" dirty="0"/>
              <a:t>involved in the formative stages of OHT development</a:t>
            </a:r>
          </a:p>
          <a:p>
            <a:pPr lvl="1"/>
            <a:r>
              <a:rPr lang="en-US" sz="1600" dirty="0"/>
              <a:t>Involved in governance and system design</a:t>
            </a:r>
          </a:p>
          <a:p>
            <a:pPr lvl="1"/>
            <a:r>
              <a:rPr lang="en-US" sz="1600" dirty="0"/>
              <a:t>leading at all levels </a:t>
            </a:r>
            <a:r>
              <a:rPr lang="mr-IN" sz="1600" dirty="0"/>
              <a:t>…</a:t>
            </a:r>
            <a:r>
              <a:rPr lang="en-CA" sz="1600" dirty="0"/>
              <a:t> with patients, with other health care providers, with administrators, &amp; with the  government</a:t>
            </a:r>
            <a:endParaRPr lang="en-US" sz="1600" dirty="0"/>
          </a:p>
        </p:txBody>
      </p:sp>
      <p:sp>
        <p:nvSpPr>
          <p:cNvPr id="3" name="Title 2">
            <a:extLst>
              <a:ext uri="{FF2B5EF4-FFF2-40B4-BE49-F238E27FC236}">
                <a16:creationId xmlns:a16="http://schemas.microsoft.com/office/drawing/2014/main" id="{640D5A17-E47F-40F3-A0AE-34A729812E5A}"/>
              </a:ext>
            </a:extLst>
          </p:cNvPr>
          <p:cNvSpPr>
            <a:spLocks noGrp="1"/>
          </p:cNvSpPr>
          <p:nvPr>
            <p:ph type="title"/>
          </p:nvPr>
        </p:nvSpPr>
        <p:spPr>
          <a:xfrm>
            <a:off x="251520" y="332656"/>
            <a:ext cx="7772400" cy="1143000"/>
          </a:xfrm>
        </p:spPr>
        <p:txBody>
          <a:bodyPr/>
          <a:lstStyle/>
          <a:p>
            <a:pPr algn="l"/>
            <a:r>
              <a:rPr lang="en-CA" dirty="0"/>
              <a:t>Role of Primary Care in OHTs</a:t>
            </a:r>
            <a:endParaRPr lang="en-CA" sz="1600" dirty="0">
              <a:highlight>
                <a:srgbClr val="FFFF00"/>
              </a:highlight>
            </a:endParaRPr>
          </a:p>
        </p:txBody>
      </p:sp>
    </p:spTree>
    <p:extLst>
      <p:ext uri="{BB962C8B-B14F-4D97-AF65-F5344CB8AC3E}">
        <p14:creationId xmlns:p14="http://schemas.microsoft.com/office/powerpoint/2010/main" val="413668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889"/>
            <a:ext cx="8229600" cy="875601"/>
          </a:xfrm>
        </p:spPr>
        <p:txBody>
          <a:bodyPr>
            <a:normAutofit/>
          </a:bodyPr>
          <a:lstStyle/>
          <a:p>
            <a:r>
              <a:rPr lang="en-US" dirty="0"/>
              <a:t>ISSUES &amp; UNKNOWNS WITH OHTs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0493599"/>
              </p:ext>
            </p:extLst>
          </p:nvPr>
        </p:nvGraphicFramePr>
        <p:xfrm>
          <a:off x="457200" y="732660"/>
          <a:ext cx="8229600" cy="61264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916161">
                <a:tc>
                  <a:txBody>
                    <a:bodyPr/>
                    <a:lstStyle/>
                    <a:p>
                      <a:pPr marL="285750" indent="-285750">
                        <a:buFontTx/>
                        <a:buChar char="-"/>
                      </a:pPr>
                      <a:r>
                        <a:rPr lang="en-US" dirty="0"/>
                        <a:t>More unpaid, volunteer work</a:t>
                      </a:r>
                      <a:br>
                        <a:rPr lang="en-CA" dirty="0"/>
                      </a:br>
                      <a:endParaRPr lang="en-CA" dirty="0"/>
                    </a:p>
                    <a:p>
                      <a:pPr marL="285750" indent="-285750">
                        <a:buFontTx/>
                        <a:buChar char="-"/>
                      </a:pPr>
                      <a:r>
                        <a:rPr lang="en-US" dirty="0"/>
                        <a:t>More administrative work - </a:t>
                      </a:r>
                      <a:r>
                        <a:rPr lang="en-US" baseline="0" dirty="0"/>
                        <a:t>contracts,</a:t>
                      </a:r>
                      <a:br>
                        <a:rPr lang="en-CA" dirty="0"/>
                      </a:br>
                      <a:r>
                        <a:rPr lang="en-CA" dirty="0"/>
                        <a:t>governance, data</a:t>
                      </a:r>
                      <a:r>
                        <a:rPr lang="en-CA" baseline="0" dirty="0"/>
                        <a:t> collection, QI </a:t>
                      </a:r>
                      <a:r>
                        <a:rPr lang="mr-IN" baseline="0" dirty="0"/>
                        <a:t>…</a:t>
                      </a:r>
                      <a:r>
                        <a:rPr lang="en-CA" baseline="0" dirty="0"/>
                        <a:t> </a:t>
                      </a:r>
                      <a:br>
                        <a:rPr lang="en-CA" baseline="0" dirty="0"/>
                      </a:br>
                      <a:endParaRPr lang="en-CA" dirty="0"/>
                    </a:p>
                    <a:p>
                      <a:pPr marL="285750" indent="-285750">
                        <a:buFontTx/>
                        <a:buChar char="-"/>
                      </a:pPr>
                      <a:r>
                        <a:rPr lang="en-CA" dirty="0"/>
                        <a:t>Risk of being</a:t>
                      </a:r>
                      <a:r>
                        <a:rPr lang="en-CA" baseline="0" dirty="0"/>
                        <a:t> responsible for </a:t>
                      </a:r>
                      <a:r>
                        <a:rPr lang="en-CA" dirty="0"/>
                        <a:t>24/7 Care</a:t>
                      </a:r>
                      <a:r>
                        <a:rPr lang="en-CA" baseline="0" dirty="0"/>
                        <a:t> Coordination and System Navigation</a:t>
                      </a:r>
                      <a:br>
                        <a:rPr lang="en-CA" baseline="0" dirty="0"/>
                      </a:br>
                      <a:endParaRPr lang="en-CA" baseline="0" dirty="0"/>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CA" baseline="0" dirty="0"/>
                        <a:t>Risk of loss of practice autonomy - no longer specifically excluded in legislation as Health Service Providers</a:t>
                      </a:r>
                    </a:p>
                    <a:p>
                      <a:pPr marL="285750" indent="-285750">
                        <a:buFontTx/>
                        <a:buChar char="-"/>
                      </a:pPr>
                      <a:endParaRPr lang="en-CA" baseline="0" dirty="0"/>
                    </a:p>
                    <a:p>
                      <a:pPr marL="285750" indent="-285750">
                        <a:buFontTx/>
                        <a:buChar char="-"/>
                      </a:pPr>
                      <a:r>
                        <a:rPr lang="en-CA" baseline="0" dirty="0"/>
                        <a:t>Risk of losing current payment models  </a:t>
                      </a:r>
                      <a:r>
                        <a:rPr lang="mr-IN" baseline="0" dirty="0"/>
                        <a:t>…</a:t>
                      </a:r>
                      <a:r>
                        <a:rPr lang="en-CA" baseline="0" dirty="0"/>
                        <a:t> but ? gain benefits/pensions</a:t>
                      </a:r>
                      <a:br>
                        <a:rPr lang="en-CA" baseline="0" dirty="0"/>
                      </a:br>
                      <a:r>
                        <a:rPr lang="en-CA" baseline="0" dirty="0"/>
                        <a:t> </a:t>
                      </a:r>
                    </a:p>
                    <a:p>
                      <a:pPr marL="285750" indent="-285750">
                        <a:buFontTx/>
                        <a:buChar char="-"/>
                      </a:pPr>
                      <a:r>
                        <a:rPr lang="en-CA" baseline="0" dirty="0"/>
                        <a:t>Risk of having to roster all patients in the region, despite provider shortages</a:t>
                      </a:r>
                    </a:p>
                  </a:txBody>
                  <a:tcPr/>
                </a:tc>
                <a:tc>
                  <a:txBody>
                    <a:bodyPr/>
                    <a:lstStyle/>
                    <a:p>
                      <a:pPr marL="285750" indent="-285750">
                        <a:buFontTx/>
                        <a:buChar char="-"/>
                      </a:pPr>
                      <a:r>
                        <a:rPr lang="en-US" baseline="0" dirty="0"/>
                        <a:t>Hidden Costs - IT funding? risk of clinic staff wanting hospital wages and benefits?</a:t>
                      </a:r>
                      <a:br>
                        <a:rPr lang="en-US" baseline="0" dirty="0"/>
                      </a:br>
                      <a:endParaRPr lang="en-US" baseline="0" dirty="0"/>
                    </a:p>
                    <a:p>
                      <a:pPr marL="285750" indent="-285750">
                        <a:buFontTx/>
                        <a:buChar char="-"/>
                      </a:pPr>
                      <a:r>
                        <a:rPr lang="en-US" baseline="0" dirty="0"/>
                        <a:t>One funding envelope by OHT maturity </a:t>
                      </a:r>
                      <a:r>
                        <a:rPr lang="mr-IN" baseline="0" dirty="0"/>
                        <a:t>…</a:t>
                      </a:r>
                      <a:r>
                        <a:rPr lang="en-CA" baseline="0" dirty="0"/>
                        <a:t> will “efficiencies” or cuts come from primary care if hospital over-budget?</a:t>
                      </a:r>
                      <a:br>
                        <a:rPr lang="en-CA" baseline="0" dirty="0"/>
                      </a:br>
                      <a:endParaRPr lang="en-CA" baseline="0" dirty="0"/>
                    </a:p>
                    <a:p>
                      <a:pPr marL="285750" indent="-285750">
                        <a:buFontTx/>
                        <a:buChar char="-"/>
                      </a:pPr>
                      <a:r>
                        <a:rPr lang="en-CA" baseline="0" dirty="0"/>
                        <a:t>Do we have enough interested &amp; available physician leaders?</a:t>
                      </a:r>
                      <a:br>
                        <a:rPr lang="en-CA" baseline="0" dirty="0"/>
                      </a:br>
                      <a:endParaRPr lang="en-CA" baseline="0" dirty="0"/>
                    </a:p>
                    <a:p>
                      <a:pPr marL="285750" indent="-285750">
                        <a:buFontTx/>
                        <a:buChar char="-"/>
                      </a:pPr>
                      <a:r>
                        <a:rPr lang="en-CA" baseline="0" dirty="0"/>
                        <a:t>Burnout </a:t>
                      </a:r>
                      <a:r>
                        <a:rPr lang="mr-IN" baseline="0" dirty="0"/>
                        <a:t>–</a:t>
                      </a:r>
                      <a:r>
                        <a:rPr lang="en-CA" baseline="0" dirty="0"/>
                        <a:t> do physicians have the energy to get involved and lead?  will this actually help energize us?</a:t>
                      </a:r>
                      <a:br>
                        <a:rPr lang="en-CA" baseline="0" dirty="0"/>
                      </a:br>
                      <a:endParaRPr lang="en-CA" baseline="0" dirty="0"/>
                    </a:p>
                    <a:p>
                      <a:pPr marL="285750" indent="-285750">
                        <a:buFontTx/>
                        <a:buChar char="-"/>
                      </a:pPr>
                      <a:r>
                        <a:rPr lang="en-CA" baseline="0" dirty="0"/>
                        <a:t>Patients </a:t>
                      </a:r>
                      <a:r>
                        <a:rPr lang="mr-IN" baseline="0" dirty="0"/>
                        <a:t>–</a:t>
                      </a:r>
                      <a:r>
                        <a:rPr lang="en-CA" baseline="0" dirty="0"/>
                        <a:t> will government tell them what to do?</a:t>
                      </a:r>
                      <a:br>
                        <a:rPr lang="en-CA" baseline="0" dirty="0"/>
                      </a:br>
                      <a:endParaRPr lang="en-CA" baseline="0" dirty="0"/>
                    </a:p>
                    <a:p>
                      <a:pPr marL="285750" indent="-285750">
                        <a:buFontTx/>
                        <a:buChar char="-"/>
                      </a:pPr>
                      <a:r>
                        <a:rPr lang="en-CA" baseline="0" dirty="0"/>
                        <a:t>Lots of unknowns!!!</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5581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DEB2E4-704F-4ABF-B80D-52AAE4B1F5F3}"/>
              </a:ext>
            </a:extLst>
          </p:cNvPr>
          <p:cNvSpPr>
            <a:spLocks noGrp="1"/>
          </p:cNvSpPr>
          <p:nvPr>
            <p:ph idx="1"/>
          </p:nvPr>
        </p:nvSpPr>
        <p:spPr/>
        <p:txBody>
          <a:bodyPr/>
          <a:lstStyle/>
          <a:p>
            <a:endParaRPr lang="en-CA" dirty="0"/>
          </a:p>
        </p:txBody>
      </p:sp>
      <p:sp>
        <p:nvSpPr>
          <p:cNvPr id="3" name="Title 2">
            <a:extLst>
              <a:ext uri="{FF2B5EF4-FFF2-40B4-BE49-F238E27FC236}">
                <a16:creationId xmlns:a16="http://schemas.microsoft.com/office/drawing/2014/main" id="{15C66525-9E62-4AF0-81DF-00672E2F7552}"/>
              </a:ext>
            </a:extLst>
          </p:cNvPr>
          <p:cNvSpPr>
            <a:spLocks noGrp="1"/>
          </p:cNvSpPr>
          <p:nvPr>
            <p:ph type="title"/>
          </p:nvPr>
        </p:nvSpPr>
        <p:spPr/>
        <p:txBody>
          <a:bodyPr/>
          <a:lstStyle/>
          <a:p>
            <a:endParaRPr lang="en-CA" dirty="0"/>
          </a:p>
        </p:txBody>
      </p:sp>
      <p:pic>
        <p:nvPicPr>
          <p:cNvPr id="4" name="Picture 3">
            <a:extLst>
              <a:ext uri="{FF2B5EF4-FFF2-40B4-BE49-F238E27FC236}">
                <a16:creationId xmlns:a16="http://schemas.microsoft.com/office/drawing/2014/main" id="{F692ACEE-57BF-4F65-96D4-0423D53210AD}"/>
              </a:ext>
            </a:extLst>
          </p:cNvPr>
          <p:cNvPicPr>
            <a:picLocks noChangeAspect="1"/>
          </p:cNvPicPr>
          <p:nvPr/>
        </p:nvPicPr>
        <p:blipFill rotWithShape="1">
          <a:blip r:embed="rId2"/>
          <a:srcRect l="1175" t="13583" r="19288" b="6378"/>
          <a:stretch/>
        </p:blipFill>
        <p:spPr>
          <a:xfrm>
            <a:off x="0" y="116632"/>
            <a:ext cx="9144000" cy="6624736"/>
          </a:xfrm>
          <a:prstGeom prst="rect">
            <a:avLst/>
          </a:prstGeom>
        </p:spPr>
      </p:pic>
    </p:spTree>
    <p:extLst>
      <p:ext uri="{BB962C8B-B14F-4D97-AF65-F5344CB8AC3E}">
        <p14:creationId xmlns:p14="http://schemas.microsoft.com/office/powerpoint/2010/main" val="119617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B8144F-1CE1-4AF3-84CF-BC12C95ABAC0}"/>
              </a:ext>
            </a:extLst>
          </p:cNvPr>
          <p:cNvPicPr>
            <a:picLocks noChangeAspect="1"/>
          </p:cNvPicPr>
          <p:nvPr/>
        </p:nvPicPr>
        <p:blipFill rotWithShape="1">
          <a:blip r:embed="rId2"/>
          <a:srcRect l="8263" t="12182" r="9052" b="5179"/>
          <a:stretch/>
        </p:blipFill>
        <p:spPr>
          <a:xfrm>
            <a:off x="0" y="260648"/>
            <a:ext cx="9144000" cy="6597352"/>
          </a:xfrm>
          <a:prstGeom prst="rect">
            <a:avLst/>
          </a:prstGeom>
        </p:spPr>
      </p:pic>
    </p:spTree>
    <p:extLst>
      <p:ext uri="{BB962C8B-B14F-4D97-AF65-F5344CB8AC3E}">
        <p14:creationId xmlns:p14="http://schemas.microsoft.com/office/powerpoint/2010/main" val="421656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AAD34E-B397-4D64-959C-18F6DCA5DE1A}"/>
              </a:ext>
            </a:extLst>
          </p:cNvPr>
          <p:cNvPicPr>
            <a:picLocks noChangeAspect="1"/>
          </p:cNvPicPr>
          <p:nvPr/>
        </p:nvPicPr>
        <p:blipFill>
          <a:blip r:embed="rId2"/>
          <a:stretch>
            <a:fillRect/>
          </a:stretch>
        </p:blipFill>
        <p:spPr>
          <a:xfrm>
            <a:off x="0" y="1220837"/>
            <a:ext cx="9144000" cy="4416327"/>
          </a:xfrm>
          <a:prstGeom prst="rect">
            <a:avLst/>
          </a:prstGeom>
        </p:spPr>
      </p:pic>
      <p:sp>
        <p:nvSpPr>
          <p:cNvPr id="9" name="Rectangle 8">
            <a:extLst>
              <a:ext uri="{FF2B5EF4-FFF2-40B4-BE49-F238E27FC236}">
                <a16:creationId xmlns:a16="http://schemas.microsoft.com/office/drawing/2014/main" id="{4EB54189-474A-4595-ACE3-962904E704BC}"/>
              </a:ext>
            </a:extLst>
          </p:cNvPr>
          <p:cNvSpPr/>
          <p:nvPr/>
        </p:nvSpPr>
        <p:spPr>
          <a:xfrm>
            <a:off x="3048828" y="1468507"/>
            <a:ext cx="5944617" cy="3785652"/>
          </a:xfrm>
          <a:prstGeom prst="rect">
            <a:avLst/>
          </a:prstGeom>
        </p:spPr>
        <p:txBody>
          <a:bodyPr wrap="square">
            <a:spAutoFit/>
          </a:bodyPr>
          <a:lstStyle/>
          <a:p>
            <a:pPr algn="ctr"/>
            <a:r>
              <a:rPr lang="en-US" sz="3000" dirty="0">
                <a:solidFill>
                  <a:srgbClr val="7030A0"/>
                </a:solidFill>
                <a:latin typeface="Proxima Nova"/>
                <a:cs typeface="Arial" panose="020B0604020202020204" pitchFamily="34" charset="0"/>
              </a:rPr>
              <a:t>OHTs Connecting Care Digitally</a:t>
            </a:r>
          </a:p>
          <a:p>
            <a:pPr algn="ctr"/>
            <a:endParaRPr lang="en-US" dirty="0">
              <a:solidFill>
                <a:srgbClr val="7030A0"/>
              </a:solidFill>
              <a:latin typeface="Arial" panose="020B0604020202020204" pitchFamily="34" charset="0"/>
              <a:cs typeface="Arial" panose="020B0604020202020204" pitchFamily="34" charset="0"/>
            </a:endParaRPr>
          </a:p>
          <a:p>
            <a:pPr algn="ctr"/>
            <a:endParaRPr lang="en-US" dirty="0">
              <a:solidFill>
                <a:srgbClr val="7030A0"/>
              </a:solidFill>
              <a:latin typeface="Arial" panose="020B0604020202020204" pitchFamily="34" charset="0"/>
              <a:cs typeface="Arial" panose="020B0604020202020204" pitchFamily="34" charset="0"/>
            </a:endParaRPr>
          </a:p>
          <a:p>
            <a:pPr algn="ctr"/>
            <a:endParaRPr lang="en-US" dirty="0">
              <a:solidFill>
                <a:srgbClr val="7030A0"/>
              </a:solidFill>
              <a:latin typeface="Arial" panose="020B0604020202020204" pitchFamily="34" charset="0"/>
              <a:cs typeface="Arial" panose="020B0604020202020204" pitchFamily="34" charset="0"/>
            </a:endParaRPr>
          </a:p>
          <a:p>
            <a:pPr algn="ctr"/>
            <a:endParaRPr lang="en-US" dirty="0">
              <a:solidFill>
                <a:srgbClr val="7030A0"/>
              </a:solidFill>
              <a:latin typeface="Arial" panose="020B0604020202020204" pitchFamily="34" charset="0"/>
              <a:cs typeface="Arial" panose="020B0604020202020204" pitchFamily="34" charset="0"/>
            </a:endParaRPr>
          </a:p>
          <a:p>
            <a:pPr algn="ctr"/>
            <a:endParaRPr lang="en-US" dirty="0">
              <a:solidFill>
                <a:srgbClr val="7030A0"/>
              </a:solidFill>
              <a:latin typeface="Arial" panose="020B0604020202020204" pitchFamily="34" charset="0"/>
              <a:cs typeface="Arial" panose="020B0604020202020204" pitchFamily="34" charset="0"/>
            </a:endParaRPr>
          </a:p>
          <a:p>
            <a:pPr algn="ctr"/>
            <a:endParaRPr lang="en-US" dirty="0">
              <a:solidFill>
                <a:srgbClr val="7030A0"/>
              </a:solidFill>
              <a:latin typeface="Arial" panose="020B0604020202020204" pitchFamily="34" charset="0"/>
              <a:cs typeface="Arial" panose="020B0604020202020204" pitchFamily="34" charset="0"/>
            </a:endParaRPr>
          </a:p>
          <a:p>
            <a:pPr algn="ctr"/>
            <a:r>
              <a:rPr lang="en-US" dirty="0">
                <a:solidFill>
                  <a:srgbClr val="7030A0"/>
                </a:solidFill>
                <a:latin typeface="Proxima Nova"/>
                <a:cs typeface="Arial" panose="020B0604020202020204" pitchFamily="34" charset="0"/>
              </a:rPr>
              <a:t>OHT</a:t>
            </a:r>
          </a:p>
          <a:p>
            <a:pPr algn="ctr"/>
            <a:r>
              <a:rPr lang="en-US" dirty="0">
                <a:solidFill>
                  <a:srgbClr val="7030A0"/>
                </a:solidFill>
                <a:latin typeface="Proxima Nova"/>
                <a:cs typeface="Arial" panose="020B0604020202020204" pitchFamily="34" charset="0"/>
              </a:rPr>
              <a:t>Primary Care Provider Session</a:t>
            </a:r>
          </a:p>
          <a:p>
            <a:pPr algn="ctr"/>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38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029A-0C8B-4AFD-85B3-D67351EC0783}"/>
              </a:ext>
            </a:extLst>
          </p:cNvPr>
          <p:cNvSpPr>
            <a:spLocks noGrp="1"/>
          </p:cNvSpPr>
          <p:nvPr>
            <p:ph type="title"/>
          </p:nvPr>
        </p:nvSpPr>
        <p:spPr/>
        <p:txBody>
          <a:bodyPr/>
          <a:lstStyle/>
          <a:p>
            <a:r>
              <a:rPr lang="en-US" sz="2700" dirty="0">
                <a:cs typeface="Calibri" panose="020F0502020204030204" pitchFamily="34" charset="0"/>
              </a:rPr>
              <a:t>Agenda</a:t>
            </a:r>
          </a:p>
        </p:txBody>
      </p:sp>
      <p:sp>
        <p:nvSpPr>
          <p:cNvPr id="3" name="Content Placeholder 2">
            <a:extLst>
              <a:ext uri="{FF2B5EF4-FFF2-40B4-BE49-F238E27FC236}">
                <a16:creationId xmlns:a16="http://schemas.microsoft.com/office/drawing/2014/main" id="{4F375C07-3C53-4C89-9C0D-B6AFACA862BA}"/>
              </a:ext>
            </a:extLst>
          </p:cNvPr>
          <p:cNvSpPr>
            <a:spLocks noGrp="1"/>
          </p:cNvSpPr>
          <p:nvPr>
            <p:ph idx="1"/>
          </p:nvPr>
        </p:nvSpPr>
        <p:spPr>
          <a:xfrm>
            <a:off x="691816" y="1705101"/>
            <a:ext cx="7886700" cy="3263504"/>
          </a:xfrm>
        </p:spPr>
        <p:txBody>
          <a:bodyPr/>
          <a:lstStyle/>
          <a:p>
            <a:r>
              <a:rPr lang="en-US" dirty="0">
                <a:latin typeface="Calibri" panose="020F0502020204030204" pitchFamily="34" charset="0"/>
                <a:cs typeface="Calibri" panose="020F0502020204030204" pitchFamily="34" charset="0"/>
              </a:rPr>
              <a:t>How the adoption and use of digital health solutions can help OHTs</a:t>
            </a:r>
          </a:p>
          <a:p>
            <a:r>
              <a:rPr lang="en-US" dirty="0">
                <a:latin typeface="Calibri" panose="020F0502020204030204" pitchFamily="34" charset="0"/>
                <a:cs typeface="Calibri" panose="020F0502020204030204" pitchFamily="34" charset="0"/>
              </a:rPr>
              <a:t>Overview of the Digital Health Playbook</a:t>
            </a:r>
          </a:p>
          <a:p>
            <a:r>
              <a:rPr lang="en-US" dirty="0">
                <a:latin typeface="Calibri" panose="020F0502020204030204" pitchFamily="34" charset="0"/>
                <a:cs typeface="Calibri" panose="020F0502020204030204" pitchFamily="34" charset="0"/>
              </a:rPr>
              <a:t>How OntarioMD can help OHTs</a:t>
            </a:r>
          </a:p>
        </p:txBody>
      </p:sp>
      <p:sp>
        <p:nvSpPr>
          <p:cNvPr id="4" name="Slide Number Placeholder 3">
            <a:extLst>
              <a:ext uri="{FF2B5EF4-FFF2-40B4-BE49-F238E27FC236}">
                <a16:creationId xmlns:a16="http://schemas.microsoft.com/office/drawing/2014/main" id="{5CDBA0EA-261C-437D-B0F0-79526E5B11E7}"/>
              </a:ext>
            </a:extLst>
          </p:cNvPr>
          <p:cNvSpPr>
            <a:spLocks noGrp="1"/>
          </p:cNvSpPr>
          <p:nvPr>
            <p:ph type="sldNum" sz="quarter" idx="4"/>
          </p:nvPr>
        </p:nvSpPr>
        <p:spPr>
          <a:xfrm>
            <a:off x="165672" y="6559274"/>
            <a:ext cx="1100528" cy="282683"/>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A57656-4955-2942-82CA-9137431A9951}" type="slidenum">
              <a:rPr lang="en-US" smtClean="0">
                <a:solidFill>
                  <a:schemeClr val="accent2">
                    <a:lumMod val="20000"/>
                    <a:lumOff val="80000"/>
                  </a:schemeClr>
                </a:solidFill>
              </a:rPr>
              <a:pPr/>
              <a:t>18</a:t>
            </a:fld>
            <a:endParaRPr lang="en-US">
              <a:solidFill>
                <a:schemeClr val="accent2">
                  <a:lumMod val="20000"/>
                  <a:lumOff val="80000"/>
                </a:schemeClr>
              </a:solidFill>
            </a:endParaRPr>
          </a:p>
        </p:txBody>
      </p:sp>
    </p:spTree>
    <p:extLst>
      <p:ext uri="{BB962C8B-B14F-4D97-AF65-F5344CB8AC3E}">
        <p14:creationId xmlns:p14="http://schemas.microsoft.com/office/powerpoint/2010/main" val="320419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A8164-3B18-458B-A618-889636DBFCD2}"/>
              </a:ext>
            </a:extLst>
          </p:cNvPr>
          <p:cNvSpPr>
            <a:spLocks noGrp="1"/>
          </p:cNvSpPr>
          <p:nvPr>
            <p:ph type="title"/>
          </p:nvPr>
        </p:nvSpPr>
        <p:spPr/>
        <p:txBody>
          <a:bodyPr>
            <a:normAutofit/>
          </a:bodyPr>
          <a:lstStyle/>
          <a:p>
            <a:r>
              <a:rPr lang="en-US" sz="2700" dirty="0">
                <a:solidFill>
                  <a:srgbClr val="6B3982"/>
                </a:solidFill>
                <a:latin typeface="Calibri" panose="020F0502020204030204" pitchFamily="34" charset="0"/>
                <a:cs typeface="Calibri" panose="020F0502020204030204" pitchFamily="34" charset="0"/>
              </a:rPr>
              <a:t>How Digital Tools Can Help</a:t>
            </a:r>
          </a:p>
        </p:txBody>
      </p:sp>
      <p:sp>
        <p:nvSpPr>
          <p:cNvPr id="3" name="Slide Number Placeholder 2">
            <a:extLst>
              <a:ext uri="{FF2B5EF4-FFF2-40B4-BE49-F238E27FC236}">
                <a16:creationId xmlns:a16="http://schemas.microsoft.com/office/drawing/2014/main" id="{FF149E7D-13B0-4B1D-AB61-A85058DF0F12}"/>
              </a:ext>
            </a:extLst>
          </p:cNvPr>
          <p:cNvSpPr>
            <a:spLocks noGrp="1"/>
          </p:cNvSpPr>
          <p:nvPr>
            <p:ph type="sldNum" sz="quarter" idx="12"/>
          </p:nvPr>
        </p:nvSpPr>
        <p:spPr/>
        <p:txBody>
          <a:bodyPr/>
          <a:lstStyle/>
          <a:p>
            <a:fld id="{CDA27E4C-AC81-BB48-BCEE-0AF6CECE0585}" type="slidenum">
              <a:rPr lang="en-US" smtClean="0"/>
              <a:pPr/>
              <a:t>19</a:t>
            </a:fld>
            <a:endParaRPr lang="en-US"/>
          </a:p>
        </p:txBody>
      </p:sp>
      <p:sp>
        <p:nvSpPr>
          <p:cNvPr id="4" name="Content Placeholder 2">
            <a:extLst>
              <a:ext uri="{FF2B5EF4-FFF2-40B4-BE49-F238E27FC236}">
                <a16:creationId xmlns:a16="http://schemas.microsoft.com/office/drawing/2014/main" id="{C9B58A00-6F63-4922-8372-DD844263AB43}"/>
              </a:ext>
            </a:extLst>
          </p:cNvPr>
          <p:cNvSpPr txBox="1">
            <a:spLocks/>
          </p:cNvSpPr>
          <p:nvPr/>
        </p:nvSpPr>
        <p:spPr>
          <a:xfrm>
            <a:off x="189000" y="1808820"/>
            <a:ext cx="8326350" cy="3672408"/>
          </a:xfrm>
          <a:prstGeom prst="rect">
            <a:avLst/>
          </a:prstGeom>
        </p:spPr>
        <p:txBody>
          <a:bodyPr>
            <a:normAutofit fontScale="55000" lnSpcReduction="20000"/>
          </a:bodyPr>
          <a:lstStyle>
            <a:lvl1pPr marL="304784" indent="-304784" algn="l" defTabSz="1219139"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14313" indent="-214313">
              <a:lnSpc>
                <a:spcPct val="120000"/>
              </a:lnSpc>
              <a:spcBef>
                <a:spcPts val="0"/>
              </a:spcBef>
              <a:spcAft>
                <a:spcPts val="900"/>
              </a:spcAft>
            </a:pPr>
            <a:r>
              <a:rPr lang="en-CA" sz="3825" dirty="0">
                <a:solidFill>
                  <a:srgbClr val="0084B9"/>
                </a:solidFill>
                <a:latin typeface="Calibri" panose="020F0502020204030204" pitchFamily="34" charset="0"/>
                <a:cs typeface="Calibri" panose="020F0502020204030204" pitchFamily="34" charset="0"/>
              </a:rPr>
              <a:t>Ontario’s health care system is being transformed to support seamless, integrated care. </a:t>
            </a:r>
            <a:endParaRPr lang="en-US" sz="3825" dirty="0">
              <a:solidFill>
                <a:srgbClr val="0084B9"/>
              </a:solidFill>
              <a:latin typeface="Calibri" panose="020F0502020204030204" pitchFamily="34" charset="0"/>
              <a:cs typeface="Calibri" panose="020F0502020204030204" pitchFamily="34" charset="0"/>
            </a:endParaRPr>
          </a:p>
          <a:p>
            <a:pPr marL="214313" indent="-214313">
              <a:lnSpc>
                <a:spcPct val="120000"/>
              </a:lnSpc>
              <a:spcBef>
                <a:spcPts val="0"/>
              </a:spcBef>
              <a:spcAft>
                <a:spcPts val="900"/>
              </a:spcAft>
            </a:pPr>
            <a:r>
              <a:rPr lang="en-US" sz="3825" dirty="0">
                <a:solidFill>
                  <a:srgbClr val="0084B9"/>
                </a:solidFill>
                <a:latin typeface="Calibri" panose="020F0502020204030204" pitchFamily="34" charset="0"/>
                <a:cs typeface="Calibri" panose="020F0502020204030204" pitchFamily="34" charset="0"/>
              </a:rPr>
              <a:t>Digital health is at the core of a more connected and integrated health care system. </a:t>
            </a:r>
            <a:endParaRPr lang="en-CA" sz="3825" dirty="0">
              <a:solidFill>
                <a:srgbClr val="0084B9"/>
              </a:solidFill>
              <a:latin typeface="Calibri" panose="020F0502020204030204" pitchFamily="34" charset="0"/>
              <a:cs typeface="Calibri" panose="020F0502020204030204" pitchFamily="34" charset="0"/>
            </a:endParaRPr>
          </a:p>
          <a:p>
            <a:pPr marL="214313" indent="-214313">
              <a:lnSpc>
                <a:spcPct val="120000"/>
              </a:lnSpc>
              <a:spcBef>
                <a:spcPts val="0"/>
              </a:spcBef>
              <a:spcAft>
                <a:spcPts val="900"/>
              </a:spcAft>
            </a:pPr>
            <a:r>
              <a:rPr lang="en-CA" sz="3825" dirty="0">
                <a:solidFill>
                  <a:srgbClr val="0084B9"/>
                </a:solidFill>
                <a:latin typeface="Calibri" panose="020F0502020204030204" pitchFamily="34" charset="0"/>
                <a:cs typeface="Calibri" panose="020F0502020204030204" pitchFamily="34" charset="0"/>
              </a:rPr>
              <a:t>Through digitally-enabled Ontario Health Teams (OHTs), care providers will have access to technologies, tools and information to better meet the needs of their patient populations, and patients will be empowered with choice in how they access their health care.</a:t>
            </a:r>
          </a:p>
          <a:p>
            <a:pPr>
              <a:lnSpc>
                <a:spcPct val="120000"/>
              </a:lnSpc>
            </a:pPr>
            <a:endParaRPr lang="en-CA" sz="3000" dirty="0">
              <a:solidFill>
                <a:srgbClr val="7030A0"/>
              </a:solidFill>
            </a:endParaRPr>
          </a:p>
          <a:p>
            <a:pPr marL="214313" indent="-214313"/>
            <a:endParaRPr lang="en-CA" sz="2800" dirty="0"/>
          </a:p>
          <a:p>
            <a:endParaRPr lang="en-CA" sz="2800" dirty="0">
              <a:solidFill>
                <a:schemeClr val="tx1">
                  <a:lumMod val="95000"/>
                  <a:lumOff val="5000"/>
                </a:schemeClr>
              </a:solidFill>
            </a:endParaRPr>
          </a:p>
        </p:txBody>
      </p:sp>
    </p:spTree>
    <p:extLst>
      <p:ext uri="{BB962C8B-B14F-4D97-AF65-F5344CB8AC3E}">
        <p14:creationId xmlns:p14="http://schemas.microsoft.com/office/powerpoint/2010/main" val="116991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F9D942-E15E-440B-A53F-C3C921C62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332656"/>
            <a:ext cx="2304256"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sp>
        <p:nvSpPr>
          <p:cNvPr id="5" name="Content Placeholder 4"/>
          <p:cNvSpPr>
            <a:spLocks noGrp="1"/>
          </p:cNvSpPr>
          <p:nvPr>
            <p:ph idx="1"/>
          </p:nvPr>
        </p:nvSpPr>
        <p:spPr>
          <a:xfrm>
            <a:off x="685800" y="980728"/>
            <a:ext cx="7772400" cy="5115272"/>
          </a:xfrm>
        </p:spPr>
        <p:txBody>
          <a:bodyPr/>
          <a:lstStyle/>
          <a:p>
            <a:r>
              <a:rPr lang="en-US" b="1" u="sng" dirty="0"/>
              <a:t>Tonight’s Agenda:</a:t>
            </a:r>
          </a:p>
          <a:p>
            <a:endParaRPr lang="en-US" b="1" u="sng" dirty="0"/>
          </a:p>
          <a:p>
            <a:endParaRPr lang="en-CA" sz="400" dirty="0"/>
          </a:p>
          <a:p>
            <a:pPr marL="806870" lvl="1" indent="-514350">
              <a:buFont typeface="Wingdings" panose="05000000000000000000" pitchFamily="2" charset="2"/>
              <a:buChar char="ü"/>
            </a:pPr>
            <a:r>
              <a:rPr lang="en-CA" sz="2000" dirty="0"/>
              <a:t>Overview of Ontario Health Teams</a:t>
            </a:r>
          </a:p>
          <a:p>
            <a:pPr marL="806870" lvl="1" indent="-514350">
              <a:buFont typeface="Wingdings" panose="05000000000000000000" pitchFamily="2" charset="2"/>
              <a:buChar char="ü"/>
            </a:pPr>
            <a:r>
              <a:rPr lang="en-CA" sz="2000" dirty="0"/>
              <a:t>Current state of OHT process across Ontario</a:t>
            </a:r>
          </a:p>
          <a:p>
            <a:pPr marL="806870" lvl="1" indent="-514350">
              <a:buFont typeface="Wingdings" panose="05000000000000000000" pitchFamily="2" charset="2"/>
              <a:buChar char="ü"/>
            </a:pPr>
            <a:r>
              <a:rPr lang="en-CA" sz="2000" dirty="0"/>
              <a:t>Role of Primary Care in the development of an OHT</a:t>
            </a:r>
          </a:p>
          <a:p>
            <a:pPr marL="806870" lvl="1" indent="-514350">
              <a:buFont typeface="Wingdings" panose="05000000000000000000" pitchFamily="2" charset="2"/>
              <a:buChar char="ü"/>
            </a:pPr>
            <a:r>
              <a:rPr lang="en-CA" sz="2000" dirty="0"/>
              <a:t>Digital Health Playbook</a:t>
            </a:r>
          </a:p>
          <a:p>
            <a:pPr marL="806870" lvl="1" indent="-514350">
              <a:buFont typeface="Wingdings" panose="05000000000000000000" pitchFamily="2" charset="2"/>
              <a:buChar char="ü"/>
            </a:pPr>
            <a:r>
              <a:rPr lang="en-CA" sz="2000" dirty="0"/>
              <a:t>Regional OHT</a:t>
            </a:r>
          </a:p>
          <a:p>
            <a:pPr marL="806870" lvl="1" indent="-514350">
              <a:buFont typeface="Wingdings" panose="05000000000000000000" pitchFamily="2" charset="2"/>
              <a:buChar char="ü"/>
            </a:pPr>
            <a:r>
              <a:rPr lang="en-CA" sz="2000" dirty="0"/>
              <a:t>Opportunities and Risks for Primary Care providers</a:t>
            </a:r>
          </a:p>
          <a:p>
            <a:pPr marL="806870" lvl="1" indent="-514350">
              <a:buFont typeface="Wingdings" panose="05000000000000000000" pitchFamily="2" charset="2"/>
              <a:buChar char="ü"/>
            </a:pPr>
            <a:r>
              <a:rPr lang="en-CA" sz="2000" dirty="0"/>
              <a:t>Q&amp;A</a:t>
            </a:r>
          </a:p>
          <a:p>
            <a:pPr marL="806870" lvl="1" indent="-514350">
              <a:buFont typeface="Wingdings" panose="05000000000000000000" pitchFamily="2" charset="2"/>
              <a:buChar char="ü"/>
            </a:pPr>
            <a:r>
              <a:rPr lang="en-CA" sz="2000" dirty="0"/>
              <a:t>Summary and Actions</a:t>
            </a:r>
          </a:p>
          <a:p>
            <a:pPr marL="806870" lvl="1" indent="-514350">
              <a:buFont typeface="Wingdings" panose="05000000000000000000" pitchFamily="2" charset="2"/>
              <a:buChar char="ü"/>
            </a:pP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2AF4E8-67AF-4EC4-889E-47C92748FA90}"/>
              </a:ext>
            </a:extLst>
          </p:cNvPr>
          <p:cNvSpPr>
            <a:spLocks noGrp="1"/>
          </p:cNvSpPr>
          <p:nvPr>
            <p:ph type="sldNum" sz="quarter" idx="4"/>
          </p:nvPr>
        </p:nvSpPr>
        <p:spPr>
          <a:xfrm>
            <a:off x="165672" y="6559274"/>
            <a:ext cx="1100528" cy="282683"/>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A57656-4955-2942-82CA-9137431A9951}" type="slidenum">
              <a:rPr lang="en-US" smtClean="0">
                <a:solidFill>
                  <a:schemeClr val="accent2">
                    <a:lumMod val="20000"/>
                    <a:lumOff val="80000"/>
                  </a:schemeClr>
                </a:solidFill>
              </a:rPr>
              <a:pPr/>
              <a:t>20</a:t>
            </a:fld>
            <a:endParaRPr lang="en-US">
              <a:solidFill>
                <a:schemeClr val="accent2">
                  <a:lumMod val="20000"/>
                  <a:lumOff val="80000"/>
                </a:schemeClr>
              </a:solidFill>
            </a:endParaRPr>
          </a:p>
        </p:txBody>
      </p:sp>
      <p:sp>
        <p:nvSpPr>
          <p:cNvPr id="5" name="Content Placeholder 4">
            <a:extLst>
              <a:ext uri="{FF2B5EF4-FFF2-40B4-BE49-F238E27FC236}">
                <a16:creationId xmlns:a16="http://schemas.microsoft.com/office/drawing/2014/main" id="{F7925A0F-F2E1-47DC-8656-2DBAFE5CF12F}"/>
              </a:ext>
            </a:extLst>
          </p:cNvPr>
          <p:cNvSpPr>
            <a:spLocks noGrp="1"/>
          </p:cNvSpPr>
          <p:nvPr>
            <p:ph idx="1"/>
          </p:nvPr>
        </p:nvSpPr>
        <p:spPr>
          <a:xfrm>
            <a:off x="330476" y="1549805"/>
            <a:ext cx="7886700" cy="1200329"/>
          </a:xfrm>
          <a:prstGeom prst="rect">
            <a:avLst/>
          </a:prstGeom>
        </p:spPr>
        <p:txBody>
          <a:bodyPr wrap="square">
            <a:spAutoFit/>
          </a:bodyPr>
          <a:lstStyle/>
          <a:p>
            <a:pPr marL="0" indent="0">
              <a:buNone/>
            </a:pPr>
            <a:r>
              <a:rPr lang="en-CA" sz="2400" dirty="0">
                <a:solidFill>
                  <a:srgbClr val="7030A0"/>
                </a:solidFill>
                <a:cs typeface="Calibri" panose="020F0502020204030204" pitchFamily="34" charset="0"/>
              </a:rPr>
              <a:t>The </a:t>
            </a:r>
            <a:r>
              <a:rPr lang="en-CA" sz="2400" b="1" dirty="0">
                <a:solidFill>
                  <a:srgbClr val="7030A0"/>
                </a:solidFill>
                <a:cs typeface="Calibri" panose="020F0502020204030204" pitchFamily="34" charset="0"/>
              </a:rPr>
              <a:t>Digital Health Playbook</a:t>
            </a:r>
            <a:r>
              <a:rPr lang="en-CA" sz="2400" dirty="0">
                <a:solidFill>
                  <a:srgbClr val="7030A0"/>
                </a:solidFill>
                <a:cs typeface="Calibri" panose="020F0502020204030204" pitchFamily="34" charset="0"/>
              </a:rPr>
              <a:t> has been created to support prospective OHTs in the development of their digital health strategy. </a:t>
            </a:r>
          </a:p>
        </p:txBody>
      </p:sp>
      <p:pic>
        <p:nvPicPr>
          <p:cNvPr id="7" name="Picture 6">
            <a:extLst>
              <a:ext uri="{FF2B5EF4-FFF2-40B4-BE49-F238E27FC236}">
                <a16:creationId xmlns:a16="http://schemas.microsoft.com/office/drawing/2014/main" id="{5948E3B1-7E6E-4482-BAA8-E67B31E51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462" y="2594597"/>
            <a:ext cx="3217824" cy="1771804"/>
          </a:xfrm>
          <a:prstGeom prst="rect">
            <a:avLst/>
          </a:prstGeom>
        </p:spPr>
      </p:pic>
    </p:spTree>
    <p:extLst>
      <p:ext uri="{BB962C8B-B14F-4D97-AF65-F5344CB8AC3E}">
        <p14:creationId xmlns:p14="http://schemas.microsoft.com/office/powerpoint/2010/main" val="4041792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5F17-1AE4-D345-860B-43CD7A0AB8B4}"/>
              </a:ext>
            </a:extLst>
          </p:cNvPr>
          <p:cNvSpPr>
            <a:spLocks noGrp="1"/>
          </p:cNvSpPr>
          <p:nvPr>
            <p:ph type="title"/>
          </p:nvPr>
        </p:nvSpPr>
        <p:spPr>
          <a:xfrm>
            <a:off x="1311965" y="1086763"/>
            <a:ext cx="7402167" cy="461702"/>
          </a:xfrm>
        </p:spPr>
        <p:txBody>
          <a:bodyPr>
            <a:noAutofit/>
          </a:bodyPr>
          <a:lstStyle/>
          <a:p>
            <a:r>
              <a:rPr lang="en-US" sz="2700" b="1" dirty="0">
                <a:solidFill>
                  <a:srgbClr val="6B3982"/>
                </a:solidFill>
                <a:latin typeface="Calibri" panose="020F0502020204030204" pitchFamily="34" charset="0"/>
                <a:cs typeface="Calibri" panose="020F0502020204030204" pitchFamily="34" charset="0"/>
              </a:rPr>
              <a:t>Overview of the Digital Health Playbook </a:t>
            </a:r>
          </a:p>
        </p:txBody>
      </p:sp>
      <p:sp>
        <p:nvSpPr>
          <p:cNvPr id="9" name="Content Placeholder 2">
            <a:extLst>
              <a:ext uri="{FF2B5EF4-FFF2-40B4-BE49-F238E27FC236}">
                <a16:creationId xmlns:a16="http://schemas.microsoft.com/office/drawing/2014/main" id="{2A5128C8-FC16-475A-9DA8-C9FF020A8B7E}"/>
              </a:ext>
            </a:extLst>
          </p:cNvPr>
          <p:cNvSpPr>
            <a:spLocks noGrp="1"/>
          </p:cNvSpPr>
          <p:nvPr>
            <p:ph idx="1"/>
          </p:nvPr>
        </p:nvSpPr>
        <p:spPr>
          <a:xfrm>
            <a:off x="254102" y="1656506"/>
            <a:ext cx="5487259" cy="3373910"/>
          </a:xfrm>
        </p:spPr>
        <p:txBody>
          <a:bodyPr>
            <a:noAutofit/>
          </a:bodyPr>
          <a:lstStyle/>
          <a:p>
            <a:pPr marL="0" indent="0" fontAlgn="ctr">
              <a:buNone/>
            </a:pPr>
            <a:r>
              <a:rPr lang="en-US" sz="2100" dirty="0">
                <a:solidFill>
                  <a:srgbClr val="0070C0"/>
                </a:solidFill>
                <a:latin typeface="Calibri" panose="020F0502020204030204" pitchFamily="34" charset="0"/>
                <a:cs typeface="Calibri" panose="020F0502020204030204" pitchFamily="34" charset="0"/>
              </a:rPr>
              <a:t>The Playbook is made up of </a:t>
            </a:r>
            <a:r>
              <a:rPr lang="en-US" sz="2100" b="1" dirty="0">
                <a:solidFill>
                  <a:srgbClr val="0070C0"/>
                </a:solidFill>
                <a:latin typeface="Calibri" panose="020F0502020204030204" pitchFamily="34" charset="0"/>
                <a:cs typeface="Calibri" panose="020F0502020204030204" pitchFamily="34" charset="0"/>
              </a:rPr>
              <a:t>5 Simple Plays </a:t>
            </a:r>
            <a:r>
              <a:rPr lang="en-US" sz="2100" dirty="0">
                <a:solidFill>
                  <a:srgbClr val="0070C0"/>
                </a:solidFill>
                <a:latin typeface="Calibri" panose="020F0502020204030204" pitchFamily="34" charset="0"/>
                <a:cs typeface="Calibri" panose="020F0502020204030204" pitchFamily="34" charset="0"/>
              </a:rPr>
              <a:t>that illustrate:</a:t>
            </a:r>
            <a:endParaRPr lang="en-CA" sz="2100" dirty="0">
              <a:solidFill>
                <a:srgbClr val="0070C0"/>
              </a:solidFill>
              <a:latin typeface="Calibri" panose="020F0502020204030204" pitchFamily="34" charset="0"/>
              <a:cs typeface="Calibri" panose="020F0502020204030204" pitchFamily="34" charset="0"/>
            </a:endParaRPr>
          </a:p>
          <a:p>
            <a:pPr lvl="1" fontAlgn="ctr"/>
            <a:r>
              <a:rPr lang="en-US" sz="2100" dirty="0">
                <a:solidFill>
                  <a:srgbClr val="0070C0"/>
                </a:solidFill>
                <a:latin typeface="Calibri" panose="020F0502020204030204" pitchFamily="34" charset="0"/>
                <a:cs typeface="Calibri" panose="020F0502020204030204" pitchFamily="34" charset="0"/>
              </a:rPr>
              <a:t>Foundational digital health concepts;</a:t>
            </a:r>
            <a:endParaRPr lang="en-CA" sz="2100" dirty="0">
              <a:solidFill>
                <a:srgbClr val="0070C0"/>
              </a:solidFill>
              <a:latin typeface="Calibri" panose="020F0502020204030204" pitchFamily="34" charset="0"/>
              <a:cs typeface="Calibri" panose="020F0502020204030204" pitchFamily="34" charset="0"/>
            </a:endParaRPr>
          </a:p>
          <a:p>
            <a:pPr lvl="1" fontAlgn="ctr"/>
            <a:r>
              <a:rPr lang="en-US" sz="2100" dirty="0">
                <a:solidFill>
                  <a:srgbClr val="0070C0"/>
                </a:solidFill>
                <a:latin typeface="Calibri" panose="020F0502020204030204" pitchFamily="34" charset="0"/>
                <a:cs typeface="Calibri" panose="020F0502020204030204" pitchFamily="34" charset="0"/>
              </a:rPr>
              <a:t>Overview of Ontario’s digital health landscape and options available;</a:t>
            </a:r>
          </a:p>
          <a:p>
            <a:pPr lvl="1" fontAlgn="ctr"/>
            <a:r>
              <a:rPr lang="en-US" sz="2100" dirty="0">
                <a:solidFill>
                  <a:srgbClr val="0070C0"/>
                </a:solidFill>
                <a:latin typeface="Calibri" panose="020F0502020204030204" pitchFamily="34" charset="0"/>
                <a:cs typeface="Calibri" panose="020F0502020204030204" pitchFamily="34" charset="0"/>
              </a:rPr>
              <a:t>Digital health requirements for OHTs;</a:t>
            </a:r>
          </a:p>
          <a:p>
            <a:pPr lvl="1" fontAlgn="ctr"/>
            <a:r>
              <a:rPr lang="en-US" sz="2100" dirty="0">
                <a:solidFill>
                  <a:srgbClr val="0070C0"/>
                </a:solidFill>
                <a:latin typeface="Calibri" panose="020F0502020204030204" pitchFamily="34" charset="0"/>
                <a:cs typeface="Calibri" panose="020F0502020204030204" pitchFamily="34" charset="0"/>
              </a:rPr>
              <a:t>Digital health priorities and innovations;</a:t>
            </a:r>
            <a:endParaRPr lang="en-CA" sz="2100" dirty="0">
              <a:solidFill>
                <a:srgbClr val="0070C0"/>
              </a:solidFill>
              <a:latin typeface="Calibri" panose="020F0502020204030204" pitchFamily="34" charset="0"/>
              <a:cs typeface="Calibri" panose="020F0502020204030204" pitchFamily="34" charset="0"/>
            </a:endParaRPr>
          </a:p>
          <a:p>
            <a:pPr lvl="1" fontAlgn="ctr"/>
            <a:r>
              <a:rPr lang="en-US" sz="2100" dirty="0">
                <a:solidFill>
                  <a:srgbClr val="0070C0"/>
                </a:solidFill>
                <a:latin typeface="Calibri" panose="020F0502020204030204" pitchFamily="34" charset="0"/>
                <a:cs typeface="Calibri" panose="020F0502020204030204" pitchFamily="34" charset="0"/>
              </a:rPr>
              <a:t>Supports available for OHT applicants and early adopters; and </a:t>
            </a:r>
            <a:endParaRPr lang="en-CA" sz="2100" dirty="0">
              <a:solidFill>
                <a:srgbClr val="0070C0"/>
              </a:solidFill>
              <a:latin typeface="Calibri" panose="020F0502020204030204" pitchFamily="34" charset="0"/>
              <a:cs typeface="Calibri" panose="020F0502020204030204" pitchFamily="34" charset="0"/>
            </a:endParaRPr>
          </a:p>
          <a:p>
            <a:pPr lvl="1" fontAlgn="ctr"/>
            <a:r>
              <a:rPr lang="en-US" sz="2100" dirty="0">
                <a:solidFill>
                  <a:srgbClr val="0070C0"/>
                </a:solidFill>
                <a:latin typeface="Calibri" panose="020F0502020204030204" pitchFamily="34" charset="0"/>
                <a:cs typeface="Calibri" panose="020F0502020204030204" pitchFamily="34" charset="0"/>
              </a:rPr>
              <a:t>Contact information for questions and inquiries.</a:t>
            </a:r>
            <a:endParaRPr lang="en-CA" sz="2100" dirty="0">
              <a:solidFill>
                <a:srgbClr val="0070C0"/>
              </a:solidFill>
              <a:latin typeface="Calibri" panose="020F0502020204030204" pitchFamily="34" charset="0"/>
              <a:cs typeface="Calibri" panose="020F0502020204030204" pitchFamily="34" charset="0"/>
            </a:endParaRPr>
          </a:p>
          <a:p>
            <a:pPr lvl="1" fontAlgn="ctr"/>
            <a:endParaRPr lang="en-CA" sz="1200" dirty="0"/>
          </a:p>
          <a:p>
            <a:pPr lvl="4"/>
            <a:endParaRPr lang="en-US" sz="1200" dirty="0"/>
          </a:p>
          <a:p>
            <a:endParaRPr lang="en-US" sz="1200" dirty="0"/>
          </a:p>
        </p:txBody>
      </p:sp>
      <p:pic>
        <p:nvPicPr>
          <p:cNvPr id="13" name="Picture 12">
            <a:extLst>
              <a:ext uri="{FF2B5EF4-FFF2-40B4-BE49-F238E27FC236}">
                <a16:creationId xmlns:a16="http://schemas.microsoft.com/office/drawing/2014/main" id="{A2E65D90-FDD7-4940-961C-F0EC719932AD}"/>
              </a:ext>
            </a:extLst>
          </p:cNvPr>
          <p:cNvPicPr>
            <a:picLocks noChangeAspect="1"/>
          </p:cNvPicPr>
          <p:nvPr/>
        </p:nvPicPr>
        <p:blipFill>
          <a:blip r:embed="rId2"/>
          <a:stretch>
            <a:fillRect/>
          </a:stretch>
        </p:blipFill>
        <p:spPr>
          <a:xfrm>
            <a:off x="6212655" y="1730486"/>
            <a:ext cx="2551339" cy="2129726"/>
          </a:xfrm>
          <a:prstGeom prst="rect">
            <a:avLst/>
          </a:prstGeom>
          <a:ln>
            <a:solidFill>
              <a:schemeClr val="tx1"/>
            </a:solidFill>
          </a:ln>
        </p:spPr>
      </p:pic>
      <p:sp>
        <p:nvSpPr>
          <p:cNvPr id="4" name="TextBox 3">
            <a:extLst>
              <a:ext uri="{FF2B5EF4-FFF2-40B4-BE49-F238E27FC236}">
                <a16:creationId xmlns:a16="http://schemas.microsoft.com/office/drawing/2014/main" id="{5E60AA19-7051-47D6-89D7-2C61F90799AA}"/>
              </a:ext>
            </a:extLst>
          </p:cNvPr>
          <p:cNvSpPr txBox="1"/>
          <p:nvPr/>
        </p:nvSpPr>
        <p:spPr>
          <a:xfrm>
            <a:off x="3961486" y="5468578"/>
            <a:ext cx="2605200" cy="230832"/>
          </a:xfrm>
          <a:prstGeom prst="rect">
            <a:avLst/>
          </a:prstGeom>
          <a:noFill/>
        </p:spPr>
        <p:txBody>
          <a:bodyPr wrap="none" rtlCol="0">
            <a:spAutoFit/>
          </a:bodyPr>
          <a:lstStyle/>
          <a:p>
            <a:r>
              <a:rPr lang="en-US" sz="900" dirty="0"/>
              <a:t>Source:  Ministry of Health Digital Health Playbook</a:t>
            </a:r>
          </a:p>
        </p:txBody>
      </p:sp>
    </p:spTree>
    <p:extLst>
      <p:ext uri="{BB962C8B-B14F-4D97-AF65-F5344CB8AC3E}">
        <p14:creationId xmlns:p14="http://schemas.microsoft.com/office/powerpoint/2010/main" val="1200134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4E4C751-F2AB-48F5-B8F1-8CCD7E90D0EF}"/>
              </a:ext>
            </a:extLst>
          </p:cNvPr>
          <p:cNvSpPr>
            <a:spLocks noGrp="1"/>
          </p:cNvSpPr>
          <p:nvPr>
            <p:ph type="sldNum" sz="quarter" idx="12"/>
          </p:nvPr>
        </p:nvSpPr>
        <p:spPr/>
        <p:txBody>
          <a:bodyPr/>
          <a:lstStyle/>
          <a:p>
            <a:fld id="{9CAA33A2-411E-8443-83D0-3263C24E97A5}" type="slidenum">
              <a:rPr lang="en-US" smtClean="0"/>
              <a:pPr/>
              <a:t>22</a:t>
            </a:fld>
            <a:endParaRPr lang="en-US" dirty="0"/>
          </a:p>
        </p:txBody>
      </p:sp>
      <p:pic>
        <p:nvPicPr>
          <p:cNvPr id="9" name="Picture 8">
            <a:extLst>
              <a:ext uri="{FF2B5EF4-FFF2-40B4-BE49-F238E27FC236}">
                <a16:creationId xmlns:a16="http://schemas.microsoft.com/office/drawing/2014/main" id="{E2AAF185-58A7-4346-9226-21DC7E6FD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9" y="1019454"/>
            <a:ext cx="2852033" cy="1280271"/>
          </a:xfrm>
          <a:prstGeom prst="rect">
            <a:avLst/>
          </a:prstGeom>
        </p:spPr>
      </p:pic>
      <p:sp>
        <p:nvSpPr>
          <p:cNvPr id="12" name="Content Placeholder 2">
            <a:extLst>
              <a:ext uri="{FF2B5EF4-FFF2-40B4-BE49-F238E27FC236}">
                <a16:creationId xmlns:a16="http://schemas.microsoft.com/office/drawing/2014/main" id="{67356156-DECE-4699-B225-3BF20076DEF5}"/>
              </a:ext>
            </a:extLst>
          </p:cNvPr>
          <p:cNvSpPr txBox="1">
            <a:spLocks/>
          </p:cNvSpPr>
          <p:nvPr/>
        </p:nvSpPr>
        <p:spPr>
          <a:xfrm>
            <a:off x="427371" y="2711290"/>
            <a:ext cx="8326350" cy="2869924"/>
          </a:xfrm>
          <a:prstGeom prst="rect">
            <a:avLst/>
          </a:prstGeom>
        </p:spPr>
        <p:txBody>
          <a:bodyPr>
            <a:normAutofit lnSpcReduction="10000"/>
          </a:bodyPr>
          <a:lstStyle>
            <a:lvl1pPr marL="304784" indent="-304784" algn="l" defTabSz="1219139"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214313" indent="-214313">
              <a:lnSpc>
                <a:spcPct val="120000"/>
              </a:lnSpc>
            </a:pPr>
            <a:r>
              <a:rPr lang="en-CA" sz="2400" dirty="0">
                <a:solidFill>
                  <a:srgbClr val="0084B9"/>
                </a:solidFill>
                <a:latin typeface="Calibri" panose="020F0502020204030204" pitchFamily="34" charset="0"/>
                <a:cs typeface="Calibri" panose="020F0502020204030204" pitchFamily="34" charset="0"/>
              </a:rPr>
              <a:t>Lists assets and digital health tools currently available in the province and provides information on who OHTs can contact for access</a:t>
            </a:r>
          </a:p>
          <a:p>
            <a:pPr>
              <a:lnSpc>
                <a:spcPct val="120000"/>
              </a:lnSpc>
            </a:pPr>
            <a:endParaRPr lang="en-US" sz="2400" dirty="0">
              <a:solidFill>
                <a:srgbClr val="0084B9"/>
              </a:solidFill>
              <a:latin typeface="Calibri" panose="020F0502020204030204" pitchFamily="34" charset="0"/>
              <a:cs typeface="Calibri" panose="020F0502020204030204" pitchFamily="34" charset="0"/>
            </a:endParaRPr>
          </a:p>
          <a:p>
            <a:pPr marL="214313" indent="-214313">
              <a:lnSpc>
                <a:spcPct val="120000"/>
              </a:lnSpc>
            </a:pPr>
            <a:r>
              <a:rPr lang="en-US" sz="2400" dirty="0">
                <a:solidFill>
                  <a:srgbClr val="0084B9"/>
                </a:solidFill>
                <a:latin typeface="Calibri" panose="020F0502020204030204" pitchFamily="34" charset="0"/>
                <a:cs typeface="Calibri" panose="020F0502020204030204" pitchFamily="34" charset="0"/>
              </a:rPr>
              <a:t>Also outlines which of the assets and tools are </a:t>
            </a:r>
            <a:r>
              <a:rPr lang="en-US" sz="2400" i="1" dirty="0">
                <a:solidFill>
                  <a:srgbClr val="0084B9"/>
                </a:solidFill>
                <a:latin typeface="Calibri" panose="020F0502020204030204" pitchFamily="34" charset="0"/>
                <a:cs typeface="Calibri" panose="020F0502020204030204" pitchFamily="34" charset="0"/>
              </a:rPr>
              <a:t>required </a:t>
            </a:r>
            <a:r>
              <a:rPr lang="en-US" sz="2400" dirty="0">
                <a:solidFill>
                  <a:srgbClr val="0084B9"/>
                </a:solidFill>
                <a:latin typeface="Calibri" panose="020F0502020204030204" pitchFamily="34" charset="0"/>
                <a:cs typeface="Calibri" panose="020F0502020204030204" pitchFamily="34" charset="0"/>
              </a:rPr>
              <a:t>or</a:t>
            </a:r>
            <a:r>
              <a:rPr lang="en-US" sz="2400" i="1" dirty="0">
                <a:solidFill>
                  <a:srgbClr val="0084B9"/>
                </a:solidFill>
                <a:latin typeface="Calibri" panose="020F0502020204030204" pitchFamily="34" charset="0"/>
                <a:cs typeface="Calibri" panose="020F0502020204030204" pitchFamily="34" charset="0"/>
              </a:rPr>
              <a:t> could be used</a:t>
            </a:r>
            <a:endParaRPr lang="en-CA" sz="2400" dirty="0">
              <a:solidFill>
                <a:srgbClr val="0084B9"/>
              </a:solidFill>
              <a:latin typeface="Calibri" panose="020F0502020204030204" pitchFamily="34" charset="0"/>
              <a:cs typeface="Calibri" panose="020F0502020204030204" pitchFamily="34" charset="0"/>
            </a:endParaRPr>
          </a:p>
          <a:p>
            <a:pPr marL="214313" indent="-214313">
              <a:lnSpc>
                <a:spcPct val="120000"/>
              </a:lnSpc>
            </a:pPr>
            <a:endParaRPr lang="en-CA" sz="3825" dirty="0">
              <a:solidFill>
                <a:srgbClr val="0084B9"/>
              </a:solidFill>
            </a:endParaRPr>
          </a:p>
          <a:p>
            <a:pPr marL="214313" indent="-214313"/>
            <a:endParaRPr lang="en-CA" sz="2800" dirty="0"/>
          </a:p>
          <a:p>
            <a:endParaRPr lang="en-CA" sz="2800" dirty="0">
              <a:solidFill>
                <a:schemeClr val="tx1">
                  <a:lumMod val="95000"/>
                  <a:lumOff val="5000"/>
                </a:schemeClr>
              </a:solidFill>
            </a:endParaRPr>
          </a:p>
        </p:txBody>
      </p:sp>
      <p:sp>
        <p:nvSpPr>
          <p:cNvPr id="2" name="Content Placeholder 1">
            <a:extLst>
              <a:ext uri="{FF2B5EF4-FFF2-40B4-BE49-F238E27FC236}">
                <a16:creationId xmlns:a16="http://schemas.microsoft.com/office/drawing/2014/main" id="{EDB3BED2-CF7F-4339-8079-9D4E3FBAB36A}"/>
              </a:ext>
            </a:extLst>
          </p:cNvPr>
          <p:cNvSpPr>
            <a:spLocks noGrp="1"/>
          </p:cNvSpPr>
          <p:nvPr>
            <p:ph idx="1"/>
          </p:nvPr>
        </p:nvSpPr>
        <p:spPr>
          <a:xfrm>
            <a:off x="362179" y="1304687"/>
            <a:ext cx="8456734" cy="3905475"/>
          </a:xfrm>
        </p:spPr>
        <p:txBody>
          <a:bodyPr/>
          <a:lstStyle/>
          <a:p>
            <a:endParaRPr lang="en-CA" dirty="0"/>
          </a:p>
        </p:txBody>
      </p:sp>
    </p:spTree>
    <p:extLst>
      <p:ext uri="{BB962C8B-B14F-4D97-AF65-F5344CB8AC3E}">
        <p14:creationId xmlns:p14="http://schemas.microsoft.com/office/powerpoint/2010/main" val="554009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FDB3E68-3566-489F-BA46-5B15437725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6096" y="480051"/>
            <a:ext cx="2852033" cy="1280271"/>
          </a:xfrm>
        </p:spPr>
      </p:pic>
      <p:sp>
        <p:nvSpPr>
          <p:cNvPr id="5" name="Slide Number Placeholder 4">
            <a:extLst>
              <a:ext uri="{FF2B5EF4-FFF2-40B4-BE49-F238E27FC236}">
                <a16:creationId xmlns:a16="http://schemas.microsoft.com/office/drawing/2014/main" id="{B4E4C751-F2AB-48F5-B8F1-8CCD7E90D0EF}"/>
              </a:ext>
            </a:extLst>
          </p:cNvPr>
          <p:cNvSpPr>
            <a:spLocks noGrp="1"/>
          </p:cNvSpPr>
          <p:nvPr>
            <p:ph type="sldNum" sz="quarter" idx="12"/>
          </p:nvPr>
        </p:nvSpPr>
        <p:spPr/>
        <p:txBody>
          <a:bodyPr/>
          <a:lstStyle/>
          <a:p>
            <a:fld id="{9CAA33A2-411E-8443-83D0-3263C24E97A5}" type="slidenum">
              <a:rPr lang="en-US" smtClean="0"/>
              <a:pPr/>
              <a:t>23</a:t>
            </a:fld>
            <a:endParaRPr lang="en-US" dirty="0"/>
          </a:p>
        </p:txBody>
      </p:sp>
      <p:sp>
        <p:nvSpPr>
          <p:cNvPr id="12" name="Content Placeholder 2">
            <a:extLst>
              <a:ext uri="{FF2B5EF4-FFF2-40B4-BE49-F238E27FC236}">
                <a16:creationId xmlns:a16="http://schemas.microsoft.com/office/drawing/2014/main" id="{67356156-DECE-4699-B225-3BF20076DEF5}"/>
              </a:ext>
            </a:extLst>
          </p:cNvPr>
          <p:cNvSpPr txBox="1">
            <a:spLocks/>
          </p:cNvSpPr>
          <p:nvPr/>
        </p:nvSpPr>
        <p:spPr>
          <a:xfrm>
            <a:off x="408825" y="2498147"/>
            <a:ext cx="8326350" cy="2869924"/>
          </a:xfrm>
          <a:prstGeom prst="rect">
            <a:avLst/>
          </a:prstGeom>
        </p:spPr>
        <p:txBody>
          <a:bodyPr>
            <a:normAutofit fontScale="85000" lnSpcReduction="20000"/>
          </a:bodyPr>
          <a:lstStyle>
            <a:lvl1pPr marL="304784" indent="-304784" algn="l" defTabSz="1219139"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nSpc>
                <a:spcPct val="120000"/>
              </a:lnSpc>
              <a:buNone/>
            </a:pPr>
            <a:r>
              <a:rPr lang="en-CA" sz="2625" dirty="0">
                <a:solidFill>
                  <a:srgbClr val="0084B9"/>
                </a:solidFill>
                <a:latin typeface="Calibri" panose="020F0502020204030204" pitchFamily="34" charset="0"/>
                <a:cs typeface="Calibri" panose="020F0502020204030204" pitchFamily="34" charset="0"/>
              </a:rPr>
              <a:t>7 policies in total – 4 general and 3 system specific</a:t>
            </a:r>
          </a:p>
          <a:p>
            <a:pPr marL="671490" lvl="1" indent="-214313">
              <a:lnSpc>
                <a:spcPct val="120000"/>
              </a:lnSpc>
            </a:pPr>
            <a:r>
              <a:rPr lang="en-CA" sz="1950" dirty="0">
                <a:solidFill>
                  <a:srgbClr val="0084B9"/>
                </a:solidFill>
                <a:latin typeface="Calibri" panose="020F0502020204030204" pitchFamily="34" charset="0"/>
                <a:cs typeface="Calibri" panose="020F0502020204030204" pitchFamily="34" charset="0"/>
              </a:rPr>
              <a:t>Digital health information exchange</a:t>
            </a:r>
          </a:p>
          <a:p>
            <a:pPr marL="671490" lvl="1" indent="-214313">
              <a:lnSpc>
                <a:spcPct val="120000"/>
              </a:lnSpc>
            </a:pPr>
            <a:r>
              <a:rPr lang="en-CA" sz="1950" dirty="0">
                <a:solidFill>
                  <a:srgbClr val="0084B9"/>
                </a:solidFill>
                <a:latin typeface="Calibri" panose="020F0502020204030204" pitchFamily="34" charset="0"/>
                <a:cs typeface="Calibri" panose="020F0502020204030204" pitchFamily="34" charset="0"/>
              </a:rPr>
              <a:t>Digital health investment and value for money</a:t>
            </a:r>
          </a:p>
          <a:p>
            <a:pPr marL="671490" lvl="1" indent="-214313">
              <a:lnSpc>
                <a:spcPct val="120000"/>
              </a:lnSpc>
            </a:pPr>
            <a:r>
              <a:rPr lang="en-CA" sz="1950" dirty="0">
                <a:solidFill>
                  <a:srgbClr val="0084B9"/>
                </a:solidFill>
                <a:latin typeface="Calibri" panose="020F0502020204030204" pitchFamily="34" charset="0"/>
                <a:cs typeface="Calibri" panose="020F0502020204030204" pitchFamily="34" charset="0"/>
              </a:rPr>
              <a:t>Digital health access and privacy and security</a:t>
            </a:r>
          </a:p>
          <a:p>
            <a:pPr marL="671490" lvl="1" indent="-214313">
              <a:lnSpc>
                <a:spcPct val="120000"/>
              </a:lnSpc>
            </a:pPr>
            <a:r>
              <a:rPr lang="en-CA" sz="1950" dirty="0">
                <a:solidFill>
                  <a:srgbClr val="0084B9"/>
                </a:solidFill>
                <a:latin typeface="Calibri" panose="020F0502020204030204" pitchFamily="34" charset="0"/>
                <a:cs typeface="Calibri" panose="020F0502020204030204" pitchFamily="34" charset="0"/>
              </a:rPr>
              <a:t>Digital health reporting and performance </a:t>
            </a:r>
          </a:p>
          <a:p>
            <a:pPr marL="671490" lvl="1" indent="-214313">
              <a:lnSpc>
                <a:spcPct val="120000"/>
              </a:lnSpc>
            </a:pPr>
            <a:r>
              <a:rPr lang="en-CA" sz="1950" dirty="0">
                <a:solidFill>
                  <a:srgbClr val="0084B9"/>
                </a:solidFill>
                <a:latin typeface="Calibri" panose="020F0502020204030204" pitchFamily="34" charset="0"/>
                <a:cs typeface="Calibri" panose="020F0502020204030204" pitchFamily="34" charset="0"/>
              </a:rPr>
              <a:t>Clinical systems draft policy direction</a:t>
            </a:r>
          </a:p>
          <a:p>
            <a:pPr marL="671490" lvl="1" indent="-214313">
              <a:lnSpc>
                <a:spcPct val="120000"/>
              </a:lnSpc>
            </a:pPr>
            <a:r>
              <a:rPr lang="en-CA" sz="1950" dirty="0">
                <a:solidFill>
                  <a:srgbClr val="0084B9"/>
                </a:solidFill>
                <a:latin typeface="Calibri" panose="020F0502020204030204" pitchFamily="34" charset="0"/>
                <a:cs typeface="Calibri" panose="020F0502020204030204" pitchFamily="34" charset="0"/>
              </a:rPr>
              <a:t>Patient facing digital health draft policy direction</a:t>
            </a:r>
          </a:p>
          <a:p>
            <a:pPr marL="671490" lvl="1" indent="-214313">
              <a:lnSpc>
                <a:spcPct val="120000"/>
              </a:lnSpc>
            </a:pPr>
            <a:r>
              <a:rPr lang="en-CA" sz="1950" dirty="0" err="1">
                <a:solidFill>
                  <a:srgbClr val="0084B9"/>
                </a:solidFill>
                <a:latin typeface="Calibri" panose="020F0502020204030204" pitchFamily="34" charset="0"/>
                <a:cs typeface="Calibri" panose="020F0502020204030204" pitchFamily="34" charset="0"/>
              </a:rPr>
              <a:t>eServices</a:t>
            </a:r>
            <a:r>
              <a:rPr lang="en-CA" sz="1950" dirty="0">
                <a:solidFill>
                  <a:srgbClr val="0084B9"/>
                </a:solidFill>
                <a:latin typeface="Calibri" panose="020F0502020204030204" pitchFamily="34" charset="0"/>
                <a:cs typeface="Calibri" panose="020F0502020204030204" pitchFamily="34" charset="0"/>
              </a:rPr>
              <a:t> solutions draft policy direction</a:t>
            </a:r>
          </a:p>
          <a:p>
            <a:pPr>
              <a:lnSpc>
                <a:spcPct val="120000"/>
              </a:lnSpc>
            </a:pPr>
            <a:endParaRPr lang="en-US" sz="2250" dirty="0">
              <a:solidFill>
                <a:srgbClr val="0084B9"/>
              </a:solidFill>
            </a:endParaRPr>
          </a:p>
          <a:p>
            <a:pPr marL="214313" indent="-214313">
              <a:lnSpc>
                <a:spcPct val="120000"/>
              </a:lnSpc>
            </a:pPr>
            <a:endParaRPr lang="en-CA" sz="3825" dirty="0">
              <a:solidFill>
                <a:srgbClr val="0084B9"/>
              </a:solidFill>
            </a:endParaRPr>
          </a:p>
          <a:p>
            <a:pPr marL="214313" indent="-214313"/>
            <a:endParaRPr lang="en-CA" sz="2800" dirty="0"/>
          </a:p>
          <a:p>
            <a:endParaRPr lang="en-CA" sz="2800" dirty="0">
              <a:solidFill>
                <a:schemeClr val="tx1">
                  <a:lumMod val="95000"/>
                  <a:lumOff val="5000"/>
                </a:schemeClr>
              </a:solidFill>
            </a:endParaRPr>
          </a:p>
        </p:txBody>
      </p:sp>
      <p:pic>
        <p:nvPicPr>
          <p:cNvPr id="3" name="Picture 2">
            <a:extLst>
              <a:ext uri="{FF2B5EF4-FFF2-40B4-BE49-F238E27FC236}">
                <a16:creationId xmlns:a16="http://schemas.microsoft.com/office/drawing/2014/main" id="{24515A71-3191-4EEC-813F-379909A8F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49" y="1073935"/>
            <a:ext cx="2417654" cy="1228832"/>
          </a:xfrm>
          <a:prstGeom prst="rect">
            <a:avLst/>
          </a:prstGeom>
        </p:spPr>
      </p:pic>
    </p:spTree>
    <p:extLst>
      <p:ext uri="{BB962C8B-B14F-4D97-AF65-F5344CB8AC3E}">
        <p14:creationId xmlns:p14="http://schemas.microsoft.com/office/powerpoint/2010/main" val="274204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9E886C19-EFA2-464D-A4D4-72844A4DC401}"/>
              </a:ext>
            </a:extLst>
          </p:cNvPr>
          <p:cNvPicPr>
            <a:picLocks noChangeAspect="1"/>
          </p:cNvPicPr>
          <p:nvPr/>
        </p:nvPicPr>
        <p:blipFill>
          <a:blip r:embed="rId3"/>
          <a:stretch>
            <a:fillRect/>
          </a:stretch>
        </p:blipFill>
        <p:spPr>
          <a:xfrm>
            <a:off x="-10962" y="5574205"/>
            <a:ext cx="9150515" cy="457527"/>
          </a:xfrm>
          <a:prstGeom prst="rect">
            <a:avLst/>
          </a:prstGeom>
        </p:spPr>
      </p:pic>
      <p:pic>
        <p:nvPicPr>
          <p:cNvPr id="45" name="Picture 44">
            <a:extLst>
              <a:ext uri="{FF2B5EF4-FFF2-40B4-BE49-F238E27FC236}">
                <a16:creationId xmlns:a16="http://schemas.microsoft.com/office/drawing/2014/main" id="{2DAE8475-CD95-A94C-B2EF-423E3BD875BE}"/>
              </a:ext>
            </a:extLst>
          </p:cNvPr>
          <p:cNvPicPr>
            <a:picLocks noChangeAspect="1"/>
          </p:cNvPicPr>
          <p:nvPr/>
        </p:nvPicPr>
        <p:blipFill>
          <a:blip r:embed="rId4"/>
          <a:stretch>
            <a:fillRect/>
          </a:stretch>
        </p:blipFill>
        <p:spPr>
          <a:xfrm>
            <a:off x="-7110" y="853033"/>
            <a:ext cx="9142811" cy="171428"/>
          </a:xfrm>
          <a:prstGeom prst="rect">
            <a:avLst/>
          </a:prstGeom>
        </p:spPr>
      </p:pic>
      <p:sp>
        <p:nvSpPr>
          <p:cNvPr id="2" name="Title 1"/>
          <p:cNvSpPr>
            <a:spLocks noGrp="1"/>
          </p:cNvSpPr>
          <p:nvPr>
            <p:ph type="title"/>
          </p:nvPr>
        </p:nvSpPr>
        <p:spPr>
          <a:xfrm>
            <a:off x="629164" y="1131397"/>
            <a:ext cx="7885674" cy="469043"/>
          </a:xfrm>
        </p:spPr>
        <p:txBody>
          <a:bodyPr/>
          <a:lstStyle/>
          <a:p>
            <a:r>
              <a:rPr lang="en-US" sz="2700" dirty="0">
                <a:ea typeface="Proxima Nova Medium" charset="0"/>
                <a:cs typeface="Proxima Nova Medium" charset="0"/>
              </a:rPr>
              <a:t>OntarioMD &amp; Digital Health Services</a:t>
            </a:r>
            <a:endParaRPr lang="en-US" sz="2700" dirty="0"/>
          </a:p>
        </p:txBody>
      </p:sp>
      <p:sp>
        <p:nvSpPr>
          <p:cNvPr id="24" name="TextBox 23"/>
          <p:cNvSpPr txBox="1"/>
          <p:nvPr/>
        </p:nvSpPr>
        <p:spPr>
          <a:xfrm>
            <a:off x="3067664" y="1940212"/>
            <a:ext cx="2271113" cy="369332"/>
          </a:xfrm>
          <a:prstGeom prst="rect">
            <a:avLst/>
          </a:prstGeom>
          <a:noFill/>
        </p:spPr>
        <p:txBody>
          <a:bodyPr wrap="square" rtlCol="0">
            <a:spAutoFit/>
          </a:bodyPr>
          <a:lstStyle/>
          <a:p>
            <a:pPr defTabSz="685733"/>
            <a:r>
              <a:rPr lang="en-US" sz="1800" b="1">
                <a:solidFill>
                  <a:srgbClr val="0083C0"/>
                </a:solidFill>
                <a:latin typeface="Calibri" panose="020F0502020204030204"/>
                <a:ea typeface="Proxima Nova Medium" charset="0"/>
                <a:cs typeface="Proxima Nova Medium" charset="0"/>
              </a:rPr>
              <a:t>Partnered Initiatives:</a:t>
            </a:r>
          </a:p>
        </p:txBody>
      </p:sp>
      <p:sp>
        <p:nvSpPr>
          <p:cNvPr id="25" name="TextBox 24"/>
          <p:cNvSpPr txBox="1"/>
          <p:nvPr/>
        </p:nvSpPr>
        <p:spPr>
          <a:xfrm>
            <a:off x="572890" y="1940212"/>
            <a:ext cx="1874277" cy="369332"/>
          </a:xfrm>
          <a:prstGeom prst="rect">
            <a:avLst/>
          </a:prstGeom>
          <a:noFill/>
        </p:spPr>
        <p:txBody>
          <a:bodyPr wrap="square" rtlCol="0">
            <a:spAutoFit/>
          </a:bodyPr>
          <a:lstStyle/>
          <a:p>
            <a:pPr defTabSz="685733"/>
            <a:r>
              <a:rPr lang="en-US" sz="1800" b="1">
                <a:solidFill>
                  <a:srgbClr val="0083C0"/>
                </a:solidFill>
                <a:latin typeface="Calibri" panose="020F0502020204030204"/>
                <a:ea typeface="Proxima Nova Medium" charset="0"/>
                <a:cs typeface="Proxima Nova Medium" charset="0"/>
              </a:rPr>
              <a:t>Our Partners:</a:t>
            </a:r>
          </a:p>
        </p:txBody>
      </p:sp>
      <p:pic>
        <p:nvPicPr>
          <p:cNvPr id="42" name="Picture 41" descr="Screen Clipping">
            <a:extLst>
              <a:ext uri="{FF2B5EF4-FFF2-40B4-BE49-F238E27FC236}">
                <a16:creationId xmlns:a16="http://schemas.microsoft.com/office/drawing/2014/main" id="{0083A220-57F7-6A45-BA80-988A811B6AB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5710" y1="51773" x2="45710" y2="51773"/>
                        <a14:foregroundMark x1="45545" y1="51773" x2="45545" y2="51773"/>
                        <a14:foregroundMark x1="56601" y1="49645" x2="56601" y2="49645"/>
                        <a14:foregroundMark x1="56601" y1="49645" x2="56601" y2="49645"/>
                        <a14:foregroundMark x1="88449" y1="43972" x2="88449" y2="43972"/>
                        <a14:foregroundMark x1="88449" y1="43972" x2="88449" y2="43972"/>
                        <a14:foregroundMark x1="83828" y1="39716" x2="83828" y2="39716"/>
                        <a14:foregroundMark x1="83828" y1="39716" x2="83828" y2="39716"/>
                        <a14:foregroundMark x1="81023" y1="59574" x2="81023" y2="59574"/>
                        <a14:foregroundMark x1="80528" y1="59574" x2="80528" y2="59574"/>
                        <a14:foregroundMark x1="68317" y1="62411" x2="68317" y2="62411"/>
                        <a14:foregroundMark x1="68317" y1="62411" x2="68317" y2="62411"/>
                      </a14:backgroundRemoval>
                    </a14:imgEffect>
                  </a14:imgLayer>
                </a14:imgProps>
              </a:ext>
              <a:ext uri="{28A0092B-C50C-407E-A947-70E740481C1C}">
                <a14:useLocalDpi xmlns:a14="http://schemas.microsoft.com/office/drawing/2010/main" val="0"/>
              </a:ext>
            </a:extLst>
          </a:blip>
          <a:stretch>
            <a:fillRect/>
          </a:stretch>
        </p:blipFill>
        <p:spPr>
          <a:xfrm>
            <a:off x="501048" y="2819957"/>
            <a:ext cx="1366003" cy="317833"/>
          </a:xfrm>
          <a:prstGeom prst="rect">
            <a:avLst/>
          </a:prstGeom>
        </p:spPr>
      </p:pic>
      <p:pic>
        <p:nvPicPr>
          <p:cNvPr id="52" name="Picture 12" descr="Image result for otn ontario telehealth network png">
            <a:extLst>
              <a:ext uri="{FF2B5EF4-FFF2-40B4-BE49-F238E27FC236}">
                <a16:creationId xmlns:a16="http://schemas.microsoft.com/office/drawing/2014/main" id="{29025AA0-3451-7E4C-B451-237667B862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401" y="2254730"/>
            <a:ext cx="672811" cy="5504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0FC7442-B10C-3643-8E7E-2B5C6BBA2BAD}"/>
              </a:ext>
            </a:extLst>
          </p:cNvPr>
          <p:cNvSpPr>
            <a:spLocks noGrp="1"/>
          </p:cNvSpPr>
          <p:nvPr>
            <p:ph type="sldNum" sz="quarter" idx="4"/>
          </p:nvPr>
        </p:nvSpPr>
        <p:spPr>
          <a:xfrm>
            <a:off x="165672" y="6559274"/>
            <a:ext cx="1100528" cy="282683"/>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33"/>
            <a:fld id="{C5A57656-4955-2942-82CA-9137431A9951}" type="slidenum">
              <a:rPr lang="en-US" smtClean="0">
                <a:solidFill>
                  <a:schemeClr val="accent2">
                    <a:lumMod val="20000"/>
                    <a:lumOff val="80000"/>
                  </a:schemeClr>
                </a:solidFill>
              </a:rPr>
              <a:pPr defTabSz="685733"/>
              <a:t>24</a:t>
            </a:fld>
            <a:endParaRPr lang="en-US">
              <a:solidFill>
                <a:srgbClr val="0083C7">
                  <a:lumMod val="20000"/>
                  <a:lumOff val="80000"/>
                </a:srgbClr>
              </a:solidFill>
              <a:latin typeface="Calibri" panose="020F0502020204030204"/>
            </a:endParaRPr>
          </a:p>
        </p:txBody>
      </p:sp>
      <p:sp>
        <p:nvSpPr>
          <p:cNvPr id="26" name="TextBox 25">
            <a:extLst>
              <a:ext uri="{FF2B5EF4-FFF2-40B4-BE49-F238E27FC236}">
                <a16:creationId xmlns:a16="http://schemas.microsoft.com/office/drawing/2014/main" id="{3E293C44-6534-6346-86C8-004C32217825}"/>
              </a:ext>
            </a:extLst>
          </p:cNvPr>
          <p:cNvSpPr txBox="1"/>
          <p:nvPr/>
        </p:nvSpPr>
        <p:spPr>
          <a:xfrm>
            <a:off x="6113486" y="1749657"/>
            <a:ext cx="2271113" cy="646331"/>
          </a:xfrm>
          <a:prstGeom prst="rect">
            <a:avLst/>
          </a:prstGeom>
          <a:noFill/>
        </p:spPr>
        <p:txBody>
          <a:bodyPr wrap="square" rtlCol="0">
            <a:spAutoFit/>
          </a:bodyPr>
          <a:lstStyle/>
          <a:p>
            <a:pPr defTabSz="685733"/>
            <a:r>
              <a:rPr lang="en-US" sz="1800" b="1" dirty="0" err="1">
                <a:solidFill>
                  <a:srgbClr val="0083C0"/>
                </a:solidFill>
                <a:latin typeface="Calibri" panose="020F0502020204030204"/>
                <a:ea typeface="Proxima Nova Medium" charset="0"/>
                <a:cs typeface="Proxima Nova Medium" charset="0"/>
              </a:rPr>
              <a:t>OntarioMD</a:t>
            </a:r>
            <a:r>
              <a:rPr lang="en-US" sz="1800" b="1" dirty="0">
                <a:solidFill>
                  <a:srgbClr val="0083C0"/>
                </a:solidFill>
                <a:latin typeface="Calibri" panose="020F0502020204030204"/>
                <a:ea typeface="Proxima Nova Medium" charset="0"/>
                <a:cs typeface="Proxima Nova Medium" charset="0"/>
              </a:rPr>
              <a:t> Initiatives:</a:t>
            </a:r>
          </a:p>
        </p:txBody>
      </p:sp>
      <p:pic>
        <p:nvPicPr>
          <p:cNvPr id="27" name="Picture 2" descr="O:\Communications\Logos\products logos\C.png">
            <a:extLst>
              <a:ext uri="{FF2B5EF4-FFF2-40B4-BE49-F238E27FC236}">
                <a16:creationId xmlns:a16="http://schemas.microsoft.com/office/drawing/2014/main" id="{40B3E45C-DE8C-9F4C-8B81-18FE12C504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9251" y="4433262"/>
            <a:ext cx="1723135" cy="26428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O:\Communications\Logos\products logos\epa.png">
            <a:extLst>
              <a:ext uri="{FF2B5EF4-FFF2-40B4-BE49-F238E27FC236}">
                <a16:creationId xmlns:a16="http://schemas.microsoft.com/office/drawing/2014/main" id="{95FDCCD4-34B4-FF4F-83B9-304CDD4DAEF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9251" y="4840346"/>
            <a:ext cx="1679134" cy="2571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O:\Communications\Logos\products logos\esc.png">
            <a:extLst>
              <a:ext uri="{FF2B5EF4-FFF2-40B4-BE49-F238E27FC236}">
                <a16:creationId xmlns:a16="http://schemas.microsoft.com/office/drawing/2014/main" id="{35EC83CE-29A0-874E-9646-1EB20797073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15265" y="5235138"/>
            <a:ext cx="1511993" cy="2571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a:extLst>
              <a:ext uri="{FF2B5EF4-FFF2-40B4-BE49-F238E27FC236}">
                <a16:creationId xmlns:a16="http://schemas.microsoft.com/office/drawing/2014/main" id="{4489E2DA-F5C5-734A-9DE9-0A8EB857E58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47515" y="2365236"/>
            <a:ext cx="1761894" cy="34645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a:extLst>
              <a:ext uri="{FF2B5EF4-FFF2-40B4-BE49-F238E27FC236}">
                <a16:creationId xmlns:a16="http://schemas.microsoft.com/office/drawing/2014/main" id="{E02DAE5C-803E-CC45-AD9B-D4F4D5DAB1CE}"/>
              </a:ext>
            </a:extLst>
          </p:cNvPr>
          <p:cNvPicPr>
            <a:picLocks noChangeAspect="1" noChangeArrowheads="1"/>
          </p:cNvPicPr>
          <p:nvPr/>
        </p:nvPicPr>
        <p:blipFill>
          <a:blip r:embed="rId12"/>
          <a:srcRect/>
          <a:stretch>
            <a:fillRect/>
          </a:stretch>
        </p:blipFill>
        <p:spPr bwMode="auto">
          <a:xfrm>
            <a:off x="6247515" y="3582191"/>
            <a:ext cx="1474243" cy="31418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O:\Communications\Logos\products logos\eN.png">
            <a:extLst>
              <a:ext uri="{FF2B5EF4-FFF2-40B4-BE49-F238E27FC236}">
                <a16:creationId xmlns:a16="http://schemas.microsoft.com/office/drawing/2014/main" id="{0E09DEF3-5590-7E44-A42D-D2D44DB06B5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11436" y="2839042"/>
            <a:ext cx="1612920" cy="2785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O:\Communications\Logos\products logos\eR.png">
            <a:extLst>
              <a:ext uri="{FF2B5EF4-FFF2-40B4-BE49-F238E27FC236}">
                <a16:creationId xmlns:a16="http://schemas.microsoft.com/office/drawing/2014/main" id="{59040A1F-AE15-AF45-80B1-1E6680D93FE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26658" y="4104903"/>
            <a:ext cx="1178351" cy="27857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34F732C2-FB12-D245-AFC6-A0FAFBB696B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38220" y="4940476"/>
            <a:ext cx="2028514" cy="265744"/>
          </a:xfrm>
          <a:prstGeom prst="rect">
            <a:avLst/>
          </a:prstGeom>
        </p:spPr>
      </p:pic>
      <p:pic>
        <p:nvPicPr>
          <p:cNvPr id="38" name="Picture 37">
            <a:extLst>
              <a:ext uri="{FF2B5EF4-FFF2-40B4-BE49-F238E27FC236}">
                <a16:creationId xmlns:a16="http://schemas.microsoft.com/office/drawing/2014/main" id="{2E220E0D-DA54-A540-97F2-94F2C25BE6D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46583" y="5488387"/>
            <a:ext cx="1409066" cy="230240"/>
          </a:xfrm>
          <a:prstGeom prst="rect">
            <a:avLst/>
          </a:prstGeom>
        </p:spPr>
      </p:pic>
      <p:pic>
        <p:nvPicPr>
          <p:cNvPr id="39" name="Picture 38">
            <a:extLst>
              <a:ext uri="{FF2B5EF4-FFF2-40B4-BE49-F238E27FC236}">
                <a16:creationId xmlns:a16="http://schemas.microsoft.com/office/drawing/2014/main" id="{41E30370-1103-F646-AFB7-AC304072247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07592" y="3663893"/>
            <a:ext cx="1371250" cy="305675"/>
          </a:xfrm>
          <a:prstGeom prst="rect">
            <a:avLst/>
          </a:prstGeom>
        </p:spPr>
      </p:pic>
      <p:pic>
        <p:nvPicPr>
          <p:cNvPr id="40" name="Picture 39">
            <a:extLst>
              <a:ext uri="{FF2B5EF4-FFF2-40B4-BE49-F238E27FC236}">
                <a16:creationId xmlns:a16="http://schemas.microsoft.com/office/drawing/2014/main" id="{6746CC93-3DB3-9D47-8D11-269C6B9E281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44890" y="5224329"/>
            <a:ext cx="1244009" cy="218248"/>
          </a:xfrm>
          <a:prstGeom prst="rect">
            <a:avLst/>
          </a:prstGeom>
        </p:spPr>
      </p:pic>
      <p:pic>
        <p:nvPicPr>
          <p:cNvPr id="53" name="Picture 52" descr="cid:image006.png@01D428B9.207F6E30">
            <a:extLst>
              <a:ext uri="{FF2B5EF4-FFF2-40B4-BE49-F238E27FC236}">
                <a16:creationId xmlns:a16="http://schemas.microsoft.com/office/drawing/2014/main" id="{FAF0ADBE-BFA3-6A45-BF9A-5C73AC4E5ABE}"/>
              </a:ext>
            </a:extLst>
          </p:cNvPr>
          <p:cNvPicPr>
            <a:picLocks noChangeAspect="1"/>
          </p:cNvPicPr>
          <p:nvPr/>
        </p:nvPicPr>
        <p:blipFill>
          <a:blip r:embed="rId19" r:link="rId20" cstate="print">
            <a:extLst>
              <a:ext uri="{28A0092B-C50C-407E-A947-70E740481C1C}">
                <a14:useLocalDpi xmlns:a14="http://schemas.microsoft.com/office/drawing/2010/main" val="0"/>
              </a:ext>
            </a:extLst>
          </a:blip>
          <a:srcRect/>
          <a:stretch>
            <a:fillRect/>
          </a:stretch>
        </p:blipFill>
        <p:spPr bwMode="auto">
          <a:xfrm>
            <a:off x="3194710" y="2418358"/>
            <a:ext cx="1998449" cy="286023"/>
          </a:xfrm>
          <a:prstGeom prst="rect">
            <a:avLst/>
          </a:prstGeom>
          <a:noFill/>
          <a:ln>
            <a:noFill/>
          </a:ln>
        </p:spPr>
      </p:pic>
      <p:pic>
        <p:nvPicPr>
          <p:cNvPr id="54" name="image26.png" descr="image004">
            <a:extLst>
              <a:ext uri="{FF2B5EF4-FFF2-40B4-BE49-F238E27FC236}">
                <a16:creationId xmlns:a16="http://schemas.microsoft.com/office/drawing/2014/main" id="{AEE19ED6-CCEF-C54A-A3D1-47F8DE7B16B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36526" y="4574426"/>
            <a:ext cx="1801576" cy="28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272C7FA-694F-4EB1-AF9B-C004C2B9C39B}"/>
              </a:ext>
            </a:extLst>
          </p:cNvPr>
          <p:cNvPicPr>
            <a:picLocks noChangeAspect="1"/>
          </p:cNvPicPr>
          <p:nvPr/>
        </p:nvPicPr>
        <p:blipFill>
          <a:blip r:embed="rId22"/>
          <a:stretch>
            <a:fillRect/>
          </a:stretch>
        </p:blipFill>
        <p:spPr>
          <a:xfrm>
            <a:off x="414834" y="3075115"/>
            <a:ext cx="1928813" cy="771525"/>
          </a:xfrm>
          <a:prstGeom prst="rect">
            <a:avLst/>
          </a:prstGeom>
        </p:spPr>
      </p:pic>
      <p:pic>
        <p:nvPicPr>
          <p:cNvPr id="9" name="Picture 8">
            <a:extLst>
              <a:ext uri="{FF2B5EF4-FFF2-40B4-BE49-F238E27FC236}">
                <a16:creationId xmlns:a16="http://schemas.microsoft.com/office/drawing/2014/main" id="{766A55E2-8DA0-4036-965B-92C431132C73}"/>
              </a:ext>
            </a:extLst>
          </p:cNvPr>
          <p:cNvPicPr>
            <a:picLocks noChangeAspect="1"/>
          </p:cNvPicPr>
          <p:nvPr/>
        </p:nvPicPr>
        <p:blipFill>
          <a:blip r:embed="rId23"/>
          <a:stretch>
            <a:fillRect/>
          </a:stretch>
        </p:blipFill>
        <p:spPr>
          <a:xfrm>
            <a:off x="6284161" y="2779036"/>
            <a:ext cx="1224153" cy="293437"/>
          </a:xfrm>
          <a:prstGeom prst="rect">
            <a:avLst/>
          </a:prstGeom>
        </p:spPr>
      </p:pic>
      <p:pic>
        <p:nvPicPr>
          <p:cNvPr id="11" name="Picture 10">
            <a:extLst>
              <a:ext uri="{FF2B5EF4-FFF2-40B4-BE49-F238E27FC236}">
                <a16:creationId xmlns:a16="http://schemas.microsoft.com/office/drawing/2014/main" id="{E5DBAFA5-766E-4071-8E46-E31EA452DEB4}"/>
              </a:ext>
            </a:extLst>
          </p:cNvPr>
          <p:cNvPicPr>
            <a:picLocks noChangeAspect="1"/>
          </p:cNvPicPr>
          <p:nvPr/>
        </p:nvPicPr>
        <p:blipFill>
          <a:blip r:embed="rId24"/>
          <a:stretch>
            <a:fillRect/>
          </a:stretch>
        </p:blipFill>
        <p:spPr>
          <a:xfrm>
            <a:off x="6284161" y="3154932"/>
            <a:ext cx="1661608" cy="293437"/>
          </a:xfrm>
          <a:prstGeom prst="rect">
            <a:avLst/>
          </a:prstGeom>
        </p:spPr>
      </p:pic>
      <p:pic>
        <p:nvPicPr>
          <p:cNvPr id="13" name="Picture 12">
            <a:extLst>
              <a:ext uri="{FF2B5EF4-FFF2-40B4-BE49-F238E27FC236}">
                <a16:creationId xmlns:a16="http://schemas.microsoft.com/office/drawing/2014/main" id="{A785B5FE-3223-4E93-8B58-81CAB675A1C3}"/>
              </a:ext>
            </a:extLst>
          </p:cNvPr>
          <p:cNvPicPr>
            <a:picLocks noChangeAspect="1"/>
          </p:cNvPicPr>
          <p:nvPr/>
        </p:nvPicPr>
        <p:blipFill>
          <a:blip r:embed="rId25"/>
          <a:stretch>
            <a:fillRect/>
          </a:stretch>
        </p:blipFill>
        <p:spPr>
          <a:xfrm>
            <a:off x="3218294" y="3263631"/>
            <a:ext cx="1635705" cy="266261"/>
          </a:xfrm>
          <a:prstGeom prst="rect">
            <a:avLst/>
          </a:prstGeom>
        </p:spPr>
      </p:pic>
      <p:sp>
        <p:nvSpPr>
          <p:cNvPr id="4" name="TextBox 3">
            <a:extLst>
              <a:ext uri="{FF2B5EF4-FFF2-40B4-BE49-F238E27FC236}">
                <a16:creationId xmlns:a16="http://schemas.microsoft.com/office/drawing/2014/main" id="{62B772A0-3549-484B-86AA-DB92A5ABEFAA}"/>
              </a:ext>
            </a:extLst>
          </p:cNvPr>
          <p:cNvSpPr txBox="1"/>
          <p:nvPr/>
        </p:nvSpPr>
        <p:spPr>
          <a:xfrm>
            <a:off x="165672" y="3725628"/>
            <a:ext cx="3093091" cy="923330"/>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eHealth Ontario</a:t>
            </a:r>
          </a:p>
          <a:p>
            <a:r>
              <a:rPr lang="en-US" sz="1800" dirty="0">
                <a:latin typeface="Calibri" panose="020F0502020204030204" pitchFamily="34" charset="0"/>
                <a:cs typeface="Calibri" panose="020F0502020204030204" pitchFamily="34" charset="0"/>
              </a:rPr>
              <a:t>Health Quality Ontario</a:t>
            </a:r>
          </a:p>
          <a:p>
            <a:r>
              <a:rPr lang="en-US" sz="1800" dirty="0">
                <a:latin typeface="Calibri" panose="020F0502020204030204" pitchFamily="34" charset="0"/>
                <a:cs typeface="Calibri" panose="020F0502020204030204" pitchFamily="34" charset="0"/>
              </a:rPr>
              <a:t>Health Shared Services Ontario</a:t>
            </a:r>
          </a:p>
        </p:txBody>
      </p:sp>
      <p:pic>
        <p:nvPicPr>
          <p:cNvPr id="7" name="Picture 6">
            <a:extLst>
              <a:ext uri="{FF2B5EF4-FFF2-40B4-BE49-F238E27FC236}">
                <a16:creationId xmlns:a16="http://schemas.microsoft.com/office/drawing/2014/main" id="{00ECFD39-C294-49FE-BBDC-78A821F5175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261688" y="3961926"/>
            <a:ext cx="2057400" cy="344805"/>
          </a:xfrm>
          <a:prstGeom prst="rect">
            <a:avLst/>
          </a:prstGeom>
        </p:spPr>
      </p:pic>
    </p:spTree>
    <p:extLst>
      <p:ext uri="{BB962C8B-B14F-4D97-AF65-F5344CB8AC3E}">
        <p14:creationId xmlns:p14="http://schemas.microsoft.com/office/powerpoint/2010/main" val="2454370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9681-4052-4CD9-A9F7-6AD031F545F5}"/>
              </a:ext>
            </a:extLst>
          </p:cNvPr>
          <p:cNvSpPr>
            <a:spLocks noGrp="1"/>
          </p:cNvSpPr>
          <p:nvPr>
            <p:ph type="title"/>
          </p:nvPr>
        </p:nvSpPr>
        <p:spPr/>
        <p:txBody>
          <a:bodyPr/>
          <a:lstStyle/>
          <a:p>
            <a:r>
              <a:rPr lang="nb-NO" sz="2700" dirty="0">
                <a:cs typeface="Calibri" panose="020F0502020204030204" pitchFamily="34" charset="0"/>
              </a:rPr>
              <a:t>Digital Health Partner Consortium</a:t>
            </a:r>
            <a:endParaRPr lang="en-US" sz="2700" dirty="0">
              <a:cs typeface="Calibri" panose="020F0502020204030204" pitchFamily="34" charset="0"/>
            </a:endParaRPr>
          </a:p>
        </p:txBody>
      </p:sp>
      <p:sp>
        <p:nvSpPr>
          <p:cNvPr id="3" name="Content Placeholder 2">
            <a:extLst>
              <a:ext uri="{FF2B5EF4-FFF2-40B4-BE49-F238E27FC236}">
                <a16:creationId xmlns:a16="http://schemas.microsoft.com/office/drawing/2014/main" id="{591ABB4C-6E15-4DEC-A808-200E39A3829C}"/>
              </a:ext>
            </a:extLst>
          </p:cNvPr>
          <p:cNvSpPr>
            <a:spLocks noGrp="1"/>
          </p:cNvSpPr>
          <p:nvPr>
            <p:ph idx="1"/>
          </p:nvPr>
        </p:nvSpPr>
        <p:spPr>
          <a:xfrm>
            <a:off x="395296" y="1741373"/>
            <a:ext cx="5264057" cy="4279915"/>
          </a:xfrm>
        </p:spPr>
        <p:txBody>
          <a:bodyPr anchor="t"/>
          <a:lstStyle/>
          <a:p>
            <a:pPr marL="0" indent="0">
              <a:buNone/>
            </a:pPr>
            <a:r>
              <a:rPr lang="en-US" sz="2200" dirty="0">
                <a:latin typeface="Calibri"/>
                <a:ea typeface="+mn-ea"/>
                <a:cs typeface="Calibri"/>
              </a:rPr>
              <a:t>OntarioMD, with Digital Health Partners (DHPs), has developed a coordinated change management model to support digital health service adoption activities in your Digital Plan.</a:t>
            </a:r>
          </a:p>
          <a:p>
            <a:pPr marL="0" indent="0">
              <a:buNone/>
            </a:pPr>
            <a:r>
              <a:rPr lang="en-US" sz="2200" dirty="0">
                <a:latin typeface="Calibri" panose="020F0502020204030204" pitchFamily="34" charset="0"/>
                <a:cs typeface="Calibri" panose="020F0502020204030204" pitchFamily="34" charset="0"/>
              </a:rPr>
              <a:t>For physicians it is critical that these activities are coordinated and streamlined to support adoption, use </a:t>
            </a:r>
            <a:r>
              <a:rPr lang="en-US" sz="2200" u="sng" dirty="0">
                <a:latin typeface="Calibri" panose="020F0502020204030204" pitchFamily="34" charset="0"/>
                <a:cs typeface="Calibri" panose="020F0502020204030204" pitchFamily="34" charset="0"/>
              </a:rPr>
              <a:t>and</a:t>
            </a:r>
            <a:r>
              <a:rPr lang="en-US" sz="2200" dirty="0">
                <a:latin typeface="Calibri" panose="020F0502020204030204" pitchFamily="34" charset="0"/>
                <a:cs typeface="Calibri" panose="020F0502020204030204" pitchFamily="34" charset="0"/>
              </a:rPr>
              <a:t> reduce administrative burden.</a:t>
            </a:r>
            <a:endParaRPr lang="en-US" sz="2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701C5B94-77DA-4327-9414-A0AAD6FCCB37}"/>
              </a:ext>
            </a:extLst>
          </p:cNvPr>
          <p:cNvSpPr>
            <a:spLocks noGrp="1"/>
          </p:cNvSpPr>
          <p:nvPr>
            <p:ph type="sldNum" sz="quarter" idx="12"/>
          </p:nvPr>
        </p:nvSpPr>
        <p:spPr/>
        <p:txBody>
          <a:bodyPr/>
          <a:lstStyle/>
          <a:p>
            <a:fld id="{C5A57656-4955-2942-82CA-9137431A9951}" type="slidenum">
              <a:rPr lang="en-US" smtClean="0"/>
              <a:pPr/>
              <a:t>25</a:t>
            </a:fld>
            <a:endParaRPr lang="en-US" dirty="0"/>
          </a:p>
        </p:txBody>
      </p:sp>
      <p:pic>
        <p:nvPicPr>
          <p:cNvPr id="6" name="Picture 12" descr="Image result for otn ontario telehealth network png">
            <a:extLst>
              <a:ext uri="{FF2B5EF4-FFF2-40B4-BE49-F238E27FC236}">
                <a16:creationId xmlns:a16="http://schemas.microsoft.com/office/drawing/2014/main" id="{2364436B-4AA2-4070-A0B6-627A39B4D4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4441" y="2862540"/>
            <a:ext cx="841522" cy="7444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767650-46B6-463F-A83D-B36B43F607CE}"/>
              </a:ext>
            </a:extLst>
          </p:cNvPr>
          <p:cNvPicPr>
            <a:picLocks noChangeAspect="1"/>
          </p:cNvPicPr>
          <p:nvPr/>
        </p:nvPicPr>
        <p:blipFill>
          <a:blip r:embed="rId3"/>
          <a:stretch>
            <a:fillRect/>
          </a:stretch>
        </p:blipFill>
        <p:spPr>
          <a:xfrm>
            <a:off x="6408880" y="4608483"/>
            <a:ext cx="1529393" cy="508145"/>
          </a:xfrm>
          <a:prstGeom prst="rect">
            <a:avLst/>
          </a:prstGeom>
        </p:spPr>
      </p:pic>
      <p:pic>
        <p:nvPicPr>
          <p:cNvPr id="9" name="Picture 8">
            <a:extLst>
              <a:ext uri="{FF2B5EF4-FFF2-40B4-BE49-F238E27FC236}">
                <a16:creationId xmlns:a16="http://schemas.microsoft.com/office/drawing/2014/main" id="{55F8DB8B-45C2-49A8-BE41-AA644085A79D}"/>
              </a:ext>
            </a:extLst>
          </p:cNvPr>
          <p:cNvPicPr>
            <a:picLocks noChangeAspect="1"/>
          </p:cNvPicPr>
          <p:nvPr/>
        </p:nvPicPr>
        <p:blipFill>
          <a:blip r:embed="rId4"/>
          <a:stretch>
            <a:fillRect/>
          </a:stretch>
        </p:blipFill>
        <p:spPr>
          <a:xfrm>
            <a:off x="6745908" y="3837873"/>
            <a:ext cx="518588" cy="518588"/>
          </a:xfrm>
          <a:prstGeom prst="rect">
            <a:avLst/>
          </a:prstGeom>
        </p:spPr>
      </p:pic>
      <p:pic>
        <p:nvPicPr>
          <p:cNvPr id="10" name="Picture 9">
            <a:extLst>
              <a:ext uri="{FF2B5EF4-FFF2-40B4-BE49-F238E27FC236}">
                <a16:creationId xmlns:a16="http://schemas.microsoft.com/office/drawing/2014/main" id="{04A76A7A-DE8E-4A2A-A6E6-F7BC31CEAA65}"/>
              </a:ext>
            </a:extLst>
          </p:cNvPr>
          <p:cNvPicPr>
            <a:picLocks noChangeAspect="1"/>
          </p:cNvPicPr>
          <p:nvPr/>
        </p:nvPicPr>
        <p:blipFill>
          <a:blip r:embed="rId5"/>
          <a:stretch>
            <a:fillRect/>
          </a:stretch>
        </p:blipFill>
        <p:spPr>
          <a:xfrm>
            <a:off x="3371850" y="4608483"/>
            <a:ext cx="2400300" cy="1288994"/>
          </a:xfrm>
          <a:prstGeom prst="rect">
            <a:avLst/>
          </a:prstGeom>
        </p:spPr>
      </p:pic>
      <p:pic>
        <p:nvPicPr>
          <p:cNvPr id="11" name="Picture 10">
            <a:extLst>
              <a:ext uri="{FF2B5EF4-FFF2-40B4-BE49-F238E27FC236}">
                <a16:creationId xmlns:a16="http://schemas.microsoft.com/office/drawing/2014/main" id="{6FBB435A-5C77-4ADF-8334-3A48F0C7438D}"/>
              </a:ext>
            </a:extLst>
          </p:cNvPr>
          <p:cNvPicPr>
            <a:picLocks noChangeAspect="1"/>
          </p:cNvPicPr>
          <p:nvPr/>
        </p:nvPicPr>
        <p:blipFill>
          <a:blip r:embed="rId6"/>
          <a:stretch>
            <a:fillRect/>
          </a:stretch>
        </p:blipFill>
        <p:spPr>
          <a:xfrm>
            <a:off x="6138225" y="1741373"/>
            <a:ext cx="1928813" cy="771525"/>
          </a:xfrm>
          <a:prstGeom prst="rect">
            <a:avLst/>
          </a:prstGeom>
        </p:spPr>
      </p:pic>
      <p:sp>
        <p:nvSpPr>
          <p:cNvPr id="12" name="TextBox 11">
            <a:extLst>
              <a:ext uri="{FF2B5EF4-FFF2-40B4-BE49-F238E27FC236}">
                <a16:creationId xmlns:a16="http://schemas.microsoft.com/office/drawing/2014/main" id="{AD7E6F2A-DB91-4C4E-AD23-2BAB978E9DA0}"/>
              </a:ext>
            </a:extLst>
          </p:cNvPr>
          <p:cNvSpPr txBox="1"/>
          <p:nvPr/>
        </p:nvSpPr>
        <p:spPr>
          <a:xfrm>
            <a:off x="6079797" y="2315990"/>
            <a:ext cx="3093091" cy="646331"/>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eHealth Ontario</a:t>
            </a:r>
          </a:p>
          <a:p>
            <a:r>
              <a:rPr lang="en-US" sz="1800" dirty="0">
                <a:latin typeface="Calibri" panose="020F0502020204030204" pitchFamily="34" charset="0"/>
                <a:cs typeface="Calibri" panose="020F0502020204030204" pitchFamily="34" charset="0"/>
              </a:rPr>
              <a:t>Health Shared Services Ontario</a:t>
            </a:r>
          </a:p>
        </p:txBody>
      </p:sp>
    </p:spTree>
    <p:extLst>
      <p:ext uri="{BB962C8B-B14F-4D97-AF65-F5344CB8AC3E}">
        <p14:creationId xmlns:p14="http://schemas.microsoft.com/office/powerpoint/2010/main" val="438753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361746" y="867702"/>
            <a:ext cx="10276656" cy="5568325"/>
            <a:chOff x="1522455" y="2260772"/>
            <a:chExt cx="10320022" cy="7424434"/>
          </a:xfrm>
        </p:grpSpPr>
        <p:grpSp>
          <p:nvGrpSpPr>
            <p:cNvPr id="39" name="Group 38"/>
            <p:cNvGrpSpPr/>
            <p:nvPr/>
          </p:nvGrpSpPr>
          <p:grpSpPr>
            <a:xfrm>
              <a:off x="2961455" y="2260772"/>
              <a:ext cx="8760972" cy="1465315"/>
              <a:chOff x="2961455" y="2260772"/>
              <a:chExt cx="8760972" cy="1465315"/>
            </a:xfrm>
          </p:grpSpPr>
          <p:grpSp>
            <p:nvGrpSpPr>
              <p:cNvPr id="35" name="Group 34"/>
              <p:cNvGrpSpPr/>
              <p:nvPr/>
            </p:nvGrpSpPr>
            <p:grpSpPr>
              <a:xfrm>
                <a:off x="4330727" y="2260772"/>
                <a:ext cx="7391700" cy="930080"/>
                <a:chOff x="4330727" y="2260772"/>
                <a:chExt cx="7391700" cy="930080"/>
              </a:xfrm>
            </p:grpSpPr>
            <p:grpSp>
              <p:nvGrpSpPr>
                <p:cNvPr id="10" name="Group 9"/>
                <p:cNvGrpSpPr/>
                <p:nvPr/>
              </p:nvGrpSpPr>
              <p:grpSpPr>
                <a:xfrm>
                  <a:off x="4330727" y="2260772"/>
                  <a:ext cx="3553125" cy="930080"/>
                  <a:chOff x="4330727" y="2260772"/>
                  <a:chExt cx="3553125" cy="930080"/>
                </a:xfrm>
              </p:grpSpPr>
              <p:sp>
                <p:nvSpPr>
                  <p:cNvPr id="21" name="Rectangle 14"/>
                  <p:cNvSpPr/>
                  <p:nvPr/>
                </p:nvSpPr>
                <p:spPr>
                  <a:xfrm>
                    <a:off x="4330727" y="2260772"/>
                    <a:ext cx="3553125" cy="930080"/>
                  </a:xfrm>
                  <a:custGeom>
                    <a:avLst/>
                    <a:gdLst>
                      <a:gd name="connsiteX0" fmla="*/ 0 w 2084272"/>
                      <a:gd name="connsiteY0" fmla="*/ 0 h 924732"/>
                      <a:gd name="connsiteX1" fmla="*/ 2084272 w 2084272"/>
                      <a:gd name="connsiteY1" fmla="*/ 0 h 924732"/>
                      <a:gd name="connsiteX2" fmla="*/ 2084272 w 2084272"/>
                      <a:gd name="connsiteY2" fmla="*/ 924732 h 924732"/>
                      <a:gd name="connsiteX3" fmla="*/ 0 w 2084272"/>
                      <a:gd name="connsiteY3" fmla="*/ 924732 h 924732"/>
                      <a:gd name="connsiteX4" fmla="*/ 0 w 2084272"/>
                      <a:gd name="connsiteY4" fmla="*/ 0 h 924732"/>
                      <a:gd name="connsiteX0" fmla="*/ 0 w 2084272"/>
                      <a:gd name="connsiteY0" fmla="*/ 0 h 924732"/>
                      <a:gd name="connsiteX1" fmla="*/ 2084272 w 2084272"/>
                      <a:gd name="connsiteY1" fmla="*/ 0 h 924732"/>
                      <a:gd name="connsiteX2" fmla="*/ 2084272 w 2084272"/>
                      <a:gd name="connsiteY2" fmla="*/ 924732 h 924732"/>
                      <a:gd name="connsiteX3" fmla="*/ 281303 w 2084272"/>
                      <a:gd name="connsiteY3" fmla="*/ 919565 h 924732"/>
                      <a:gd name="connsiteX4" fmla="*/ 0 w 2084272"/>
                      <a:gd name="connsiteY4" fmla="*/ 924732 h 924732"/>
                      <a:gd name="connsiteX5" fmla="*/ 0 w 2084272"/>
                      <a:gd name="connsiteY5" fmla="*/ 0 h 924732"/>
                      <a:gd name="connsiteX0" fmla="*/ 0 w 2084272"/>
                      <a:gd name="connsiteY0" fmla="*/ 0 h 924732"/>
                      <a:gd name="connsiteX1" fmla="*/ 2084272 w 2084272"/>
                      <a:gd name="connsiteY1" fmla="*/ 0 h 924732"/>
                      <a:gd name="connsiteX2" fmla="*/ 2084272 w 2084272"/>
                      <a:gd name="connsiteY2" fmla="*/ 924732 h 924732"/>
                      <a:gd name="connsiteX3" fmla="*/ 281303 w 2084272"/>
                      <a:gd name="connsiteY3" fmla="*/ 919565 h 924732"/>
                      <a:gd name="connsiteX4" fmla="*/ 0 w 2084272"/>
                      <a:gd name="connsiteY4" fmla="*/ 0 h 924732"/>
                      <a:gd name="connsiteX0" fmla="*/ 0 w 2094605"/>
                      <a:gd name="connsiteY0" fmla="*/ 0 h 929898"/>
                      <a:gd name="connsiteX1" fmla="*/ 2094605 w 2094605"/>
                      <a:gd name="connsiteY1" fmla="*/ 5166 h 929898"/>
                      <a:gd name="connsiteX2" fmla="*/ 2094605 w 2094605"/>
                      <a:gd name="connsiteY2" fmla="*/ 929898 h 929898"/>
                      <a:gd name="connsiteX3" fmla="*/ 291636 w 2094605"/>
                      <a:gd name="connsiteY3" fmla="*/ 924731 h 929898"/>
                      <a:gd name="connsiteX4" fmla="*/ 0 w 2094605"/>
                      <a:gd name="connsiteY4" fmla="*/ 0 h 929898"/>
                      <a:gd name="connsiteX0" fmla="*/ 0 w 2099771"/>
                      <a:gd name="connsiteY0" fmla="*/ 0 h 929898"/>
                      <a:gd name="connsiteX1" fmla="*/ 2099771 w 2099771"/>
                      <a:gd name="connsiteY1" fmla="*/ 25830 h 929898"/>
                      <a:gd name="connsiteX2" fmla="*/ 2094605 w 2099771"/>
                      <a:gd name="connsiteY2" fmla="*/ 929898 h 929898"/>
                      <a:gd name="connsiteX3" fmla="*/ 291636 w 2099771"/>
                      <a:gd name="connsiteY3" fmla="*/ 924731 h 929898"/>
                      <a:gd name="connsiteX4" fmla="*/ 0 w 2099771"/>
                      <a:gd name="connsiteY4" fmla="*/ 0 h 929898"/>
                      <a:gd name="connsiteX0" fmla="*/ 0 w 2094605"/>
                      <a:gd name="connsiteY0" fmla="*/ 0 h 929898"/>
                      <a:gd name="connsiteX1" fmla="*/ 2063608 w 2094605"/>
                      <a:gd name="connsiteY1" fmla="*/ 5166 h 929898"/>
                      <a:gd name="connsiteX2" fmla="*/ 2094605 w 2094605"/>
                      <a:gd name="connsiteY2" fmla="*/ 929898 h 929898"/>
                      <a:gd name="connsiteX3" fmla="*/ 291636 w 2094605"/>
                      <a:gd name="connsiteY3" fmla="*/ 924731 h 929898"/>
                      <a:gd name="connsiteX4" fmla="*/ 0 w 2094605"/>
                      <a:gd name="connsiteY4" fmla="*/ 0 h 929898"/>
                      <a:gd name="connsiteX0" fmla="*/ 0 w 2094605"/>
                      <a:gd name="connsiteY0" fmla="*/ 0 h 929898"/>
                      <a:gd name="connsiteX1" fmla="*/ 2063608 w 2094605"/>
                      <a:gd name="connsiteY1" fmla="*/ 5166 h 929898"/>
                      <a:gd name="connsiteX2" fmla="*/ 2094605 w 2094605"/>
                      <a:gd name="connsiteY2" fmla="*/ 929898 h 929898"/>
                      <a:gd name="connsiteX3" fmla="*/ 291636 w 2094605"/>
                      <a:gd name="connsiteY3" fmla="*/ 924731 h 929898"/>
                      <a:gd name="connsiteX4" fmla="*/ 0 w 2094605"/>
                      <a:gd name="connsiteY4" fmla="*/ 0 h 929898"/>
                      <a:gd name="connsiteX0" fmla="*/ 0 w 2094605"/>
                      <a:gd name="connsiteY0" fmla="*/ 0 h 929898"/>
                      <a:gd name="connsiteX1" fmla="*/ 2084272 w 2094605"/>
                      <a:gd name="connsiteY1" fmla="*/ 5166 h 929898"/>
                      <a:gd name="connsiteX2" fmla="*/ 2094605 w 2094605"/>
                      <a:gd name="connsiteY2" fmla="*/ 929898 h 929898"/>
                      <a:gd name="connsiteX3" fmla="*/ 291636 w 2094605"/>
                      <a:gd name="connsiteY3" fmla="*/ 924731 h 929898"/>
                      <a:gd name="connsiteX4" fmla="*/ 0 w 2094605"/>
                      <a:gd name="connsiteY4" fmla="*/ 0 h 929898"/>
                      <a:gd name="connsiteX0" fmla="*/ 0 w 2089439"/>
                      <a:gd name="connsiteY0" fmla="*/ 0 h 924732"/>
                      <a:gd name="connsiteX1" fmla="*/ 2084272 w 2089439"/>
                      <a:gd name="connsiteY1" fmla="*/ 5166 h 924732"/>
                      <a:gd name="connsiteX2" fmla="*/ 2089439 w 2089439"/>
                      <a:gd name="connsiteY2" fmla="*/ 924732 h 924732"/>
                      <a:gd name="connsiteX3" fmla="*/ 291636 w 2089439"/>
                      <a:gd name="connsiteY3" fmla="*/ 924731 h 924732"/>
                      <a:gd name="connsiteX4" fmla="*/ 0 w 2089439"/>
                      <a:gd name="connsiteY4" fmla="*/ 0 h 924732"/>
                      <a:gd name="connsiteX0" fmla="*/ 0 w 2094834"/>
                      <a:gd name="connsiteY0" fmla="*/ 0 h 924732"/>
                      <a:gd name="connsiteX1" fmla="*/ 2094605 w 2094834"/>
                      <a:gd name="connsiteY1" fmla="*/ 15498 h 924732"/>
                      <a:gd name="connsiteX2" fmla="*/ 2089439 w 2094834"/>
                      <a:gd name="connsiteY2" fmla="*/ 924732 h 924732"/>
                      <a:gd name="connsiteX3" fmla="*/ 291636 w 2094834"/>
                      <a:gd name="connsiteY3" fmla="*/ 924731 h 924732"/>
                      <a:gd name="connsiteX4" fmla="*/ 0 w 2094834"/>
                      <a:gd name="connsiteY4" fmla="*/ 0 h 924732"/>
                      <a:gd name="connsiteX0" fmla="*/ 0 w 2094834"/>
                      <a:gd name="connsiteY0" fmla="*/ 0 h 924732"/>
                      <a:gd name="connsiteX1" fmla="*/ 2094605 w 2094834"/>
                      <a:gd name="connsiteY1" fmla="*/ 5166 h 924732"/>
                      <a:gd name="connsiteX2" fmla="*/ 2089439 w 2094834"/>
                      <a:gd name="connsiteY2" fmla="*/ 924732 h 924732"/>
                      <a:gd name="connsiteX3" fmla="*/ 291636 w 2094834"/>
                      <a:gd name="connsiteY3" fmla="*/ 924731 h 924732"/>
                      <a:gd name="connsiteX4" fmla="*/ 0 w 2094834"/>
                      <a:gd name="connsiteY4" fmla="*/ 0 h 924732"/>
                      <a:gd name="connsiteX0" fmla="*/ 0 w 2094834"/>
                      <a:gd name="connsiteY0" fmla="*/ 1365 h 926097"/>
                      <a:gd name="connsiteX1" fmla="*/ 2094605 w 2094834"/>
                      <a:gd name="connsiteY1" fmla="*/ 0 h 926097"/>
                      <a:gd name="connsiteX2" fmla="*/ 2089439 w 2094834"/>
                      <a:gd name="connsiteY2" fmla="*/ 926097 h 926097"/>
                      <a:gd name="connsiteX3" fmla="*/ 291636 w 2094834"/>
                      <a:gd name="connsiteY3" fmla="*/ 926096 h 926097"/>
                      <a:gd name="connsiteX4" fmla="*/ 0 w 2094834"/>
                      <a:gd name="connsiteY4" fmla="*/ 1365 h 926097"/>
                      <a:gd name="connsiteX0" fmla="*/ 0 w 2094944"/>
                      <a:gd name="connsiteY0" fmla="*/ 1365 h 929229"/>
                      <a:gd name="connsiteX1" fmla="*/ 2094605 w 2094944"/>
                      <a:gd name="connsiteY1" fmla="*/ 0 h 929229"/>
                      <a:gd name="connsiteX2" fmla="*/ 2092570 w 2094944"/>
                      <a:gd name="connsiteY2" fmla="*/ 929229 h 929229"/>
                      <a:gd name="connsiteX3" fmla="*/ 291636 w 2094944"/>
                      <a:gd name="connsiteY3" fmla="*/ 926096 h 929229"/>
                      <a:gd name="connsiteX4" fmla="*/ 0 w 2094944"/>
                      <a:gd name="connsiteY4" fmla="*/ 1365 h 929229"/>
                      <a:gd name="connsiteX0" fmla="*/ 0 w 1882941"/>
                      <a:gd name="connsiteY0" fmla="*/ 0 h 932640"/>
                      <a:gd name="connsiteX1" fmla="*/ 1882602 w 1882941"/>
                      <a:gd name="connsiteY1" fmla="*/ 3411 h 932640"/>
                      <a:gd name="connsiteX2" fmla="*/ 1880567 w 1882941"/>
                      <a:gd name="connsiteY2" fmla="*/ 932640 h 932640"/>
                      <a:gd name="connsiteX3" fmla="*/ 79633 w 1882941"/>
                      <a:gd name="connsiteY3" fmla="*/ 929507 h 932640"/>
                      <a:gd name="connsiteX4" fmla="*/ 0 w 1882941"/>
                      <a:gd name="connsiteY4" fmla="*/ 0 h 932640"/>
                      <a:gd name="connsiteX0" fmla="*/ 0 w 1882941"/>
                      <a:gd name="connsiteY0" fmla="*/ 0 h 932640"/>
                      <a:gd name="connsiteX1" fmla="*/ 1882602 w 1882941"/>
                      <a:gd name="connsiteY1" fmla="*/ 3411 h 932640"/>
                      <a:gd name="connsiteX2" fmla="*/ 1880567 w 1882941"/>
                      <a:gd name="connsiteY2" fmla="*/ 932640 h 932640"/>
                      <a:gd name="connsiteX3" fmla="*/ 185634 w 1882941"/>
                      <a:gd name="connsiteY3" fmla="*/ 929507 h 932640"/>
                      <a:gd name="connsiteX4" fmla="*/ 0 w 1882941"/>
                      <a:gd name="connsiteY4" fmla="*/ 0 h 93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941" h="932640">
                        <a:moveTo>
                          <a:pt x="0" y="0"/>
                        </a:moveTo>
                        <a:lnTo>
                          <a:pt x="1882602" y="3411"/>
                        </a:lnTo>
                        <a:cubicBezTo>
                          <a:pt x="1884324" y="309933"/>
                          <a:pt x="1878845" y="626118"/>
                          <a:pt x="1880567" y="932640"/>
                        </a:cubicBezTo>
                        <a:lnTo>
                          <a:pt x="185634" y="929507"/>
                        </a:lnTo>
                        <a:lnTo>
                          <a:pt x="0" y="0"/>
                        </a:lnTo>
                        <a:close/>
                      </a:path>
                    </a:pathLst>
                  </a:custGeom>
                  <a:gradFill flip="none" rotWithShape="1">
                    <a:gsLst>
                      <a:gs pos="0">
                        <a:srgbClr val="6EA748">
                          <a:shade val="30000"/>
                          <a:satMod val="115000"/>
                        </a:srgbClr>
                      </a:gs>
                      <a:gs pos="50000">
                        <a:srgbClr val="6EA748">
                          <a:shade val="67500"/>
                          <a:satMod val="115000"/>
                        </a:srgbClr>
                      </a:gs>
                      <a:gs pos="100000">
                        <a:srgbClr val="6EA748">
                          <a:shade val="100000"/>
                          <a:satMod val="115000"/>
                        </a:srgbClr>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a:off x="4589617" y="2407008"/>
                    <a:ext cx="3122191" cy="586649"/>
                  </a:xfrm>
                  <a:custGeom>
                    <a:avLst/>
                    <a:gdLst>
                      <a:gd name="connsiteX0" fmla="*/ 0 w 3122191"/>
                      <a:gd name="connsiteY0" fmla="*/ 0 h 586649"/>
                      <a:gd name="connsiteX1" fmla="*/ 3122191 w 3122191"/>
                      <a:gd name="connsiteY1" fmla="*/ 0 h 586649"/>
                      <a:gd name="connsiteX2" fmla="*/ 3122191 w 3122191"/>
                      <a:gd name="connsiteY2" fmla="*/ 586649 h 586649"/>
                      <a:gd name="connsiteX3" fmla="*/ 223434 w 3122191"/>
                      <a:gd name="connsiteY3" fmla="*/ 586649 h 586649"/>
                    </a:gdLst>
                    <a:ahLst/>
                    <a:cxnLst>
                      <a:cxn ang="0">
                        <a:pos x="connsiteX0" y="connsiteY0"/>
                      </a:cxn>
                      <a:cxn ang="0">
                        <a:pos x="connsiteX1" y="connsiteY1"/>
                      </a:cxn>
                      <a:cxn ang="0">
                        <a:pos x="connsiteX2" y="connsiteY2"/>
                      </a:cxn>
                      <a:cxn ang="0">
                        <a:pos x="connsiteX3" y="connsiteY3"/>
                      </a:cxn>
                    </a:cxnLst>
                    <a:rect l="l" t="t" r="r" b="b"/>
                    <a:pathLst>
                      <a:path w="3122191" h="586649">
                        <a:moveTo>
                          <a:pt x="0" y="0"/>
                        </a:moveTo>
                        <a:lnTo>
                          <a:pt x="3122191" y="0"/>
                        </a:lnTo>
                        <a:lnTo>
                          <a:pt x="3122191" y="586649"/>
                        </a:lnTo>
                        <a:lnTo>
                          <a:pt x="223434" y="586649"/>
                        </a:lnTo>
                        <a:close/>
                      </a:path>
                    </a:pathLst>
                  </a:custGeom>
                  <a:noFill/>
                  <a:ln>
                    <a:gradFill flip="none" rotWithShape="1">
                      <a:gsLst>
                        <a:gs pos="0">
                          <a:schemeClr val="bg1"/>
                        </a:gs>
                        <a:gs pos="75000">
                          <a:schemeClr val="bg1">
                            <a:alpha val="0"/>
                          </a:schemeClr>
                        </a:gs>
                      </a:gsLst>
                      <a:lin ang="198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prstClr val="white"/>
                      </a:solidFill>
                    </a:endParaRPr>
                  </a:p>
                </p:txBody>
              </p:sp>
            </p:grpSp>
            <p:grpSp>
              <p:nvGrpSpPr>
                <p:cNvPr id="9" name="Group 8"/>
                <p:cNvGrpSpPr/>
                <p:nvPr/>
              </p:nvGrpSpPr>
              <p:grpSpPr>
                <a:xfrm>
                  <a:off x="8169302" y="2260772"/>
                  <a:ext cx="3553125" cy="930080"/>
                  <a:chOff x="8169302" y="2260772"/>
                  <a:chExt cx="3553125" cy="930080"/>
                </a:xfrm>
              </p:grpSpPr>
              <p:sp>
                <p:nvSpPr>
                  <p:cNvPr id="30" name="Rectangle 14"/>
                  <p:cNvSpPr/>
                  <p:nvPr/>
                </p:nvSpPr>
                <p:spPr>
                  <a:xfrm>
                    <a:off x="8169302" y="2260772"/>
                    <a:ext cx="3553125" cy="930080"/>
                  </a:xfrm>
                  <a:custGeom>
                    <a:avLst/>
                    <a:gdLst>
                      <a:gd name="connsiteX0" fmla="*/ 0 w 2084272"/>
                      <a:gd name="connsiteY0" fmla="*/ 0 h 924732"/>
                      <a:gd name="connsiteX1" fmla="*/ 2084272 w 2084272"/>
                      <a:gd name="connsiteY1" fmla="*/ 0 h 924732"/>
                      <a:gd name="connsiteX2" fmla="*/ 2084272 w 2084272"/>
                      <a:gd name="connsiteY2" fmla="*/ 924732 h 924732"/>
                      <a:gd name="connsiteX3" fmla="*/ 0 w 2084272"/>
                      <a:gd name="connsiteY3" fmla="*/ 924732 h 924732"/>
                      <a:gd name="connsiteX4" fmla="*/ 0 w 2084272"/>
                      <a:gd name="connsiteY4" fmla="*/ 0 h 924732"/>
                      <a:gd name="connsiteX0" fmla="*/ 0 w 2084272"/>
                      <a:gd name="connsiteY0" fmla="*/ 0 h 924732"/>
                      <a:gd name="connsiteX1" fmla="*/ 2084272 w 2084272"/>
                      <a:gd name="connsiteY1" fmla="*/ 0 h 924732"/>
                      <a:gd name="connsiteX2" fmla="*/ 2084272 w 2084272"/>
                      <a:gd name="connsiteY2" fmla="*/ 924732 h 924732"/>
                      <a:gd name="connsiteX3" fmla="*/ 281303 w 2084272"/>
                      <a:gd name="connsiteY3" fmla="*/ 919565 h 924732"/>
                      <a:gd name="connsiteX4" fmla="*/ 0 w 2084272"/>
                      <a:gd name="connsiteY4" fmla="*/ 924732 h 924732"/>
                      <a:gd name="connsiteX5" fmla="*/ 0 w 2084272"/>
                      <a:gd name="connsiteY5" fmla="*/ 0 h 924732"/>
                      <a:gd name="connsiteX0" fmla="*/ 0 w 2084272"/>
                      <a:gd name="connsiteY0" fmla="*/ 0 h 924732"/>
                      <a:gd name="connsiteX1" fmla="*/ 2084272 w 2084272"/>
                      <a:gd name="connsiteY1" fmla="*/ 0 h 924732"/>
                      <a:gd name="connsiteX2" fmla="*/ 2084272 w 2084272"/>
                      <a:gd name="connsiteY2" fmla="*/ 924732 h 924732"/>
                      <a:gd name="connsiteX3" fmla="*/ 281303 w 2084272"/>
                      <a:gd name="connsiteY3" fmla="*/ 919565 h 924732"/>
                      <a:gd name="connsiteX4" fmla="*/ 0 w 2084272"/>
                      <a:gd name="connsiteY4" fmla="*/ 0 h 924732"/>
                      <a:gd name="connsiteX0" fmla="*/ 0 w 2094605"/>
                      <a:gd name="connsiteY0" fmla="*/ 0 h 929898"/>
                      <a:gd name="connsiteX1" fmla="*/ 2094605 w 2094605"/>
                      <a:gd name="connsiteY1" fmla="*/ 5166 h 929898"/>
                      <a:gd name="connsiteX2" fmla="*/ 2094605 w 2094605"/>
                      <a:gd name="connsiteY2" fmla="*/ 929898 h 929898"/>
                      <a:gd name="connsiteX3" fmla="*/ 291636 w 2094605"/>
                      <a:gd name="connsiteY3" fmla="*/ 924731 h 929898"/>
                      <a:gd name="connsiteX4" fmla="*/ 0 w 2094605"/>
                      <a:gd name="connsiteY4" fmla="*/ 0 h 929898"/>
                      <a:gd name="connsiteX0" fmla="*/ 0 w 2099771"/>
                      <a:gd name="connsiteY0" fmla="*/ 0 h 929898"/>
                      <a:gd name="connsiteX1" fmla="*/ 2099771 w 2099771"/>
                      <a:gd name="connsiteY1" fmla="*/ 25830 h 929898"/>
                      <a:gd name="connsiteX2" fmla="*/ 2094605 w 2099771"/>
                      <a:gd name="connsiteY2" fmla="*/ 929898 h 929898"/>
                      <a:gd name="connsiteX3" fmla="*/ 291636 w 2099771"/>
                      <a:gd name="connsiteY3" fmla="*/ 924731 h 929898"/>
                      <a:gd name="connsiteX4" fmla="*/ 0 w 2099771"/>
                      <a:gd name="connsiteY4" fmla="*/ 0 h 929898"/>
                      <a:gd name="connsiteX0" fmla="*/ 0 w 2094605"/>
                      <a:gd name="connsiteY0" fmla="*/ 0 h 929898"/>
                      <a:gd name="connsiteX1" fmla="*/ 2063608 w 2094605"/>
                      <a:gd name="connsiteY1" fmla="*/ 5166 h 929898"/>
                      <a:gd name="connsiteX2" fmla="*/ 2094605 w 2094605"/>
                      <a:gd name="connsiteY2" fmla="*/ 929898 h 929898"/>
                      <a:gd name="connsiteX3" fmla="*/ 291636 w 2094605"/>
                      <a:gd name="connsiteY3" fmla="*/ 924731 h 929898"/>
                      <a:gd name="connsiteX4" fmla="*/ 0 w 2094605"/>
                      <a:gd name="connsiteY4" fmla="*/ 0 h 929898"/>
                      <a:gd name="connsiteX0" fmla="*/ 0 w 2094605"/>
                      <a:gd name="connsiteY0" fmla="*/ 0 h 929898"/>
                      <a:gd name="connsiteX1" fmla="*/ 2063608 w 2094605"/>
                      <a:gd name="connsiteY1" fmla="*/ 5166 h 929898"/>
                      <a:gd name="connsiteX2" fmla="*/ 2094605 w 2094605"/>
                      <a:gd name="connsiteY2" fmla="*/ 929898 h 929898"/>
                      <a:gd name="connsiteX3" fmla="*/ 291636 w 2094605"/>
                      <a:gd name="connsiteY3" fmla="*/ 924731 h 929898"/>
                      <a:gd name="connsiteX4" fmla="*/ 0 w 2094605"/>
                      <a:gd name="connsiteY4" fmla="*/ 0 h 929898"/>
                      <a:gd name="connsiteX0" fmla="*/ 0 w 2094605"/>
                      <a:gd name="connsiteY0" fmla="*/ 0 h 929898"/>
                      <a:gd name="connsiteX1" fmla="*/ 2084272 w 2094605"/>
                      <a:gd name="connsiteY1" fmla="*/ 5166 h 929898"/>
                      <a:gd name="connsiteX2" fmla="*/ 2094605 w 2094605"/>
                      <a:gd name="connsiteY2" fmla="*/ 929898 h 929898"/>
                      <a:gd name="connsiteX3" fmla="*/ 291636 w 2094605"/>
                      <a:gd name="connsiteY3" fmla="*/ 924731 h 929898"/>
                      <a:gd name="connsiteX4" fmla="*/ 0 w 2094605"/>
                      <a:gd name="connsiteY4" fmla="*/ 0 h 929898"/>
                      <a:gd name="connsiteX0" fmla="*/ 0 w 2089439"/>
                      <a:gd name="connsiteY0" fmla="*/ 0 h 924732"/>
                      <a:gd name="connsiteX1" fmla="*/ 2084272 w 2089439"/>
                      <a:gd name="connsiteY1" fmla="*/ 5166 h 924732"/>
                      <a:gd name="connsiteX2" fmla="*/ 2089439 w 2089439"/>
                      <a:gd name="connsiteY2" fmla="*/ 924732 h 924732"/>
                      <a:gd name="connsiteX3" fmla="*/ 291636 w 2089439"/>
                      <a:gd name="connsiteY3" fmla="*/ 924731 h 924732"/>
                      <a:gd name="connsiteX4" fmla="*/ 0 w 2089439"/>
                      <a:gd name="connsiteY4" fmla="*/ 0 h 924732"/>
                      <a:gd name="connsiteX0" fmla="*/ 0 w 2094834"/>
                      <a:gd name="connsiteY0" fmla="*/ 0 h 924732"/>
                      <a:gd name="connsiteX1" fmla="*/ 2094605 w 2094834"/>
                      <a:gd name="connsiteY1" fmla="*/ 15498 h 924732"/>
                      <a:gd name="connsiteX2" fmla="*/ 2089439 w 2094834"/>
                      <a:gd name="connsiteY2" fmla="*/ 924732 h 924732"/>
                      <a:gd name="connsiteX3" fmla="*/ 291636 w 2094834"/>
                      <a:gd name="connsiteY3" fmla="*/ 924731 h 924732"/>
                      <a:gd name="connsiteX4" fmla="*/ 0 w 2094834"/>
                      <a:gd name="connsiteY4" fmla="*/ 0 h 924732"/>
                      <a:gd name="connsiteX0" fmla="*/ 0 w 2094834"/>
                      <a:gd name="connsiteY0" fmla="*/ 0 h 924732"/>
                      <a:gd name="connsiteX1" fmla="*/ 2094605 w 2094834"/>
                      <a:gd name="connsiteY1" fmla="*/ 5166 h 924732"/>
                      <a:gd name="connsiteX2" fmla="*/ 2089439 w 2094834"/>
                      <a:gd name="connsiteY2" fmla="*/ 924732 h 924732"/>
                      <a:gd name="connsiteX3" fmla="*/ 291636 w 2094834"/>
                      <a:gd name="connsiteY3" fmla="*/ 924731 h 924732"/>
                      <a:gd name="connsiteX4" fmla="*/ 0 w 2094834"/>
                      <a:gd name="connsiteY4" fmla="*/ 0 h 924732"/>
                      <a:gd name="connsiteX0" fmla="*/ 0 w 2094834"/>
                      <a:gd name="connsiteY0" fmla="*/ 1365 h 926097"/>
                      <a:gd name="connsiteX1" fmla="*/ 2094605 w 2094834"/>
                      <a:gd name="connsiteY1" fmla="*/ 0 h 926097"/>
                      <a:gd name="connsiteX2" fmla="*/ 2089439 w 2094834"/>
                      <a:gd name="connsiteY2" fmla="*/ 926097 h 926097"/>
                      <a:gd name="connsiteX3" fmla="*/ 291636 w 2094834"/>
                      <a:gd name="connsiteY3" fmla="*/ 926096 h 926097"/>
                      <a:gd name="connsiteX4" fmla="*/ 0 w 2094834"/>
                      <a:gd name="connsiteY4" fmla="*/ 1365 h 926097"/>
                      <a:gd name="connsiteX0" fmla="*/ 0 w 2094944"/>
                      <a:gd name="connsiteY0" fmla="*/ 1365 h 929229"/>
                      <a:gd name="connsiteX1" fmla="*/ 2094605 w 2094944"/>
                      <a:gd name="connsiteY1" fmla="*/ 0 h 929229"/>
                      <a:gd name="connsiteX2" fmla="*/ 2092570 w 2094944"/>
                      <a:gd name="connsiteY2" fmla="*/ 929229 h 929229"/>
                      <a:gd name="connsiteX3" fmla="*/ 291636 w 2094944"/>
                      <a:gd name="connsiteY3" fmla="*/ 926096 h 929229"/>
                      <a:gd name="connsiteX4" fmla="*/ 0 w 2094944"/>
                      <a:gd name="connsiteY4" fmla="*/ 1365 h 929229"/>
                      <a:gd name="connsiteX0" fmla="*/ 0 w 1882941"/>
                      <a:gd name="connsiteY0" fmla="*/ 0 h 932640"/>
                      <a:gd name="connsiteX1" fmla="*/ 1882602 w 1882941"/>
                      <a:gd name="connsiteY1" fmla="*/ 3411 h 932640"/>
                      <a:gd name="connsiteX2" fmla="*/ 1880567 w 1882941"/>
                      <a:gd name="connsiteY2" fmla="*/ 932640 h 932640"/>
                      <a:gd name="connsiteX3" fmla="*/ 79633 w 1882941"/>
                      <a:gd name="connsiteY3" fmla="*/ 929507 h 932640"/>
                      <a:gd name="connsiteX4" fmla="*/ 0 w 1882941"/>
                      <a:gd name="connsiteY4" fmla="*/ 0 h 932640"/>
                      <a:gd name="connsiteX0" fmla="*/ 0 w 1882941"/>
                      <a:gd name="connsiteY0" fmla="*/ 0 h 932640"/>
                      <a:gd name="connsiteX1" fmla="*/ 1882602 w 1882941"/>
                      <a:gd name="connsiteY1" fmla="*/ 3411 h 932640"/>
                      <a:gd name="connsiteX2" fmla="*/ 1880567 w 1882941"/>
                      <a:gd name="connsiteY2" fmla="*/ 932640 h 932640"/>
                      <a:gd name="connsiteX3" fmla="*/ 185634 w 1882941"/>
                      <a:gd name="connsiteY3" fmla="*/ 929507 h 932640"/>
                      <a:gd name="connsiteX4" fmla="*/ 0 w 1882941"/>
                      <a:gd name="connsiteY4" fmla="*/ 0 h 93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941" h="932640">
                        <a:moveTo>
                          <a:pt x="0" y="0"/>
                        </a:moveTo>
                        <a:lnTo>
                          <a:pt x="1882602" y="3411"/>
                        </a:lnTo>
                        <a:cubicBezTo>
                          <a:pt x="1884324" y="309933"/>
                          <a:pt x="1878845" y="626118"/>
                          <a:pt x="1880567" y="932640"/>
                        </a:cubicBezTo>
                        <a:lnTo>
                          <a:pt x="185634" y="929507"/>
                        </a:lnTo>
                        <a:lnTo>
                          <a:pt x="0" y="0"/>
                        </a:lnTo>
                        <a:close/>
                      </a:path>
                    </a:pathLst>
                  </a:custGeom>
                  <a:gradFill flip="none" rotWithShape="1">
                    <a:gsLst>
                      <a:gs pos="0">
                        <a:srgbClr val="008FCD">
                          <a:shade val="30000"/>
                          <a:satMod val="115000"/>
                        </a:srgbClr>
                      </a:gs>
                      <a:gs pos="50000">
                        <a:srgbClr val="008FCD">
                          <a:shade val="67500"/>
                          <a:satMod val="115000"/>
                        </a:srgbClr>
                      </a:gs>
                      <a:gs pos="100000">
                        <a:srgbClr val="008FCD"/>
                      </a:gs>
                    </a:gsLst>
                    <a:path path="circle">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a:off x="8425853" y="2405422"/>
                    <a:ext cx="3122191" cy="586649"/>
                  </a:xfrm>
                  <a:custGeom>
                    <a:avLst/>
                    <a:gdLst>
                      <a:gd name="connsiteX0" fmla="*/ 0 w 3122191"/>
                      <a:gd name="connsiteY0" fmla="*/ 0 h 586649"/>
                      <a:gd name="connsiteX1" fmla="*/ 3122191 w 3122191"/>
                      <a:gd name="connsiteY1" fmla="*/ 0 h 586649"/>
                      <a:gd name="connsiteX2" fmla="*/ 3122191 w 3122191"/>
                      <a:gd name="connsiteY2" fmla="*/ 586649 h 586649"/>
                      <a:gd name="connsiteX3" fmla="*/ 223434 w 3122191"/>
                      <a:gd name="connsiteY3" fmla="*/ 586649 h 586649"/>
                    </a:gdLst>
                    <a:ahLst/>
                    <a:cxnLst>
                      <a:cxn ang="0">
                        <a:pos x="connsiteX0" y="connsiteY0"/>
                      </a:cxn>
                      <a:cxn ang="0">
                        <a:pos x="connsiteX1" y="connsiteY1"/>
                      </a:cxn>
                      <a:cxn ang="0">
                        <a:pos x="connsiteX2" y="connsiteY2"/>
                      </a:cxn>
                      <a:cxn ang="0">
                        <a:pos x="connsiteX3" y="connsiteY3"/>
                      </a:cxn>
                    </a:cxnLst>
                    <a:rect l="l" t="t" r="r" b="b"/>
                    <a:pathLst>
                      <a:path w="3122191" h="586649">
                        <a:moveTo>
                          <a:pt x="0" y="0"/>
                        </a:moveTo>
                        <a:lnTo>
                          <a:pt x="3122191" y="0"/>
                        </a:lnTo>
                        <a:lnTo>
                          <a:pt x="3122191" y="586649"/>
                        </a:lnTo>
                        <a:lnTo>
                          <a:pt x="223434" y="586649"/>
                        </a:lnTo>
                        <a:close/>
                      </a:path>
                    </a:pathLst>
                  </a:custGeom>
                  <a:noFill/>
                  <a:ln>
                    <a:gradFill flip="none" rotWithShape="1">
                      <a:gsLst>
                        <a:gs pos="0">
                          <a:schemeClr val="bg1"/>
                        </a:gs>
                        <a:gs pos="75000">
                          <a:schemeClr val="bg1">
                            <a:alpha val="0"/>
                          </a:schemeClr>
                        </a:gs>
                      </a:gsLst>
                      <a:lin ang="198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prstClr val="white"/>
                      </a:solidFill>
                    </a:endParaRPr>
                  </a:p>
                </p:txBody>
              </p:sp>
            </p:grpSp>
          </p:grpSp>
          <p:sp>
            <p:nvSpPr>
              <p:cNvPr id="6" name="TextBox 5"/>
              <p:cNvSpPr txBox="1"/>
              <p:nvPr/>
            </p:nvSpPr>
            <p:spPr>
              <a:xfrm>
                <a:off x="2961455" y="2494980"/>
                <a:ext cx="1334610" cy="1231107"/>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Digital Health Partners </a:t>
                </a:r>
              </a:p>
            </p:txBody>
          </p:sp>
          <p:sp>
            <p:nvSpPr>
              <p:cNvPr id="18" name="TextBox 17"/>
              <p:cNvSpPr txBox="1"/>
              <p:nvPr/>
            </p:nvSpPr>
            <p:spPr>
              <a:xfrm>
                <a:off x="4810246" y="2494980"/>
                <a:ext cx="2789274" cy="492443"/>
              </a:xfrm>
              <a:prstGeom prst="rect">
                <a:avLst/>
              </a:prstGeom>
              <a:noFill/>
            </p:spPr>
            <p:txBody>
              <a:bodyPr wrap="square" rtlCol="0">
                <a:spAutoFit/>
              </a:bodyPr>
              <a:lstStyle/>
              <a:p>
                <a:pPr algn="ctr"/>
                <a:r>
                  <a:rPr lang="en-US" sz="1800" b="1">
                    <a:solidFill>
                      <a:prstClr val="white">
                        <a:lumMod val="95000"/>
                      </a:prstClr>
                    </a:solidFill>
                    <a:latin typeface="Arial" panose="020B0604020202020204" pitchFamily="34" charset="0"/>
                    <a:cs typeface="Arial" panose="020B0604020202020204" pitchFamily="34" charset="0"/>
                  </a:rPr>
                  <a:t>Ontario Health Teams </a:t>
                </a:r>
              </a:p>
            </p:txBody>
          </p:sp>
          <p:sp>
            <p:nvSpPr>
              <p:cNvPr id="27" name="TextBox 26"/>
              <p:cNvSpPr txBox="1"/>
              <p:nvPr/>
            </p:nvSpPr>
            <p:spPr>
              <a:xfrm>
                <a:off x="8916168" y="2494980"/>
                <a:ext cx="2036818" cy="492443"/>
              </a:xfrm>
              <a:prstGeom prst="rect">
                <a:avLst/>
              </a:prstGeom>
              <a:noFill/>
            </p:spPr>
            <p:txBody>
              <a:bodyPr wrap="square" rtlCol="0">
                <a:spAutoFit/>
              </a:bodyPr>
              <a:lstStyle/>
              <a:p>
                <a:pPr algn="ctr"/>
                <a:r>
                  <a:rPr lang="en-US" sz="1800" b="1" dirty="0">
                    <a:solidFill>
                      <a:prstClr val="white">
                        <a:lumMod val="95000"/>
                      </a:prstClr>
                    </a:solidFill>
                    <a:latin typeface="Arial" panose="020B0604020202020204" pitchFamily="34" charset="0"/>
                    <a:cs typeface="Arial" panose="020B0604020202020204" pitchFamily="34" charset="0"/>
                  </a:rPr>
                  <a:t>Clinicians</a:t>
                </a:r>
              </a:p>
            </p:txBody>
          </p:sp>
        </p:grpSp>
        <p:sp>
          <p:nvSpPr>
            <p:cNvPr id="54" name="TextBox 34"/>
            <p:cNvSpPr txBox="1"/>
            <p:nvPr/>
          </p:nvSpPr>
          <p:spPr>
            <a:xfrm>
              <a:off x="1522455" y="4372739"/>
              <a:ext cx="2618505" cy="33855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lumMod val="65000"/>
                      <a:lumOff val="35000"/>
                    </a:schemeClr>
                  </a:solidFill>
                  <a:latin typeface="Arial" panose="020B0604020202020204" pitchFamily="34" charset="0"/>
                  <a:cs typeface="Arial" panose="020B0604020202020204" pitchFamily="34" charset="0"/>
                </a:rPr>
                <a:t> </a:t>
              </a:r>
            </a:p>
          </p:txBody>
        </p:sp>
        <p:grpSp>
          <p:nvGrpSpPr>
            <p:cNvPr id="57" name="Group 56"/>
            <p:cNvGrpSpPr/>
            <p:nvPr/>
          </p:nvGrpSpPr>
          <p:grpSpPr>
            <a:xfrm>
              <a:off x="4408353" y="3283453"/>
              <a:ext cx="3593061" cy="6401753"/>
              <a:chOff x="6229147" y="88703"/>
              <a:chExt cx="3593061" cy="6401753"/>
            </a:xfrm>
          </p:grpSpPr>
          <p:sp>
            <p:nvSpPr>
              <p:cNvPr id="58" name="TextBox 34"/>
              <p:cNvSpPr txBox="1"/>
              <p:nvPr/>
            </p:nvSpPr>
            <p:spPr>
              <a:xfrm>
                <a:off x="7126076" y="1177990"/>
                <a:ext cx="2618505" cy="33855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lumMod val="65000"/>
                        <a:lumOff val="35000"/>
                      </a:schemeClr>
                    </a:solidFill>
                    <a:latin typeface="Arial" panose="020B0604020202020204" pitchFamily="34" charset="0"/>
                    <a:cs typeface="Arial" panose="020B0604020202020204" pitchFamily="34" charset="0"/>
                  </a:rPr>
                  <a:t> </a:t>
                </a:r>
              </a:p>
            </p:txBody>
          </p:sp>
          <p:sp>
            <p:nvSpPr>
              <p:cNvPr id="59" name="TextBox 58"/>
              <p:cNvSpPr txBox="1"/>
              <p:nvPr/>
            </p:nvSpPr>
            <p:spPr>
              <a:xfrm>
                <a:off x="6229147" y="88703"/>
                <a:ext cx="3593061" cy="6401753"/>
              </a:xfrm>
              <a:prstGeom prst="rect">
                <a:avLst/>
              </a:prstGeom>
              <a:noFill/>
            </p:spPr>
            <p:txBody>
              <a:bodyPr wrap="square" rtlCol="0">
                <a:spAutoFit/>
              </a:bodyPr>
              <a:lstStyle/>
              <a:p>
                <a:pPr marL="214313" indent="-214313">
                  <a:buFont typeface="Arial" panose="020B0604020202020204" pitchFamily="34" charset="0"/>
                  <a:buChar char="•"/>
                </a:pPr>
                <a:r>
                  <a:rPr lang="en-US" sz="1800" dirty="0">
                    <a:solidFill>
                      <a:srgbClr val="0084B9"/>
                    </a:solidFill>
                    <a:latin typeface="Calibri" panose="020F0502020204030204" pitchFamily="34" charset="0"/>
                    <a:cs typeface="Calibri" panose="020F0502020204030204" pitchFamily="34" charset="0"/>
                  </a:rPr>
                  <a:t>Provide OHTs with ability to leapfrog and capitalize on quick delivery and change management support for digital health services </a:t>
                </a:r>
              </a:p>
              <a:p>
                <a:pPr marL="214313" indent="-214313">
                  <a:buFont typeface="Arial" panose="020B0604020202020204" pitchFamily="34" charset="0"/>
                  <a:buChar char="•"/>
                </a:pPr>
                <a:endParaRPr lang="en-US" sz="1800" dirty="0">
                  <a:solidFill>
                    <a:srgbClr val="0084B9"/>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800" dirty="0">
                    <a:solidFill>
                      <a:srgbClr val="0084B9"/>
                    </a:solidFill>
                    <a:latin typeface="Calibri" panose="020F0502020204030204" pitchFamily="34" charset="0"/>
                    <a:cs typeface="Calibri" panose="020F0502020204030204" pitchFamily="34" charset="0"/>
                  </a:rPr>
                  <a:t>Prioritize access to the contents of the DHSC</a:t>
                </a:r>
              </a:p>
              <a:p>
                <a:endParaRPr lang="en-US" sz="1800" dirty="0">
                  <a:solidFill>
                    <a:srgbClr val="0084B9"/>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800" dirty="0">
                    <a:solidFill>
                      <a:srgbClr val="0084B9"/>
                    </a:solidFill>
                    <a:latin typeface="Calibri" panose="020F0502020204030204" pitchFamily="34" charset="0"/>
                    <a:cs typeface="Calibri" panose="020F0502020204030204" pitchFamily="34" charset="0"/>
                  </a:rPr>
                  <a:t>Reduce the complexity of digital service adoption with a streamlined approach </a:t>
                </a:r>
              </a:p>
              <a:p>
                <a:pPr marL="214313" indent="-214313">
                  <a:buFont typeface="Arial" panose="020B0604020202020204" pitchFamily="34" charset="0"/>
                  <a:buChar char="•"/>
                </a:pPr>
                <a:endParaRPr lang="en-US" sz="1800" dirty="0">
                  <a:solidFill>
                    <a:srgbClr val="0084B9"/>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800" dirty="0">
                    <a:solidFill>
                      <a:srgbClr val="0084B9"/>
                    </a:solidFill>
                    <a:latin typeface="Calibri" panose="020F0502020204030204" pitchFamily="34" charset="0"/>
                    <a:cs typeface="Calibri" panose="020F0502020204030204" pitchFamily="34" charset="0"/>
                  </a:rPr>
                  <a:t>Enable client-centric engagement to reduce barriers to adoption </a:t>
                </a:r>
              </a:p>
              <a:p>
                <a:endParaRPr lang="en-US" sz="1800" dirty="0">
                  <a:solidFill>
                    <a:srgbClr val="0084B9"/>
                  </a:solidFill>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1800" dirty="0">
                    <a:solidFill>
                      <a:srgbClr val="0084B9"/>
                    </a:solidFill>
                    <a:latin typeface="Calibri" panose="020F0502020204030204" pitchFamily="34" charset="0"/>
                    <a:cs typeface="Calibri" panose="020F0502020204030204" pitchFamily="34" charset="0"/>
                  </a:rPr>
                  <a:t>Enhanced patient and clinician experience</a:t>
                </a:r>
                <a:endParaRPr lang="en-US" sz="1200" dirty="0">
                  <a:solidFill>
                    <a:srgbClr val="0084B9"/>
                  </a:solidFill>
                  <a:latin typeface="Calibri" panose="020F0502020204030204" pitchFamily="34" charset="0"/>
                  <a:cs typeface="Calibri" panose="020F0502020204030204" pitchFamily="34" charset="0"/>
                </a:endParaRPr>
              </a:p>
            </p:txBody>
          </p:sp>
        </p:grpSp>
        <p:grpSp>
          <p:nvGrpSpPr>
            <p:cNvPr id="60" name="Group 59"/>
            <p:cNvGrpSpPr/>
            <p:nvPr/>
          </p:nvGrpSpPr>
          <p:grpSpPr>
            <a:xfrm>
              <a:off x="8246927" y="3532060"/>
              <a:ext cx="3595550" cy="4924425"/>
              <a:chOff x="6149031" y="337310"/>
              <a:chExt cx="3595550" cy="4924425"/>
            </a:xfrm>
          </p:grpSpPr>
          <p:sp>
            <p:nvSpPr>
              <p:cNvPr id="61" name="TextBox 34"/>
              <p:cNvSpPr txBox="1"/>
              <p:nvPr/>
            </p:nvSpPr>
            <p:spPr>
              <a:xfrm>
                <a:off x="7126076" y="1070269"/>
                <a:ext cx="2618505" cy="5539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u="sng">
                    <a:latin typeface="Arial" panose="020B0604020202020204" pitchFamily="34" charset="0"/>
                    <a:cs typeface="Arial" panose="020B0604020202020204" pitchFamily="34" charset="0"/>
                  </a:rPr>
                  <a:t> </a:t>
                </a:r>
              </a:p>
              <a:p>
                <a:r>
                  <a:rPr lang="en-US" sz="1050">
                    <a:solidFill>
                      <a:schemeClr val="tx1">
                        <a:lumMod val="65000"/>
                        <a:lumOff val="35000"/>
                      </a:schemeClr>
                    </a:solidFill>
                    <a:latin typeface="Arial" panose="020B0604020202020204" pitchFamily="34" charset="0"/>
                    <a:cs typeface="Arial" panose="020B0604020202020204" pitchFamily="34" charset="0"/>
                  </a:rPr>
                  <a:t> </a:t>
                </a:r>
              </a:p>
            </p:txBody>
          </p:sp>
          <p:sp>
            <p:nvSpPr>
              <p:cNvPr id="62" name="TextBox 61"/>
              <p:cNvSpPr txBox="1"/>
              <p:nvPr/>
            </p:nvSpPr>
            <p:spPr>
              <a:xfrm>
                <a:off x="6149031" y="337310"/>
                <a:ext cx="3523274" cy="4924425"/>
              </a:xfrm>
              <a:prstGeom prst="rect">
                <a:avLst/>
              </a:prstGeom>
              <a:noFill/>
            </p:spPr>
            <p:txBody>
              <a:bodyPr wrap="square" rtlCol="0">
                <a:spAutoFit/>
              </a:bodyPr>
              <a:lstStyle/>
              <a:p>
                <a:pPr marL="228124" indent="-228124">
                  <a:buFont typeface="Arial" panose="020B0604020202020204" pitchFamily="34" charset="0"/>
                  <a:buChar char="•"/>
                </a:pPr>
                <a:r>
                  <a:rPr lang="en-US" sz="1800" dirty="0">
                    <a:solidFill>
                      <a:srgbClr val="0084B9"/>
                    </a:solidFill>
                    <a:latin typeface="Calibri" panose="020F0502020204030204" pitchFamily="34" charset="0"/>
                    <a:cs typeface="Calibri" panose="020F0502020204030204" pitchFamily="34" charset="0"/>
                  </a:rPr>
                  <a:t>Provide education and awareness about the digital health assets</a:t>
                </a:r>
              </a:p>
              <a:p>
                <a:pPr marL="228124" indent="-228124">
                  <a:buFont typeface="Arial" panose="020B0604020202020204" pitchFamily="34" charset="0"/>
                  <a:buChar char="•"/>
                </a:pPr>
                <a:endParaRPr lang="en-US" sz="1800" dirty="0">
                  <a:solidFill>
                    <a:srgbClr val="0084B9"/>
                  </a:solidFill>
                  <a:latin typeface="Calibri" panose="020F0502020204030204" pitchFamily="34" charset="0"/>
                  <a:cs typeface="Calibri" panose="020F0502020204030204" pitchFamily="34" charset="0"/>
                </a:endParaRPr>
              </a:p>
              <a:p>
                <a:pPr marL="228124" indent="-228124">
                  <a:buFont typeface="Arial" panose="020B0604020202020204" pitchFamily="34" charset="0"/>
                  <a:buChar char="•"/>
                </a:pPr>
                <a:r>
                  <a:rPr lang="en-US" sz="1800" dirty="0">
                    <a:solidFill>
                      <a:srgbClr val="0084B9"/>
                    </a:solidFill>
                    <a:latin typeface="Calibri" panose="020F0502020204030204" pitchFamily="34" charset="0"/>
                    <a:cs typeface="Calibri" panose="020F0502020204030204" pitchFamily="34" charset="0"/>
                  </a:rPr>
                  <a:t>Support adoption of digital health products and services</a:t>
                </a:r>
              </a:p>
              <a:p>
                <a:endParaRPr lang="en-US" sz="1800" dirty="0">
                  <a:solidFill>
                    <a:srgbClr val="0084B9"/>
                  </a:solidFill>
                  <a:latin typeface="Calibri" panose="020F0502020204030204" pitchFamily="34" charset="0"/>
                  <a:cs typeface="Calibri" panose="020F0502020204030204" pitchFamily="34" charset="0"/>
                </a:endParaRPr>
              </a:p>
              <a:p>
                <a:pPr marL="228124" indent="-228124">
                  <a:buFont typeface="Arial" panose="020B0604020202020204" pitchFamily="34" charset="0"/>
                  <a:buChar char="•"/>
                </a:pPr>
                <a:r>
                  <a:rPr lang="en-US" sz="1800" dirty="0">
                    <a:solidFill>
                      <a:srgbClr val="0084B9"/>
                    </a:solidFill>
                    <a:latin typeface="Calibri" panose="020F0502020204030204" pitchFamily="34" charset="0"/>
                    <a:cs typeface="Calibri" panose="020F0502020204030204" pitchFamily="34" charset="0"/>
                  </a:rPr>
                  <a:t>Provide on site advisory, training and support services</a:t>
                </a:r>
              </a:p>
              <a:p>
                <a:pPr marL="228124" indent="-228124">
                  <a:buFont typeface="Arial" panose="020B0604020202020204" pitchFamily="34" charset="0"/>
                  <a:buChar char="•"/>
                </a:pPr>
                <a:endParaRPr lang="en-US" sz="1800" dirty="0">
                  <a:solidFill>
                    <a:srgbClr val="0084B9"/>
                  </a:solidFill>
                  <a:latin typeface="Calibri" panose="020F0502020204030204" pitchFamily="34" charset="0"/>
                  <a:cs typeface="Calibri" panose="020F0502020204030204" pitchFamily="34" charset="0"/>
                </a:endParaRPr>
              </a:p>
              <a:p>
                <a:pPr marL="228124" indent="-228124">
                  <a:buFont typeface="Arial" panose="020B0604020202020204" pitchFamily="34" charset="0"/>
                  <a:buChar char="•"/>
                </a:pPr>
                <a:r>
                  <a:rPr lang="en-US" sz="1800" dirty="0">
                    <a:solidFill>
                      <a:srgbClr val="0084B9"/>
                    </a:solidFill>
                    <a:latin typeface="Calibri" panose="020F0502020204030204" pitchFamily="34" charset="0"/>
                    <a:cs typeface="Calibri" panose="020F0502020204030204" pitchFamily="34" charset="0"/>
                  </a:rPr>
                  <a:t>Support seamless integration of new digital health assets within the clinic </a:t>
                </a:r>
              </a:p>
            </p:txBody>
          </p:sp>
        </p:grpSp>
      </p:grpSp>
      <p:sp>
        <p:nvSpPr>
          <p:cNvPr id="31" name="Slide Number Placeholder 2">
            <a:extLst>
              <a:ext uri="{FF2B5EF4-FFF2-40B4-BE49-F238E27FC236}">
                <a16:creationId xmlns:a16="http://schemas.microsoft.com/office/drawing/2014/main" id="{224EE85C-9C98-4D3A-BFAE-47E93DC057D5}"/>
              </a:ext>
            </a:extLst>
          </p:cNvPr>
          <p:cNvSpPr txBox="1">
            <a:spLocks/>
          </p:cNvSpPr>
          <p:nvPr/>
        </p:nvSpPr>
        <p:spPr>
          <a:xfrm>
            <a:off x="71207" y="5778286"/>
            <a:ext cx="825396" cy="2120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743779-FB01-4E1A-A01D-1D5F67ECDE20}" type="slidenum">
              <a:rPr lang="en-US" sz="1050">
                <a:solidFill>
                  <a:schemeClr val="bg1"/>
                </a:solidFill>
                <a:latin typeface="Arial" panose="020B0604020202020204" pitchFamily="34" charset="0"/>
                <a:cs typeface="Arial" panose="020B0604020202020204" pitchFamily="34" charset="0"/>
              </a:rPr>
              <a:pPr/>
              <a:t>26</a:t>
            </a:fld>
            <a:endParaRPr lang="en-US" sz="105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AA078F-45E3-4924-92C9-5344A80D6BD6}"/>
              </a:ext>
            </a:extLst>
          </p:cNvPr>
          <p:cNvSpPr>
            <a:spLocks noGrp="1"/>
          </p:cNvSpPr>
          <p:nvPr>
            <p:ph type="title"/>
          </p:nvPr>
        </p:nvSpPr>
        <p:spPr>
          <a:xfrm>
            <a:off x="741593" y="121398"/>
            <a:ext cx="7772400" cy="1143000"/>
          </a:xfrm>
        </p:spPr>
        <p:txBody>
          <a:bodyPr/>
          <a:lstStyle/>
          <a:p>
            <a:r>
              <a:rPr lang="en-US" sz="2700" dirty="0">
                <a:cs typeface="Calibri" panose="020F0502020204030204" pitchFamily="34" charset="0"/>
              </a:rPr>
              <a:t>CM&amp;A Benefits </a:t>
            </a:r>
            <a:br>
              <a:rPr lang="en-US" sz="2700" dirty="0">
                <a:cs typeface="Calibri" panose="020F0502020204030204" pitchFamily="34" charset="0"/>
              </a:rPr>
            </a:br>
            <a:endParaRPr lang="en-US" sz="2700" dirty="0">
              <a:cs typeface="Calibri" panose="020F0502020204030204" pitchFamily="34" charset="0"/>
            </a:endParaRPr>
          </a:p>
        </p:txBody>
      </p:sp>
      <p:sp>
        <p:nvSpPr>
          <p:cNvPr id="4" name="Slide Number Placeholder 3">
            <a:extLst>
              <a:ext uri="{FF2B5EF4-FFF2-40B4-BE49-F238E27FC236}">
                <a16:creationId xmlns:a16="http://schemas.microsoft.com/office/drawing/2014/main" id="{87DEA61B-FB02-4CD1-AABB-05FDC2A02283}"/>
              </a:ext>
            </a:extLst>
          </p:cNvPr>
          <p:cNvSpPr>
            <a:spLocks noGrp="1"/>
          </p:cNvSpPr>
          <p:nvPr>
            <p:ph type="sldNum" sz="quarter" idx="12"/>
          </p:nvPr>
        </p:nvSpPr>
        <p:spPr/>
        <p:txBody>
          <a:bodyPr/>
          <a:lstStyle/>
          <a:p>
            <a:fld id="{C5A57656-4955-2942-82CA-9137431A9951}" type="slidenum">
              <a:rPr lang="en-US" smtClean="0"/>
              <a:pPr/>
              <a:t>26</a:t>
            </a:fld>
            <a:endParaRPr lang="en-US" dirty="0"/>
          </a:p>
        </p:txBody>
      </p:sp>
    </p:spTree>
    <p:extLst>
      <p:ext uri="{BB962C8B-B14F-4D97-AF65-F5344CB8AC3E}">
        <p14:creationId xmlns:p14="http://schemas.microsoft.com/office/powerpoint/2010/main" val="3466381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E6BC2B-FD10-456B-BBA4-3DC6A3980D60}"/>
              </a:ext>
            </a:extLst>
          </p:cNvPr>
          <p:cNvSpPr>
            <a:spLocks noGrp="1"/>
          </p:cNvSpPr>
          <p:nvPr>
            <p:ph type="sldNum" sz="quarter" idx="4"/>
          </p:nvPr>
        </p:nvSpPr>
        <p:spPr>
          <a:xfrm>
            <a:off x="165672" y="6559274"/>
            <a:ext cx="1100528" cy="282683"/>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A57656-4955-2942-82CA-9137431A9951}" type="slidenum">
              <a:rPr lang="en-US" smtClean="0">
                <a:solidFill>
                  <a:schemeClr val="accent2">
                    <a:lumMod val="20000"/>
                    <a:lumOff val="80000"/>
                  </a:schemeClr>
                </a:solidFill>
              </a:rPr>
              <a:pPr/>
              <a:t>27</a:t>
            </a:fld>
            <a:endParaRPr lang="en-US">
              <a:solidFill>
                <a:schemeClr val="accent2">
                  <a:lumMod val="20000"/>
                  <a:lumOff val="80000"/>
                </a:schemeClr>
              </a:solidFill>
            </a:endParaRPr>
          </a:p>
        </p:txBody>
      </p:sp>
      <p:sp>
        <p:nvSpPr>
          <p:cNvPr id="7" name="Content Placeholder 2">
            <a:extLst>
              <a:ext uri="{FF2B5EF4-FFF2-40B4-BE49-F238E27FC236}">
                <a16:creationId xmlns:a16="http://schemas.microsoft.com/office/drawing/2014/main" id="{907D2FB3-8B45-4BCB-91BD-57F79AFC489E}"/>
              </a:ext>
            </a:extLst>
          </p:cNvPr>
          <p:cNvSpPr txBox="1">
            <a:spLocks/>
          </p:cNvSpPr>
          <p:nvPr/>
        </p:nvSpPr>
        <p:spPr>
          <a:xfrm>
            <a:off x="1050949" y="1143116"/>
            <a:ext cx="7239883" cy="76958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fontAlgn="auto">
              <a:spcBef>
                <a:spcPts val="338"/>
              </a:spcBef>
              <a:spcAft>
                <a:spcPts val="0"/>
              </a:spcAft>
              <a:buNone/>
              <a:defRPr/>
            </a:pPr>
            <a:r>
              <a:rPr lang="en-US" sz="3300" b="1" kern="0">
                <a:solidFill>
                  <a:srgbClr val="7030A0"/>
                </a:solidFill>
                <a:latin typeface="Proxima Nova"/>
                <a:ea typeface="ヒラギノ明朝 Pro W3" charset="0"/>
                <a:cs typeface="Arial" pitchFamily="34" charset="0"/>
                <a:sym typeface="Lucida Grande" charset="0"/>
              </a:rPr>
              <a:t>Thank You!</a:t>
            </a:r>
          </a:p>
          <a:p>
            <a:pPr marL="0" indent="0" algn="ctr" defTabSz="685800" fontAlgn="auto">
              <a:spcBef>
                <a:spcPts val="338"/>
              </a:spcBef>
              <a:spcAft>
                <a:spcPts val="0"/>
              </a:spcAft>
              <a:buNone/>
              <a:defRPr/>
            </a:pPr>
            <a:r>
              <a:rPr lang="en-US" sz="3300" kern="0">
                <a:solidFill>
                  <a:srgbClr val="7030A0"/>
                </a:solidFill>
                <a:latin typeface="Proxima Nova"/>
                <a:ea typeface="ヒラギノ明朝 Pro W3" charset="0"/>
                <a:cs typeface="Arial" pitchFamily="34" charset="0"/>
                <a:sym typeface="Lucida Grande" charset="0"/>
              </a:rPr>
              <a:t>Questions and Discussion</a:t>
            </a:r>
            <a:endParaRPr lang="en-US" sz="2700" kern="0">
              <a:solidFill>
                <a:srgbClr val="7030A0"/>
              </a:solidFill>
              <a:latin typeface="Proxima Nova"/>
              <a:ea typeface="ヒラギノ明朝 Pro W3" charset="0"/>
              <a:cs typeface="Arial" pitchFamily="34" charset="0"/>
              <a:sym typeface="Lucida Grande" charset="0"/>
            </a:endParaRPr>
          </a:p>
        </p:txBody>
      </p:sp>
      <p:sp>
        <p:nvSpPr>
          <p:cNvPr id="8" name="TextBox 7">
            <a:extLst>
              <a:ext uri="{FF2B5EF4-FFF2-40B4-BE49-F238E27FC236}">
                <a16:creationId xmlns:a16="http://schemas.microsoft.com/office/drawing/2014/main" id="{7357B6D6-6137-452C-815C-9658BAB03DDF}"/>
              </a:ext>
            </a:extLst>
          </p:cNvPr>
          <p:cNvSpPr txBox="1"/>
          <p:nvPr/>
        </p:nvSpPr>
        <p:spPr>
          <a:xfrm>
            <a:off x="791462" y="3246998"/>
            <a:ext cx="7758855" cy="1107996"/>
          </a:xfrm>
          <a:prstGeom prst="rect">
            <a:avLst/>
          </a:prstGeom>
          <a:noFill/>
        </p:spPr>
        <p:txBody>
          <a:bodyPr wrap="none" rtlCol="0">
            <a:spAutoFit/>
          </a:bodyPr>
          <a:lstStyle/>
          <a:p>
            <a:pPr algn="ctr"/>
            <a:r>
              <a:rPr lang="en-US" sz="2700" b="1" kern="0" dirty="0">
                <a:solidFill>
                  <a:srgbClr val="0070C0"/>
                </a:solidFill>
                <a:latin typeface="Calibri" panose="020F0502020204030204" pitchFamily="34" charset="0"/>
                <a:ea typeface="ヒラギノ明朝 Pro W3" charset="0"/>
                <a:cs typeface="Calibri" panose="020F0502020204030204" pitchFamily="34" charset="0"/>
                <a:sym typeface="Lucida Grande" charset="0"/>
              </a:rPr>
              <a:t>OntarioMD Support</a:t>
            </a:r>
          </a:p>
          <a:p>
            <a:pPr algn="ctr"/>
            <a:r>
              <a:rPr lang="en-US" sz="2100" kern="0" dirty="0">
                <a:solidFill>
                  <a:srgbClr val="0070C0"/>
                </a:solidFill>
                <a:latin typeface="Calibri" panose="020F0502020204030204" pitchFamily="34" charset="0"/>
                <a:ea typeface="ヒラギノ明朝 Pro W3" charset="0"/>
                <a:cs typeface="Calibri" panose="020F0502020204030204" pitchFamily="34" charset="0"/>
                <a:sym typeface="Lucida Grande" charset="0"/>
              </a:rPr>
              <a:t>support@ontariomd.com / 416-623-1248 / Toll-free: 1-866-774-8668</a:t>
            </a:r>
          </a:p>
          <a:p>
            <a:endParaRPr lang="en-CA" sz="1800" dirty="0"/>
          </a:p>
        </p:txBody>
      </p:sp>
      <p:sp>
        <p:nvSpPr>
          <p:cNvPr id="9" name="Rectangle 8">
            <a:extLst>
              <a:ext uri="{FF2B5EF4-FFF2-40B4-BE49-F238E27FC236}">
                <a16:creationId xmlns:a16="http://schemas.microsoft.com/office/drawing/2014/main" id="{069D40C3-F8D6-458F-82E6-AE292D183CB1}"/>
              </a:ext>
            </a:extLst>
          </p:cNvPr>
          <p:cNvSpPr/>
          <p:nvPr/>
        </p:nvSpPr>
        <p:spPr>
          <a:xfrm>
            <a:off x="2246503" y="4464808"/>
            <a:ext cx="1690655" cy="369332"/>
          </a:xfrm>
          <a:prstGeom prst="rect">
            <a:avLst/>
          </a:prstGeom>
        </p:spPr>
        <p:txBody>
          <a:bodyPr wrap="square">
            <a:spAutoFit/>
          </a:bodyPr>
          <a:lstStyle/>
          <a:p>
            <a:r>
              <a:rPr lang="en-CA" sz="1800" dirty="0">
                <a:solidFill>
                  <a:srgbClr val="0084B9"/>
                </a:solidFill>
                <a:latin typeface="Calibri" panose="020F0502020204030204" pitchFamily="34" charset="0"/>
                <a:ea typeface="Calibri" panose="020F0502020204030204" pitchFamily="34" charset="0"/>
              </a:rPr>
              <a:t>ontariomd.ca</a:t>
            </a:r>
          </a:p>
        </p:txBody>
      </p:sp>
      <p:sp>
        <p:nvSpPr>
          <p:cNvPr id="10" name="Rectangle 9">
            <a:extLst>
              <a:ext uri="{FF2B5EF4-FFF2-40B4-BE49-F238E27FC236}">
                <a16:creationId xmlns:a16="http://schemas.microsoft.com/office/drawing/2014/main" id="{E11900F3-FBBF-4488-9688-37167CC36031}"/>
              </a:ext>
            </a:extLst>
          </p:cNvPr>
          <p:cNvSpPr/>
          <p:nvPr/>
        </p:nvSpPr>
        <p:spPr>
          <a:xfrm>
            <a:off x="2246503" y="4846752"/>
            <a:ext cx="1710752" cy="369332"/>
          </a:xfrm>
          <a:prstGeom prst="rect">
            <a:avLst/>
          </a:prstGeom>
        </p:spPr>
        <p:txBody>
          <a:bodyPr wrap="square">
            <a:spAutoFit/>
          </a:bodyPr>
          <a:lstStyle/>
          <a:p>
            <a:r>
              <a:rPr lang="en-US" sz="1800" dirty="0" err="1">
                <a:solidFill>
                  <a:srgbClr val="0084B9"/>
                </a:solidFill>
                <a:latin typeface="Calibri" panose="020F0502020204030204" pitchFamily="34" charset="0"/>
                <a:ea typeface="Calibri" panose="020F0502020204030204" pitchFamily="34" charset="0"/>
              </a:rPr>
              <a:t>ontarioemrs</a:t>
            </a:r>
            <a:r>
              <a:rPr lang="en-US" sz="1800" dirty="0">
                <a:solidFill>
                  <a:srgbClr val="0084B9"/>
                </a:solidFill>
                <a:latin typeface="Calibri" panose="020F0502020204030204" pitchFamily="34" charset="0"/>
                <a:ea typeface="Calibri" panose="020F0502020204030204" pitchFamily="34" charset="0"/>
              </a:rPr>
              <a:t> </a:t>
            </a:r>
            <a:endParaRPr lang="en-CA" sz="1800" dirty="0">
              <a:solidFill>
                <a:srgbClr val="0084B9"/>
              </a:solidFill>
            </a:endParaRPr>
          </a:p>
        </p:txBody>
      </p:sp>
      <p:sp>
        <p:nvSpPr>
          <p:cNvPr id="11" name="Rectangle 10">
            <a:extLst>
              <a:ext uri="{FF2B5EF4-FFF2-40B4-BE49-F238E27FC236}">
                <a16:creationId xmlns:a16="http://schemas.microsoft.com/office/drawing/2014/main" id="{D91EB093-470E-4733-9275-F18A26066A9E}"/>
              </a:ext>
            </a:extLst>
          </p:cNvPr>
          <p:cNvSpPr/>
          <p:nvPr/>
        </p:nvSpPr>
        <p:spPr>
          <a:xfrm>
            <a:off x="2246503" y="5228696"/>
            <a:ext cx="1710752" cy="369332"/>
          </a:xfrm>
          <a:prstGeom prst="rect">
            <a:avLst/>
          </a:prstGeom>
        </p:spPr>
        <p:txBody>
          <a:bodyPr wrap="square">
            <a:spAutoFit/>
          </a:bodyPr>
          <a:lstStyle/>
          <a:p>
            <a:r>
              <a:rPr lang="en-CA" sz="1800" dirty="0" err="1">
                <a:solidFill>
                  <a:srgbClr val="0084B9"/>
                </a:solidFill>
                <a:latin typeface="Calibri" panose="020F0502020204030204" pitchFamily="34" charset="0"/>
                <a:ea typeface="Calibri" panose="020F0502020204030204" pitchFamily="34" charset="0"/>
              </a:rPr>
              <a:t>ontariomd</a:t>
            </a:r>
            <a:r>
              <a:rPr lang="en-CA" sz="1800" dirty="0">
                <a:solidFill>
                  <a:srgbClr val="0084B9"/>
                </a:solidFill>
                <a:latin typeface="Calibri" panose="020F0502020204030204" pitchFamily="34" charset="0"/>
                <a:ea typeface="Calibri" panose="020F0502020204030204" pitchFamily="34" charset="0"/>
              </a:rPr>
              <a:t> </a:t>
            </a:r>
            <a:endParaRPr lang="en-CA" sz="1800" dirty="0">
              <a:solidFill>
                <a:srgbClr val="0084B9"/>
              </a:solidFill>
            </a:endParaRPr>
          </a:p>
        </p:txBody>
      </p:sp>
      <p:sp>
        <p:nvSpPr>
          <p:cNvPr id="12" name="Rectangle 11">
            <a:extLst>
              <a:ext uri="{FF2B5EF4-FFF2-40B4-BE49-F238E27FC236}">
                <a16:creationId xmlns:a16="http://schemas.microsoft.com/office/drawing/2014/main" id="{E9E21E20-14E2-4DA0-90C2-EE269114F323}"/>
              </a:ext>
            </a:extLst>
          </p:cNvPr>
          <p:cNvSpPr/>
          <p:nvPr/>
        </p:nvSpPr>
        <p:spPr>
          <a:xfrm>
            <a:off x="5769175" y="5238599"/>
            <a:ext cx="1710752" cy="369332"/>
          </a:xfrm>
          <a:prstGeom prst="rect">
            <a:avLst/>
          </a:prstGeom>
        </p:spPr>
        <p:txBody>
          <a:bodyPr wrap="square">
            <a:spAutoFit/>
          </a:bodyPr>
          <a:lstStyle/>
          <a:p>
            <a:r>
              <a:rPr lang="en-CA" sz="1800" dirty="0">
                <a:solidFill>
                  <a:srgbClr val="0084B9"/>
                </a:solidFill>
                <a:latin typeface="Calibri" panose="020F0502020204030204" pitchFamily="34" charset="0"/>
                <a:ea typeface="Calibri" panose="020F0502020204030204" pitchFamily="34" charset="0"/>
              </a:rPr>
              <a:t>ontariomd.blog</a:t>
            </a:r>
            <a:endParaRPr lang="en-CA" sz="1800" dirty="0">
              <a:solidFill>
                <a:srgbClr val="0084B9"/>
              </a:solidFill>
            </a:endParaRPr>
          </a:p>
        </p:txBody>
      </p:sp>
      <p:pic>
        <p:nvPicPr>
          <p:cNvPr id="14" name="Picture 13">
            <a:extLst>
              <a:ext uri="{FF2B5EF4-FFF2-40B4-BE49-F238E27FC236}">
                <a16:creationId xmlns:a16="http://schemas.microsoft.com/office/drawing/2014/main" id="{AA0E721A-F9D2-433B-8806-1262586746F8}"/>
              </a:ext>
            </a:extLst>
          </p:cNvPr>
          <p:cNvPicPr>
            <a:picLocks noChangeAspect="1"/>
          </p:cNvPicPr>
          <p:nvPr/>
        </p:nvPicPr>
        <p:blipFill>
          <a:blip r:embed="rId3"/>
          <a:stretch>
            <a:fillRect/>
          </a:stretch>
        </p:blipFill>
        <p:spPr>
          <a:xfrm>
            <a:off x="5496971" y="5311441"/>
            <a:ext cx="220466" cy="220466"/>
          </a:xfrm>
          <a:prstGeom prst="rect">
            <a:avLst/>
          </a:prstGeom>
        </p:spPr>
      </p:pic>
      <p:pic>
        <p:nvPicPr>
          <p:cNvPr id="16" name="Picture 15">
            <a:extLst>
              <a:ext uri="{FF2B5EF4-FFF2-40B4-BE49-F238E27FC236}">
                <a16:creationId xmlns:a16="http://schemas.microsoft.com/office/drawing/2014/main" id="{BCA2B558-8D9F-4693-BFA8-2E107FD439D3}"/>
              </a:ext>
            </a:extLst>
          </p:cNvPr>
          <p:cNvPicPr>
            <a:picLocks noChangeAspect="1"/>
          </p:cNvPicPr>
          <p:nvPr/>
        </p:nvPicPr>
        <p:blipFill>
          <a:blip r:embed="rId4"/>
          <a:stretch>
            <a:fillRect/>
          </a:stretch>
        </p:blipFill>
        <p:spPr>
          <a:xfrm>
            <a:off x="1974299" y="5296798"/>
            <a:ext cx="220466" cy="220466"/>
          </a:xfrm>
          <a:prstGeom prst="rect">
            <a:avLst/>
          </a:prstGeom>
        </p:spPr>
      </p:pic>
      <p:pic>
        <p:nvPicPr>
          <p:cNvPr id="17" name="Picture 16">
            <a:extLst>
              <a:ext uri="{FF2B5EF4-FFF2-40B4-BE49-F238E27FC236}">
                <a16:creationId xmlns:a16="http://schemas.microsoft.com/office/drawing/2014/main" id="{56CB9A77-7B74-4778-A2AC-92618D350B14}"/>
              </a:ext>
            </a:extLst>
          </p:cNvPr>
          <p:cNvPicPr>
            <a:picLocks noChangeAspect="1"/>
          </p:cNvPicPr>
          <p:nvPr/>
        </p:nvPicPr>
        <p:blipFill>
          <a:blip r:embed="rId5"/>
          <a:stretch>
            <a:fillRect/>
          </a:stretch>
        </p:blipFill>
        <p:spPr>
          <a:xfrm>
            <a:off x="1975582" y="4554662"/>
            <a:ext cx="220466" cy="220466"/>
          </a:xfrm>
          <a:prstGeom prst="rect">
            <a:avLst/>
          </a:prstGeom>
        </p:spPr>
      </p:pic>
      <p:pic>
        <p:nvPicPr>
          <p:cNvPr id="18" name="Picture 17">
            <a:extLst>
              <a:ext uri="{FF2B5EF4-FFF2-40B4-BE49-F238E27FC236}">
                <a16:creationId xmlns:a16="http://schemas.microsoft.com/office/drawing/2014/main" id="{9B40170A-8D86-4C39-BCA2-5E9681C127D5}"/>
              </a:ext>
            </a:extLst>
          </p:cNvPr>
          <p:cNvPicPr>
            <a:picLocks noChangeAspect="1"/>
          </p:cNvPicPr>
          <p:nvPr/>
        </p:nvPicPr>
        <p:blipFill>
          <a:blip r:embed="rId6"/>
          <a:stretch>
            <a:fillRect/>
          </a:stretch>
        </p:blipFill>
        <p:spPr>
          <a:xfrm>
            <a:off x="1975582" y="4941346"/>
            <a:ext cx="229782" cy="189233"/>
          </a:xfrm>
          <a:prstGeom prst="rect">
            <a:avLst/>
          </a:prstGeom>
        </p:spPr>
      </p:pic>
      <p:sp>
        <p:nvSpPr>
          <p:cNvPr id="26" name="TextBox 25">
            <a:extLst>
              <a:ext uri="{FF2B5EF4-FFF2-40B4-BE49-F238E27FC236}">
                <a16:creationId xmlns:a16="http://schemas.microsoft.com/office/drawing/2014/main" id="{B813432A-64CB-444A-81CB-374805FE591A}"/>
              </a:ext>
            </a:extLst>
          </p:cNvPr>
          <p:cNvSpPr txBox="1"/>
          <p:nvPr/>
        </p:nvSpPr>
        <p:spPr>
          <a:xfrm>
            <a:off x="5763234" y="4866428"/>
            <a:ext cx="1436983" cy="369332"/>
          </a:xfrm>
          <a:prstGeom prst="rect">
            <a:avLst/>
          </a:prstGeom>
          <a:noFill/>
        </p:spPr>
        <p:txBody>
          <a:bodyPr wrap="square" rtlCol="0">
            <a:spAutoFit/>
          </a:bodyPr>
          <a:lstStyle/>
          <a:p>
            <a:r>
              <a:rPr lang="en-CA" sz="1800" dirty="0" err="1">
                <a:solidFill>
                  <a:srgbClr val="0084B9"/>
                </a:solidFill>
              </a:rPr>
              <a:t>ontariomd</a:t>
            </a:r>
            <a:r>
              <a:rPr lang="en-CA" sz="1800" dirty="0">
                <a:solidFill>
                  <a:srgbClr val="0084B9"/>
                </a:solidFill>
              </a:rPr>
              <a:t> </a:t>
            </a:r>
          </a:p>
        </p:txBody>
      </p:sp>
      <p:pic>
        <p:nvPicPr>
          <p:cNvPr id="27" name="Picture 26">
            <a:extLst>
              <a:ext uri="{FF2B5EF4-FFF2-40B4-BE49-F238E27FC236}">
                <a16:creationId xmlns:a16="http://schemas.microsoft.com/office/drawing/2014/main" id="{D73913AB-66D3-4B01-8BAF-FAD670F195C7}"/>
              </a:ext>
            </a:extLst>
          </p:cNvPr>
          <p:cNvPicPr>
            <a:picLocks noChangeAspect="1"/>
          </p:cNvPicPr>
          <p:nvPr/>
        </p:nvPicPr>
        <p:blipFill>
          <a:blip r:embed="rId7"/>
          <a:stretch>
            <a:fillRect/>
          </a:stretch>
        </p:blipFill>
        <p:spPr>
          <a:xfrm>
            <a:off x="5496971" y="4562067"/>
            <a:ext cx="220466" cy="220466"/>
          </a:xfrm>
          <a:prstGeom prst="rect">
            <a:avLst/>
          </a:prstGeom>
        </p:spPr>
      </p:pic>
      <p:sp>
        <p:nvSpPr>
          <p:cNvPr id="28" name="Rectangle 27">
            <a:extLst>
              <a:ext uri="{FF2B5EF4-FFF2-40B4-BE49-F238E27FC236}">
                <a16:creationId xmlns:a16="http://schemas.microsoft.com/office/drawing/2014/main" id="{502E604C-CBDB-4CCA-BB94-B40EB10C708A}"/>
              </a:ext>
            </a:extLst>
          </p:cNvPr>
          <p:cNvSpPr/>
          <p:nvPr/>
        </p:nvSpPr>
        <p:spPr>
          <a:xfrm>
            <a:off x="5763235" y="4484486"/>
            <a:ext cx="1551965" cy="369332"/>
          </a:xfrm>
          <a:prstGeom prst="rect">
            <a:avLst/>
          </a:prstGeom>
        </p:spPr>
        <p:txBody>
          <a:bodyPr wrap="square">
            <a:spAutoFit/>
          </a:bodyPr>
          <a:lstStyle/>
          <a:p>
            <a:r>
              <a:rPr lang="en-CA" sz="1800" dirty="0" err="1">
                <a:solidFill>
                  <a:srgbClr val="0084B9"/>
                </a:solidFill>
                <a:latin typeface="Calibri" panose="020F0502020204030204" pitchFamily="34" charset="0"/>
                <a:ea typeface="Calibri" panose="020F0502020204030204" pitchFamily="34" charset="0"/>
              </a:rPr>
              <a:t>ontariomd</a:t>
            </a:r>
            <a:endParaRPr lang="en-CA" sz="1800" dirty="0">
              <a:solidFill>
                <a:srgbClr val="0084B9"/>
              </a:solidFill>
            </a:endParaRPr>
          </a:p>
        </p:txBody>
      </p:sp>
      <p:pic>
        <p:nvPicPr>
          <p:cNvPr id="29" name="Picture 2" descr="https://www.ontariomd.ca/PublishingImages/instagram-logo-BB7C1CC9BD-seeklogo.com.png">
            <a:extLst>
              <a:ext uri="{FF2B5EF4-FFF2-40B4-BE49-F238E27FC236}">
                <a16:creationId xmlns:a16="http://schemas.microsoft.com/office/drawing/2014/main" id="{133C0EFC-4B48-45B8-9415-E499027CFE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3706" y="4932025"/>
            <a:ext cx="234929" cy="2357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9B36356-EFF2-4B01-80CB-A001B1008D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4451" y="2398983"/>
            <a:ext cx="2432876" cy="720090"/>
          </a:xfrm>
          <a:prstGeom prst="rect">
            <a:avLst/>
          </a:prstGeom>
        </p:spPr>
      </p:pic>
    </p:spTree>
    <p:extLst>
      <p:ext uri="{BB962C8B-B14F-4D97-AF65-F5344CB8AC3E}">
        <p14:creationId xmlns:p14="http://schemas.microsoft.com/office/powerpoint/2010/main" val="3081347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F8946-84CD-4C7E-AB1B-DA73B868B088}"/>
              </a:ext>
            </a:extLst>
          </p:cNvPr>
          <p:cNvSpPr>
            <a:spLocks noGrp="1"/>
          </p:cNvSpPr>
          <p:nvPr>
            <p:ph type="title"/>
          </p:nvPr>
        </p:nvSpPr>
        <p:spPr>
          <a:xfrm>
            <a:off x="685800" y="2286000"/>
            <a:ext cx="7772400" cy="1143000"/>
          </a:xfrm>
        </p:spPr>
        <p:txBody>
          <a:bodyPr/>
          <a:lstStyle/>
          <a:p>
            <a:r>
              <a:rPr lang="en-CA" dirty="0"/>
              <a:t>Regional OHT (discussion)</a:t>
            </a:r>
            <a:br>
              <a:rPr lang="en-CA" dirty="0"/>
            </a:br>
            <a:endParaRPr lang="en-CA" dirty="0"/>
          </a:p>
        </p:txBody>
      </p:sp>
    </p:spTree>
    <p:extLst>
      <p:ext uri="{BB962C8B-B14F-4D97-AF65-F5344CB8AC3E}">
        <p14:creationId xmlns:p14="http://schemas.microsoft.com/office/powerpoint/2010/main" val="1370994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B3B43-D0DC-45CC-BF8B-5B147FB2B2D0}"/>
              </a:ext>
            </a:extLst>
          </p:cNvPr>
          <p:cNvSpPr>
            <a:spLocks noGrp="1"/>
          </p:cNvSpPr>
          <p:nvPr>
            <p:ph type="title"/>
          </p:nvPr>
        </p:nvSpPr>
        <p:spPr/>
        <p:txBody>
          <a:bodyPr/>
          <a:lstStyle/>
          <a:p>
            <a:r>
              <a:rPr lang="en-CA" dirty="0"/>
              <a:t>Opportunities &amp; Risks</a:t>
            </a:r>
          </a:p>
        </p:txBody>
      </p:sp>
      <p:grpSp>
        <p:nvGrpSpPr>
          <p:cNvPr id="4" name="Group 3">
            <a:extLst>
              <a:ext uri="{FF2B5EF4-FFF2-40B4-BE49-F238E27FC236}">
                <a16:creationId xmlns:a16="http://schemas.microsoft.com/office/drawing/2014/main" id="{C9DB2D2B-95F5-4B4E-BE51-94EE842901F9}"/>
              </a:ext>
            </a:extLst>
          </p:cNvPr>
          <p:cNvGrpSpPr/>
          <p:nvPr/>
        </p:nvGrpSpPr>
        <p:grpSpPr>
          <a:xfrm>
            <a:off x="1907704" y="2636912"/>
            <a:ext cx="5040560" cy="2664296"/>
            <a:chOff x="8554425" y="1565152"/>
            <a:chExt cx="3307176" cy="1534320"/>
          </a:xfrm>
        </p:grpSpPr>
        <p:pic>
          <p:nvPicPr>
            <p:cNvPr id="5" name="Content Placeholder 5">
              <a:extLst>
                <a:ext uri="{FF2B5EF4-FFF2-40B4-BE49-F238E27FC236}">
                  <a16:creationId xmlns:a16="http://schemas.microsoft.com/office/drawing/2014/main" id="{DCF8AEA5-D8C4-44B0-9A83-824061DCF814}"/>
                </a:ext>
              </a:extLst>
            </p:cNvPr>
            <p:cNvPicPr>
              <a:picLocks noChangeAspect="1"/>
            </p:cNvPicPr>
            <p:nvPr/>
          </p:nvPicPr>
          <p:blipFill rotWithShape="1">
            <a:blip r:embed="rId3">
              <a:extLst>
                <a:ext uri="{28A0092B-C50C-407E-A947-70E740481C1C}">
                  <a14:useLocalDpi xmlns:a14="http://schemas.microsoft.com/office/drawing/2010/main" val="0"/>
                </a:ext>
              </a:extLst>
            </a:blip>
            <a:srcRect l="43959" t="47537" r="6814" b="12213"/>
            <a:stretch/>
          </p:blipFill>
          <p:spPr bwMode="auto">
            <a:xfrm>
              <a:off x="8554425" y="1565152"/>
              <a:ext cx="3307176" cy="153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CD4B9808-D179-4C45-B523-FC89AA177F1A}"/>
                </a:ext>
              </a:extLst>
            </p:cNvPr>
            <p:cNvSpPr txBox="1"/>
            <p:nvPr/>
          </p:nvSpPr>
          <p:spPr>
            <a:xfrm>
              <a:off x="8748464" y="1591392"/>
              <a:ext cx="1152128" cy="338554"/>
            </a:xfrm>
            <a:prstGeom prst="rect">
              <a:avLst/>
            </a:prstGeom>
            <a:solidFill>
              <a:schemeClr val="bg1"/>
            </a:solidFill>
          </p:spPr>
          <p:txBody>
            <a:bodyPr wrap="square" rtlCol="0">
              <a:spAutoFit/>
            </a:bodyPr>
            <a:lstStyle/>
            <a:p>
              <a:pPr algn="ctr"/>
              <a:r>
                <a:rPr lang="en-CA" sz="1600" dirty="0">
                  <a:solidFill>
                    <a:srgbClr val="FF0000"/>
                  </a:solidFill>
                </a:rPr>
                <a:t>Risk</a:t>
              </a:r>
            </a:p>
          </p:txBody>
        </p:sp>
        <p:sp>
          <p:nvSpPr>
            <p:cNvPr id="7" name="TextBox 6">
              <a:extLst>
                <a:ext uri="{FF2B5EF4-FFF2-40B4-BE49-F238E27FC236}">
                  <a16:creationId xmlns:a16="http://schemas.microsoft.com/office/drawing/2014/main" id="{5CD7F7A0-F6D2-4297-A94E-A1BBA7AAFA85}"/>
                </a:ext>
              </a:extLst>
            </p:cNvPr>
            <p:cNvSpPr txBox="1"/>
            <p:nvPr/>
          </p:nvSpPr>
          <p:spPr>
            <a:xfrm>
              <a:off x="10404648" y="1585064"/>
              <a:ext cx="1304528" cy="338554"/>
            </a:xfrm>
            <a:prstGeom prst="rect">
              <a:avLst/>
            </a:prstGeom>
            <a:solidFill>
              <a:schemeClr val="bg1"/>
            </a:solidFill>
          </p:spPr>
          <p:txBody>
            <a:bodyPr wrap="square" rtlCol="0">
              <a:spAutoFit/>
            </a:bodyPr>
            <a:lstStyle/>
            <a:p>
              <a:pPr algn="ctr"/>
              <a:r>
                <a:rPr lang="en-CA" sz="1600" dirty="0">
                  <a:solidFill>
                    <a:srgbClr val="00B050"/>
                  </a:solidFill>
                </a:rPr>
                <a:t>Opportunity</a:t>
              </a:r>
            </a:p>
          </p:txBody>
        </p:sp>
      </p:grpSp>
    </p:spTree>
    <p:extLst>
      <p:ext uri="{BB962C8B-B14F-4D97-AF65-F5344CB8AC3E}">
        <p14:creationId xmlns:p14="http://schemas.microsoft.com/office/powerpoint/2010/main" val="59630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074831-7DAB-4CB6-9727-45406B5D3353}"/>
              </a:ext>
            </a:extLst>
          </p:cNvPr>
          <p:cNvSpPr/>
          <p:nvPr/>
        </p:nvSpPr>
        <p:spPr>
          <a:xfrm>
            <a:off x="1525587" y="816561"/>
            <a:ext cx="6092825" cy="1754326"/>
          </a:xfrm>
          <a:prstGeom prst="rect">
            <a:avLst/>
          </a:prstGeom>
        </p:spPr>
        <p:txBody>
          <a:bodyPr>
            <a:spAutoFit/>
          </a:bodyPr>
          <a:lstStyle/>
          <a:p>
            <a:pPr algn="ctr"/>
            <a:r>
              <a:rPr lang="en-CA" sz="3600" b="1" dirty="0"/>
              <a:t>What’s Top of Mind for YOU?</a:t>
            </a:r>
          </a:p>
          <a:p>
            <a:endParaRPr lang="en-CA" sz="3600" dirty="0"/>
          </a:p>
        </p:txBody>
      </p:sp>
      <p:sp>
        <p:nvSpPr>
          <p:cNvPr id="6" name="Rectangle 5">
            <a:extLst>
              <a:ext uri="{FF2B5EF4-FFF2-40B4-BE49-F238E27FC236}">
                <a16:creationId xmlns:a16="http://schemas.microsoft.com/office/drawing/2014/main" id="{E9CA76DE-3DDE-4F55-8B1E-7BB8D214F840}"/>
              </a:ext>
            </a:extLst>
          </p:cNvPr>
          <p:cNvSpPr/>
          <p:nvPr/>
        </p:nvSpPr>
        <p:spPr>
          <a:xfrm>
            <a:off x="971600" y="2415078"/>
            <a:ext cx="7848872" cy="461665"/>
          </a:xfrm>
          <a:prstGeom prst="rect">
            <a:avLst/>
          </a:prstGeom>
        </p:spPr>
        <p:txBody>
          <a:bodyPr wrap="square">
            <a:spAutoFit/>
          </a:bodyPr>
          <a:lstStyle/>
          <a:p>
            <a:pPr algn="ctr"/>
            <a:r>
              <a:rPr lang="en-CA" i="1" dirty="0"/>
              <a:t>What are you hoping to get out of this session ?</a:t>
            </a:r>
            <a:endParaRPr lang="en-CA" dirty="0"/>
          </a:p>
        </p:txBody>
      </p:sp>
      <p:pic>
        <p:nvPicPr>
          <p:cNvPr id="8" name="Picture 7">
            <a:extLst>
              <a:ext uri="{FF2B5EF4-FFF2-40B4-BE49-F238E27FC236}">
                <a16:creationId xmlns:a16="http://schemas.microsoft.com/office/drawing/2014/main" id="{71D57F26-3FEF-4111-8866-3D6F0F494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599" y="3429000"/>
            <a:ext cx="4876800" cy="2255475"/>
          </a:xfrm>
          <a:prstGeom prst="rect">
            <a:avLst/>
          </a:prstGeom>
        </p:spPr>
      </p:pic>
    </p:spTree>
    <p:extLst>
      <p:ext uri="{BB962C8B-B14F-4D97-AF65-F5344CB8AC3E}">
        <p14:creationId xmlns:p14="http://schemas.microsoft.com/office/powerpoint/2010/main" val="3351421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45F08-A22D-4AB7-99AD-B0E161016BF8}"/>
              </a:ext>
            </a:extLst>
          </p:cNvPr>
          <p:cNvSpPr>
            <a:spLocks noGrp="1"/>
          </p:cNvSpPr>
          <p:nvPr>
            <p:ph idx="1"/>
          </p:nvPr>
        </p:nvSpPr>
        <p:spPr>
          <a:xfrm>
            <a:off x="539552" y="1508084"/>
            <a:ext cx="8352928" cy="4513203"/>
          </a:xfrm>
        </p:spPr>
        <p:txBody>
          <a:bodyPr/>
          <a:lstStyle/>
          <a:p>
            <a:pPr>
              <a:buFont typeface="+mj-lt"/>
              <a:buAutoNum type="arabicPeriod"/>
            </a:pPr>
            <a:r>
              <a:rPr lang="en-CA" sz="1600" kern="1200" dirty="0">
                <a:latin typeface="Times New Roman" charset="0"/>
                <a:cs typeface="Times New Roman" charset="0"/>
              </a:rPr>
              <a:t>Do I have </a:t>
            </a:r>
            <a:r>
              <a:rPr lang="en-CA" sz="1600" b="1" kern="1200" dirty="0">
                <a:latin typeface="Times New Roman" charset="0"/>
                <a:cs typeface="Times New Roman" charset="0"/>
              </a:rPr>
              <a:t>pre-existing relationships </a:t>
            </a:r>
            <a:r>
              <a:rPr lang="en-CA" sz="1600" kern="1200" dirty="0">
                <a:latin typeface="Times New Roman" charset="0"/>
                <a:cs typeface="Times New Roman" charset="0"/>
              </a:rPr>
              <a:t>with partners at the OHT table? </a:t>
            </a:r>
          </a:p>
          <a:p>
            <a:pPr>
              <a:buFont typeface="+mj-lt"/>
              <a:buAutoNum type="arabicPeriod"/>
            </a:pPr>
            <a:r>
              <a:rPr lang="en-CA" sz="1600" kern="1200" dirty="0">
                <a:latin typeface="Times New Roman" charset="0"/>
                <a:cs typeface="Times New Roman" charset="0"/>
              </a:rPr>
              <a:t>Am I on the same page as the other partners? </a:t>
            </a:r>
            <a:r>
              <a:rPr lang="en-CA" sz="1600" b="1" kern="1200" dirty="0">
                <a:latin typeface="Times New Roman" charset="0"/>
                <a:cs typeface="Times New Roman" charset="0"/>
              </a:rPr>
              <a:t>Do we share a common vision</a:t>
            </a:r>
            <a:r>
              <a:rPr lang="en-CA" sz="1600" kern="1200" dirty="0">
                <a:latin typeface="Times New Roman" charset="0"/>
                <a:cs typeface="Times New Roman" charset="0"/>
              </a:rPr>
              <a:t>? </a:t>
            </a:r>
          </a:p>
          <a:p>
            <a:pPr>
              <a:buFont typeface="+mj-lt"/>
              <a:buAutoNum type="arabicPeriod"/>
            </a:pPr>
            <a:r>
              <a:rPr lang="en-CA" sz="1600" kern="1200" dirty="0">
                <a:latin typeface="Times New Roman" charset="0"/>
                <a:cs typeface="Times New Roman" charset="0"/>
              </a:rPr>
              <a:t>Are </a:t>
            </a:r>
            <a:r>
              <a:rPr lang="en-CA" sz="1600" b="1" kern="1200" dirty="0">
                <a:latin typeface="Times New Roman" charset="0"/>
                <a:cs typeface="Times New Roman" charset="0"/>
              </a:rPr>
              <a:t>roles </a:t>
            </a:r>
            <a:r>
              <a:rPr lang="en-CA" sz="1600" kern="1200" dirty="0">
                <a:latin typeface="Times New Roman" charset="0"/>
                <a:cs typeface="Times New Roman" charset="0"/>
              </a:rPr>
              <a:t>and </a:t>
            </a:r>
            <a:r>
              <a:rPr lang="en-CA" sz="1600" b="1" kern="1200" dirty="0">
                <a:latin typeface="Times New Roman" charset="0"/>
                <a:cs typeface="Times New Roman" charset="0"/>
              </a:rPr>
              <a:t>responsibilities </a:t>
            </a:r>
            <a:r>
              <a:rPr lang="en-CA" sz="1600" kern="1200" dirty="0">
                <a:latin typeface="Times New Roman" charset="0"/>
                <a:cs typeface="Times New Roman" charset="0"/>
              </a:rPr>
              <a:t>of all partners </a:t>
            </a:r>
            <a:r>
              <a:rPr lang="en-CA" sz="1600" b="1" kern="1200" dirty="0">
                <a:latin typeface="Times New Roman" charset="0"/>
                <a:cs typeface="Times New Roman" charset="0"/>
              </a:rPr>
              <a:t>clear? What will each contribute? </a:t>
            </a:r>
            <a:endParaRPr lang="en-CA" sz="1600" kern="1200" dirty="0">
              <a:latin typeface="Times New Roman" charset="0"/>
              <a:cs typeface="Times New Roman" charset="0"/>
            </a:endParaRPr>
          </a:p>
          <a:p>
            <a:pPr lvl="1"/>
            <a:r>
              <a:rPr lang="en-CA" sz="1600" kern="1200" dirty="0">
                <a:latin typeface="Times New Roman" charset="0"/>
                <a:cs typeface="Times New Roman" charset="0"/>
              </a:rPr>
              <a:t>Do these roles and responsibilities still need to be defined? If so, will I have an opportunity to participate in scoping those definitions? </a:t>
            </a:r>
          </a:p>
          <a:p>
            <a:pPr>
              <a:buFont typeface="+mj-lt"/>
              <a:buAutoNum type="arabicPeriod"/>
            </a:pPr>
            <a:r>
              <a:rPr lang="en-CA" sz="1600" kern="1200" dirty="0">
                <a:latin typeface="Times New Roman" charset="0"/>
                <a:cs typeface="Times New Roman" charset="0"/>
              </a:rPr>
              <a:t>Is there a </a:t>
            </a:r>
            <a:r>
              <a:rPr lang="en-CA" sz="1600" b="1" kern="1200" dirty="0">
                <a:latin typeface="Times New Roman" charset="0"/>
                <a:cs typeface="Times New Roman" charset="0"/>
              </a:rPr>
              <a:t>governance model? Are family physicians at the table? </a:t>
            </a:r>
            <a:endParaRPr lang="en-CA" sz="1600" kern="1200" dirty="0">
              <a:latin typeface="Times New Roman" charset="0"/>
              <a:cs typeface="Times New Roman" charset="0"/>
            </a:endParaRPr>
          </a:p>
          <a:p>
            <a:pPr lvl="1"/>
            <a:r>
              <a:rPr lang="en-CA" sz="1600" kern="1200" dirty="0">
                <a:latin typeface="Times New Roman" charset="0"/>
                <a:cs typeface="Times New Roman" charset="0"/>
              </a:rPr>
              <a:t>Is there a mechanism for ensuring meaningful family physician engagement?</a:t>
            </a:r>
          </a:p>
          <a:p>
            <a:pPr>
              <a:buFont typeface="+mj-lt"/>
              <a:buAutoNum type="arabicPeriod"/>
            </a:pPr>
            <a:r>
              <a:rPr lang="en-CA" sz="1600" b="1" kern="1200" dirty="0">
                <a:latin typeface="Times New Roman" charset="0"/>
                <a:cs typeface="Times New Roman" charset="0"/>
              </a:rPr>
              <a:t>How will FPs participate in ongoing implementation? </a:t>
            </a:r>
            <a:endParaRPr lang="en-CA" sz="1600" kern="1200" dirty="0">
              <a:latin typeface="Times New Roman" charset="0"/>
              <a:cs typeface="Times New Roman" charset="0"/>
            </a:endParaRPr>
          </a:p>
          <a:p>
            <a:pPr lvl="1">
              <a:buFont typeface="+mj-lt"/>
              <a:buChar char="–"/>
            </a:pPr>
            <a:r>
              <a:rPr lang="en-CA" sz="1600" kern="1200" dirty="0">
                <a:latin typeface="Times New Roman" charset="0"/>
                <a:cs typeface="Times New Roman" charset="0"/>
              </a:rPr>
              <a:t>How will I be part of clinical decision-making in the OHT, not just in the set up, but as it rolls out? </a:t>
            </a:r>
          </a:p>
          <a:p>
            <a:pPr>
              <a:buFont typeface="+mj-lt"/>
              <a:buAutoNum type="arabicPeriod"/>
            </a:pPr>
            <a:r>
              <a:rPr lang="en-CA" sz="1600" kern="1200" dirty="0">
                <a:latin typeface="Times New Roman" charset="0"/>
                <a:cs typeface="Times New Roman" charset="0"/>
              </a:rPr>
              <a:t>If I choose not to voluntarily participate right how, </a:t>
            </a:r>
            <a:r>
              <a:rPr lang="en-CA" sz="1600" b="1" kern="1200" dirty="0">
                <a:latin typeface="Times New Roman" charset="0"/>
                <a:cs typeface="Times New Roman" charset="0"/>
              </a:rPr>
              <a:t>does that mean my patients may not be able to access OHT resources?</a:t>
            </a:r>
            <a:endParaRPr lang="en-CA" sz="1600" kern="1200" dirty="0">
              <a:latin typeface="Times New Roman" charset="0"/>
              <a:cs typeface="Times New Roman" charset="0"/>
            </a:endParaRPr>
          </a:p>
          <a:p>
            <a:pPr>
              <a:buFont typeface="+mj-lt"/>
              <a:buAutoNum type="arabicPeriod"/>
            </a:pPr>
            <a:r>
              <a:rPr lang="en-CA" sz="1600" b="1" kern="1200" dirty="0">
                <a:latin typeface="Times New Roman" charset="0"/>
                <a:cs typeface="Times New Roman" charset="0"/>
              </a:rPr>
              <a:t>What does success look like for each partner? What are the measures? Outcomes? </a:t>
            </a:r>
          </a:p>
          <a:p>
            <a:pPr>
              <a:buFont typeface="+mj-lt"/>
              <a:buAutoNum type="arabicPeriod"/>
            </a:pPr>
            <a:r>
              <a:rPr lang="en-CA" sz="1600" kern="1200" dirty="0">
                <a:latin typeface="Times New Roman" charset="0"/>
                <a:cs typeface="Times New Roman" charset="0"/>
              </a:rPr>
              <a:t>What is the approach for </a:t>
            </a:r>
            <a:r>
              <a:rPr lang="en-CA" sz="1600" b="1" kern="1200" dirty="0">
                <a:latin typeface="Times New Roman" charset="0"/>
                <a:cs typeface="Times New Roman" charset="0"/>
              </a:rPr>
              <a:t>change management </a:t>
            </a:r>
            <a:r>
              <a:rPr lang="en-CA" sz="1600" kern="1200" dirty="0">
                <a:latin typeface="Times New Roman" charset="0"/>
                <a:cs typeface="Times New Roman" charset="0"/>
              </a:rPr>
              <a:t>– how will I be supported to embed change?</a:t>
            </a:r>
          </a:p>
          <a:p>
            <a:pPr>
              <a:buFont typeface="+mj-lt"/>
              <a:buAutoNum type="arabicPeriod"/>
            </a:pPr>
            <a:r>
              <a:rPr lang="en-CA" sz="1600" kern="1200" dirty="0">
                <a:latin typeface="Times New Roman" charset="0"/>
                <a:cs typeface="Times New Roman" charset="0"/>
              </a:rPr>
              <a:t>Related to the above, </a:t>
            </a:r>
            <a:r>
              <a:rPr lang="en-CA" sz="1600" b="1" kern="1200" dirty="0">
                <a:latin typeface="Times New Roman" charset="0"/>
                <a:cs typeface="Times New Roman" charset="0"/>
              </a:rPr>
              <a:t>will my time be compensated for planning? </a:t>
            </a:r>
            <a:endParaRPr lang="en-CA" sz="1600" kern="1200" dirty="0">
              <a:latin typeface="Times New Roman" charset="0"/>
              <a:cs typeface="Times New Roman" charset="0"/>
            </a:endParaRPr>
          </a:p>
        </p:txBody>
      </p:sp>
      <p:sp>
        <p:nvSpPr>
          <p:cNvPr id="3" name="Title 2">
            <a:extLst>
              <a:ext uri="{FF2B5EF4-FFF2-40B4-BE49-F238E27FC236}">
                <a16:creationId xmlns:a16="http://schemas.microsoft.com/office/drawing/2014/main" id="{2E1172AE-5B83-45C2-B4C8-2E5CFFECE4B6}"/>
              </a:ext>
            </a:extLst>
          </p:cNvPr>
          <p:cNvSpPr>
            <a:spLocks noGrp="1"/>
          </p:cNvSpPr>
          <p:nvPr>
            <p:ph type="title"/>
          </p:nvPr>
        </p:nvSpPr>
        <p:spPr>
          <a:xfrm>
            <a:off x="251520" y="332656"/>
            <a:ext cx="7772400" cy="1143000"/>
          </a:xfrm>
        </p:spPr>
        <p:txBody>
          <a:bodyPr/>
          <a:lstStyle/>
          <a:p>
            <a:pPr algn="l"/>
            <a:r>
              <a:rPr lang="en-CA" dirty="0"/>
              <a:t>Considering joining an OHT? </a:t>
            </a:r>
            <a:br>
              <a:rPr lang="en-CA" dirty="0"/>
            </a:br>
            <a:r>
              <a:rPr lang="en-CA" sz="2200" dirty="0"/>
              <a:t>Questions to think about…</a:t>
            </a:r>
          </a:p>
        </p:txBody>
      </p:sp>
    </p:spTree>
    <p:extLst>
      <p:ext uri="{BB962C8B-B14F-4D97-AF65-F5344CB8AC3E}">
        <p14:creationId xmlns:p14="http://schemas.microsoft.com/office/powerpoint/2010/main" val="4287048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276325-3860-42A2-B21B-A8BD6FB88188}"/>
              </a:ext>
            </a:extLst>
          </p:cNvPr>
          <p:cNvSpPr>
            <a:spLocks noGrp="1"/>
          </p:cNvSpPr>
          <p:nvPr>
            <p:ph idx="1"/>
          </p:nvPr>
        </p:nvSpPr>
        <p:spPr/>
        <p:txBody>
          <a:bodyPr/>
          <a:lstStyle/>
          <a:p>
            <a:r>
              <a:rPr lang="en-CA" sz="1600" dirty="0"/>
              <a:t>Speak to other family physician leaders in your community about some of the activity already underway</a:t>
            </a:r>
          </a:p>
          <a:p>
            <a:r>
              <a:rPr lang="en-CA" sz="1600" dirty="0"/>
              <a:t>Email:</a:t>
            </a:r>
          </a:p>
          <a:p>
            <a:pPr lvl="1"/>
            <a:r>
              <a:rPr lang="en-CA" sz="1600" dirty="0"/>
              <a:t>The OCFP at </a:t>
            </a:r>
            <a:r>
              <a:rPr lang="en-CA" sz="1600" dirty="0">
                <a:hlinkClick r:id="rId2"/>
              </a:rPr>
              <a:t>ocfp@ocfp.on.ca</a:t>
            </a:r>
            <a:r>
              <a:rPr lang="en-CA" sz="1600" dirty="0"/>
              <a:t> </a:t>
            </a:r>
          </a:p>
          <a:p>
            <a:pPr lvl="1"/>
            <a:r>
              <a:rPr lang="en-CA" sz="1600" dirty="0"/>
              <a:t>The OMA at </a:t>
            </a:r>
            <a:r>
              <a:rPr lang="en-CA" sz="1600" dirty="0">
                <a:hlinkClick r:id="rId3"/>
              </a:rPr>
              <a:t>OMA_OHT@oma.org</a:t>
            </a:r>
            <a:r>
              <a:rPr lang="en-CA" sz="1600" dirty="0"/>
              <a:t> </a:t>
            </a:r>
          </a:p>
          <a:p>
            <a:pPr lvl="1"/>
            <a:r>
              <a:rPr lang="en-CA" sz="1600" dirty="0"/>
              <a:t>The Section on General and Family Practice, OMA, at </a:t>
            </a:r>
            <a:r>
              <a:rPr lang="en-CA" sz="1600" dirty="0">
                <a:hlinkClick r:id="rId4">
                  <a:extLst>
                    <a:ext uri="{A12FA001-AC4F-418D-AE19-62706E023703}">
                      <ahyp:hlinkClr xmlns:ahyp="http://schemas.microsoft.com/office/drawing/2018/hyperlinkcolor" val="tx"/>
                    </a:ext>
                  </a:extLst>
                </a:hlinkClick>
              </a:rPr>
              <a:t>OHT@sgfp.ca</a:t>
            </a:r>
            <a:r>
              <a:rPr lang="en-CA" sz="1600" dirty="0"/>
              <a:t> </a:t>
            </a:r>
          </a:p>
          <a:p>
            <a:pPr lvl="1"/>
            <a:r>
              <a:rPr lang="en-CA" sz="1600" dirty="0"/>
              <a:t>The Association of Family Health Teams of Ontario at </a:t>
            </a:r>
            <a:r>
              <a:rPr lang="en-CA" sz="1600" dirty="0">
                <a:hlinkClick r:id="rId5">
                  <a:extLst>
                    <a:ext uri="{A12FA001-AC4F-418D-AE19-62706E023703}">
                      <ahyp:hlinkClr xmlns:ahyp="http://schemas.microsoft.com/office/drawing/2018/hyperlinkcolor" val="tx"/>
                    </a:ext>
                  </a:extLst>
                </a:hlinkClick>
              </a:rPr>
              <a:t>info@afhto.ca</a:t>
            </a:r>
            <a:r>
              <a:rPr lang="en-CA" sz="1600" dirty="0"/>
              <a:t> (if part of a FHT or want to connect with a FHT)</a:t>
            </a:r>
          </a:p>
          <a:p>
            <a:endParaRPr lang="en-CA" dirty="0"/>
          </a:p>
        </p:txBody>
      </p:sp>
      <p:sp>
        <p:nvSpPr>
          <p:cNvPr id="3" name="Title 2">
            <a:extLst>
              <a:ext uri="{FF2B5EF4-FFF2-40B4-BE49-F238E27FC236}">
                <a16:creationId xmlns:a16="http://schemas.microsoft.com/office/drawing/2014/main" id="{08E45ED7-EE4E-4DAE-8216-432DA501E76D}"/>
              </a:ext>
            </a:extLst>
          </p:cNvPr>
          <p:cNvSpPr>
            <a:spLocks noGrp="1"/>
          </p:cNvSpPr>
          <p:nvPr>
            <p:ph type="title"/>
          </p:nvPr>
        </p:nvSpPr>
        <p:spPr>
          <a:xfrm>
            <a:off x="179512" y="190500"/>
            <a:ext cx="7772400" cy="1143000"/>
          </a:xfrm>
        </p:spPr>
        <p:txBody>
          <a:bodyPr/>
          <a:lstStyle/>
          <a:p>
            <a:pPr algn="l"/>
            <a:r>
              <a:rPr lang="en-CA" dirty="0"/>
              <a:t>How do I learn More…</a:t>
            </a:r>
          </a:p>
        </p:txBody>
      </p:sp>
    </p:spTree>
    <p:extLst>
      <p:ext uri="{BB962C8B-B14F-4D97-AF65-F5344CB8AC3E}">
        <p14:creationId xmlns:p14="http://schemas.microsoft.com/office/powerpoint/2010/main" val="4240212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1A45E-7E87-4D67-A86D-78C0BE2DCFE3}"/>
              </a:ext>
            </a:extLst>
          </p:cNvPr>
          <p:cNvPicPr>
            <a:picLocks noChangeAspect="1"/>
          </p:cNvPicPr>
          <p:nvPr/>
        </p:nvPicPr>
        <p:blipFill rotWithShape="1">
          <a:blip r:embed="rId2"/>
          <a:srcRect l="9051" t="12182" r="10626" b="7779"/>
          <a:stretch/>
        </p:blipFill>
        <p:spPr>
          <a:xfrm>
            <a:off x="179512" y="548681"/>
            <a:ext cx="8784976" cy="5472608"/>
          </a:xfrm>
          <a:prstGeom prst="rect">
            <a:avLst/>
          </a:prstGeom>
        </p:spPr>
      </p:pic>
    </p:spTree>
    <p:extLst>
      <p:ext uri="{BB962C8B-B14F-4D97-AF65-F5344CB8AC3E}">
        <p14:creationId xmlns:p14="http://schemas.microsoft.com/office/powerpoint/2010/main" val="64473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7D26BB-0510-44C2-8B98-64E1D591BBDB}"/>
              </a:ext>
            </a:extLst>
          </p:cNvPr>
          <p:cNvSpPr>
            <a:spLocks noGrp="1"/>
          </p:cNvSpPr>
          <p:nvPr>
            <p:ph idx="1"/>
          </p:nvPr>
        </p:nvSpPr>
        <p:spPr/>
        <p:txBody>
          <a:bodyPr/>
          <a:lstStyle/>
          <a:p>
            <a:endParaRPr lang="en-CA" dirty="0"/>
          </a:p>
          <a:p>
            <a:endParaRPr lang="en-CA" dirty="0"/>
          </a:p>
        </p:txBody>
      </p:sp>
      <p:sp>
        <p:nvSpPr>
          <p:cNvPr id="3" name="Title 2">
            <a:extLst>
              <a:ext uri="{FF2B5EF4-FFF2-40B4-BE49-F238E27FC236}">
                <a16:creationId xmlns:a16="http://schemas.microsoft.com/office/drawing/2014/main" id="{A2DA29D7-BD5B-4027-9E80-8DE6B42AD5D8}"/>
              </a:ext>
            </a:extLst>
          </p:cNvPr>
          <p:cNvSpPr>
            <a:spLocks noGrp="1"/>
          </p:cNvSpPr>
          <p:nvPr>
            <p:ph type="title"/>
          </p:nvPr>
        </p:nvSpPr>
        <p:spPr/>
        <p:txBody>
          <a:bodyPr/>
          <a:lstStyle/>
          <a:p>
            <a:pPr algn="l"/>
            <a:r>
              <a:rPr lang="en-CA" sz="3600" b="1" i="1" dirty="0">
                <a:solidFill>
                  <a:srgbClr val="990000"/>
                </a:solidFill>
              </a:rPr>
              <a:t>Next Steps?</a:t>
            </a:r>
          </a:p>
        </p:txBody>
      </p:sp>
      <p:pic>
        <p:nvPicPr>
          <p:cNvPr id="5" name="Picture 4">
            <a:extLst>
              <a:ext uri="{FF2B5EF4-FFF2-40B4-BE49-F238E27FC236}">
                <a16:creationId xmlns:a16="http://schemas.microsoft.com/office/drawing/2014/main" id="{30742A1E-60E5-46D2-A1D0-ECA66CD4B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981200"/>
            <a:ext cx="4572000" cy="3295650"/>
          </a:xfrm>
          <a:prstGeom prst="rect">
            <a:avLst/>
          </a:prstGeom>
        </p:spPr>
      </p:pic>
    </p:spTree>
    <p:extLst>
      <p:ext uri="{BB962C8B-B14F-4D97-AF65-F5344CB8AC3E}">
        <p14:creationId xmlns:p14="http://schemas.microsoft.com/office/powerpoint/2010/main" val="93095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CEDE43-F886-472C-8EB8-961DD1279BE1}"/>
              </a:ext>
            </a:extLst>
          </p:cNvPr>
          <p:cNvSpPr>
            <a:spLocks noGrp="1"/>
          </p:cNvSpPr>
          <p:nvPr>
            <p:ph idx="1"/>
          </p:nvPr>
        </p:nvSpPr>
        <p:spPr>
          <a:xfrm>
            <a:off x="246352" y="1333500"/>
            <a:ext cx="8134672" cy="4114800"/>
          </a:xfrm>
        </p:spPr>
        <p:txBody>
          <a:bodyPr/>
          <a:lstStyle/>
          <a:p>
            <a:r>
              <a:rPr lang="en-CA" dirty="0"/>
              <a:t>Context:</a:t>
            </a:r>
          </a:p>
          <a:p>
            <a:pPr lvl="1"/>
            <a:r>
              <a:rPr lang="en-CA" sz="1600" dirty="0"/>
              <a:t>PC gov focus on reducing wait time + ending hallway medicine </a:t>
            </a:r>
          </a:p>
          <a:p>
            <a:pPr lvl="1"/>
            <a:r>
              <a:rPr lang="en-CA" sz="1600" dirty="0"/>
              <a:t>Budget deficit driving reduction in gov expenditure</a:t>
            </a:r>
          </a:p>
          <a:p>
            <a:pPr lvl="1"/>
            <a:r>
              <a:rPr lang="en-CA" sz="1600" dirty="0"/>
              <a:t>Need for more integrated care</a:t>
            </a:r>
          </a:p>
          <a:p>
            <a:pPr marL="457200" lvl="1" indent="0">
              <a:buNone/>
            </a:pPr>
            <a:endParaRPr lang="en-CA" sz="1600" dirty="0"/>
          </a:p>
          <a:p>
            <a:pPr marL="342900" lvl="1" indent="-342900">
              <a:buChar char="•"/>
            </a:pPr>
            <a:r>
              <a:rPr lang="en-CA" sz="3200" dirty="0">
                <a:ea typeface="+mn-ea"/>
              </a:rPr>
              <a:t>Bill 74: The People’s Healthcare Act</a:t>
            </a:r>
          </a:p>
          <a:p>
            <a:pPr lvl="1"/>
            <a:r>
              <a:rPr lang="en-CA" sz="1600" dirty="0"/>
              <a:t>Introduced Feb 26, 2019 and passed April 19, 2019</a:t>
            </a:r>
          </a:p>
          <a:p>
            <a:pPr lvl="1"/>
            <a:r>
              <a:rPr lang="en-US" sz="1600" dirty="0"/>
              <a:t>Has three parts:</a:t>
            </a:r>
          </a:p>
          <a:p>
            <a:pPr lvl="1"/>
            <a:endParaRPr lang="en-US" sz="600" dirty="0"/>
          </a:p>
          <a:p>
            <a:pPr marL="1257300" lvl="2" indent="-342900">
              <a:buFont typeface="+mj-lt"/>
              <a:buAutoNum type="arabicPeriod"/>
            </a:pPr>
            <a:r>
              <a:rPr lang="en-US" sz="1400" b="1" dirty="0"/>
              <a:t>Connecting Care Act, 2019</a:t>
            </a:r>
          </a:p>
          <a:p>
            <a:pPr marL="914400" lvl="2" indent="0">
              <a:buNone/>
            </a:pPr>
            <a:endParaRPr lang="en-US" sz="1400" dirty="0"/>
          </a:p>
          <a:p>
            <a:pPr marL="1257300" lvl="2" indent="-342900">
              <a:buFont typeface="+mj-lt"/>
              <a:buAutoNum type="arabicPeriod" startAt="2"/>
            </a:pPr>
            <a:r>
              <a:rPr lang="en-US" sz="1400" dirty="0"/>
              <a:t>Amendment to MOHLTC Act</a:t>
            </a:r>
          </a:p>
          <a:p>
            <a:pPr marL="914400" lvl="2" indent="0">
              <a:buNone/>
            </a:pPr>
            <a:endParaRPr lang="en-US" sz="1400" dirty="0"/>
          </a:p>
          <a:p>
            <a:pPr marL="1257300" lvl="2" indent="-342900">
              <a:buFont typeface="+mj-lt"/>
              <a:buAutoNum type="arabicPeriod" startAt="3"/>
            </a:pPr>
            <a:r>
              <a:rPr lang="en-US" sz="1400" dirty="0"/>
              <a:t>Amendments/repeals to over 29 </a:t>
            </a:r>
          </a:p>
          <a:p>
            <a:pPr marL="914400" lvl="2" indent="0">
              <a:buNone/>
            </a:pPr>
            <a:r>
              <a:rPr lang="en-US" sz="1400" dirty="0"/>
              <a:t>other pieces of legislation</a:t>
            </a:r>
          </a:p>
          <a:p>
            <a:pPr lvl="1"/>
            <a:endParaRPr lang="en-CA" sz="1400" dirty="0"/>
          </a:p>
          <a:p>
            <a:pPr lvl="1"/>
            <a:endParaRPr lang="en-CA" sz="1400" dirty="0"/>
          </a:p>
          <a:p>
            <a:pPr marL="457200" lvl="1" indent="0">
              <a:buNone/>
            </a:pPr>
            <a:endParaRPr lang="en-CA" dirty="0"/>
          </a:p>
        </p:txBody>
      </p:sp>
      <p:sp>
        <p:nvSpPr>
          <p:cNvPr id="3" name="Title 2">
            <a:extLst>
              <a:ext uri="{FF2B5EF4-FFF2-40B4-BE49-F238E27FC236}">
                <a16:creationId xmlns:a16="http://schemas.microsoft.com/office/drawing/2014/main" id="{36B9410E-7985-4A27-B4D5-2FA89BA4D873}"/>
              </a:ext>
            </a:extLst>
          </p:cNvPr>
          <p:cNvSpPr>
            <a:spLocks noGrp="1"/>
          </p:cNvSpPr>
          <p:nvPr>
            <p:ph type="title"/>
          </p:nvPr>
        </p:nvSpPr>
        <p:spPr>
          <a:xfrm>
            <a:off x="179512" y="190500"/>
            <a:ext cx="7772400" cy="1143000"/>
          </a:xfrm>
        </p:spPr>
        <p:txBody>
          <a:bodyPr/>
          <a:lstStyle/>
          <a:p>
            <a:pPr algn="l"/>
            <a:r>
              <a:rPr lang="en-CA" dirty="0"/>
              <a:t>Ontario Health Teams:</a:t>
            </a:r>
            <a:br>
              <a:rPr lang="en-CA" dirty="0"/>
            </a:br>
            <a:r>
              <a:rPr lang="en-CA" sz="2000" dirty="0"/>
              <a:t>The who, what, why behind OHTs…</a:t>
            </a:r>
          </a:p>
        </p:txBody>
      </p:sp>
      <p:cxnSp>
        <p:nvCxnSpPr>
          <p:cNvPr id="6" name="Straight Arrow Connector 5">
            <a:extLst>
              <a:ext uri="{FF2B5EF4-FFF2-40B4-BE49-F238E27FC236}">
                <a16:creationId xmlns:a16="http://schemas.microsoft.com/office/drawing/2014/main" id="{684466FA-C6F3-4BA8-85CD-66B8EC8A0E26}"/>
              </a:ext>
            </a:extLst>
          </p:cNvPr>
          <p:cNvCxnSpPr>
            <a:cxnSpLocks/>
          </p:cNvCxnSpPr>
          <p:nvPr/>
        </p:nvCxnSpPr>
        <p:spPr>
          <a:xfrm flipV="1">
            <a:off x="3599893" y="4258455"/>
            <a:ext cx="1512168" cy="16201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91B6AD91-83F2-4DCD-8800-D20D3DDDF56C}"/>
              </a:ext>
            </a:extLst>
          </p:cNvPr>
          <p:cNvCxnSpPr>
            <a:cxnSpLocks/>
          </p:cNvCxnSpPr>
          <p:nvPr/>
        </p:nvCxnSpPr>
        <p:spPr>
          <a:xfrm>
            <a:off x="3599893" y="4512336"/>
            <a:ext cx="1512168" cy="35682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4" name="TextBox 13">
            <a:extLst>
              <a:ext uri="{FF2B5EF4-FFF2-40B4-BE49-F238E27FC236}">
                <a16:creationId xmlns:a16="http://schemas.microsoft.com/office/drawing/2014/main" id="{33430176-4965-4504-A24A-A8781F48682F}"/>
              </a:ext>
            </a:extLst>
          </p:cNvPr>
          <p:cNvSpPr txBox="1"/>
          <p:nvPr/>
        </p:nvSpPr>
        <p:spPr>
          <a:xfrm>
            <a:off x="4788024" y="3933738"/>
            <a:ext cx="3019872" cy="584775"/>
          </a:xfrm>
          <a:prstGeom prst="rect">
            <a:avLst/>
          </a:prstGeom>
          <a:noFill/>
        </p:spPr>
        <p:txBody>
          <a:bodyPr wrap="square" rtlCol="0">
            <a:spAutoFit/>
          </a:bodyPr>
          <a:lstStyle/>
          <a:p>
            <a:pPr lvl="1"/>
            <a:r>
              <a:rPr lang="en-CA" sz="1600" dirty="0">
                <a:latin typeface="Calibri" panose="020F0502020204030204" pitchFamily="34" charset="0"/>
                <a:cs typeface="+mn-cs"/>
              </a:rPr>
              <a:t>Creation of central agency</a:t>
            </a:r>
          </a:p>
          <a:p>
            <a:pPr lvl="1"/>
            <a:r>
              <a:rPr lang="en-CA" sz="1600" dirty="0">
                <a:latin typeface="Calibri" panose="020F0502020204030204" pitchFamily="34" charset="0"/>
                <a:cs typeface="+mn-cs"/>
              </a:rPr>
              <a:t>      “</a:t>
            </a:r>
            <a:r>
              <a:rPr lang="en-CA" sz="1600" b="1" dirty="0">
                <a:latin typeface="Calibri" panose="020F0502020204030204" pitchFamily="34" charset="0"/>
                <a:cs typeface="+mn-cs"/>
              </a:rPr>
              <a:t>Ontario Health</a:t>
            </a:r>
            <a:r>
              <a:rPr lang="en-CA" sz="1600" dirty="0">
                <a:latin typeface="Calibri" panose="020F0502020204030204" pitchFamily="34" charset="0"/>
                <a:cs typeface="+mn-cs"/>
              </a:rPr>
              <a:t>” </a:t>
            </a:r>
          </a:p>
        </p:txBody>
      </p:sp>
      <p:sp>
        <p:nvSpPr>
          <p:cNvPr id="21" name="TextBox 20">
            <a:extLst>
              <a:ext uri="{FF2B5EF4-FFF2-40B4-BE49-F238E27FC236}">
                <a16:creationId xmlns:a16="http://schemas.microsoft.com/office/drawing/2014/main" id="{72796F3F-5F51-4971-98A0-F20223E9D7F6}"/>
              </a:ext>
            </a:extLst>
          </p:cNvPr>
          <p:cNvSpPr txBox="1"/>
          <p:nvPr/>
        </p:nvSpPr>
        <p:spPr>
          <a:xfrm>
            <a:off x="5289848" y="4666698"/>
            <a:ext cx="2016224" cy="830997"/>
          </a:xfrm>
          <a:prstGeom prst="rect">
            <a:avLst/>
          </a:prstGeom>
          <a:noFill/>
        </p:spPr>
        <p:txBody>
          <a:bodyPr wrap="square" rtlCol="0">
            <a:spAutoFit/>
          </a:bodyPr>
          <a:lstStyle/>
          <a:p>
            <a:pPr algn="ctr"/>
            <a:r>
              <a:rPr lang="en-CA" sz="1600" dirty="0">
                <a:latin typeface="Calibri" panose="020F0502020204030204" pitchFamily="34" charset="0"/>
                <a:cs typeface="+mn-cs"/>
              </a:rPr>
              <a:t>Introduces </a:t>
            </a:r>
            <a:r>
              <a:rPr lang="en-CA" sz="1600" b="1" dirty="0">
                <a:latin typeface="Calibri" panose="020F0502020204030204" pitchFamily="34" charset="0"/>
                <a:cs typeface="+mn-cs"/>
              </a:rPr>
              <a:t>“Ontario  Health Teams” </a:t>
            </a:r>
          </a:p>
          <a:p>
            <a:pPr algn="ctr"/>
            <a:r>
              <a:rPr lang="en-CA" sz="1600" dirty="0">
                <a:latin typeface="Calibri" panose="020F0502020204030204" pitchFamily="34" charset="0"/>
                <a:cs typeface="+mn-cs"/>
              </a:rPr>
              <a:t>(OHTs)</a:t>
            </a:r>
          </a:p>
        </p:txBody>
      </p:sp>
      <p:sp>
        <p:nvSpPr>
          <p:cNvPr id="26" name="Oval 25">
            <a:extLst>
              <a:ext uri="{FF2B5EF4-FFF2-40B4-BE49-F238E27FC236}">
                <a16:creationId xmlns:a16="http://schemas.microsoft.com/office/drawing/2014/main" id="{B07EA4FB-56FE-4757-9BF9-D891763DE21B}"/>
              </a:ext>
            </a:extLst>
          </p:cNvPr>
          <p:cNvSpPr/>
          <p:nvPr/>
        </p:nvSpPr>
        <p:spPr>
          <a:xfrm>
            <a:off x="5112061" y="3786306"/>
            <a:ext cx="2544196" cy="8309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D38768C3-9D08-4024-8AC0-20C3AF17FFB4}"/>
              </a:ext>
            </a:extLst>
          </p:cNvPr>
          <p:cNvSpPr/>
          <p:nvPr/>
        </p:nvSpPr>
        <p:spPr>
          <a:xfrm>
            <a:off x="5112061" y="4605362"/>
            <a:ext cx="2544196" cy="9348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9693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E9730B-72FF-4E56-B77E-C415C5AD78BF}"/>
              </a:ext>
            </a:extLst>
          </p:cNvPr>
          <p:cNvSpPr>
            <a:spLocks noGrp="1"/>
          </p:cNvSpPr>
          <p:nvPr>
            <p:ph idx="1"/>
          </p:nvPr>
        </p:nvSpPr>
        <p:spPr>
          <a:xfrm>
            <a:off x="498739" y="1371600"/>
            <a:ext cx="5542384" cy="3569568"/>
          </a:xfrm>
        </p:spPr>
        <p:txBody>
          <a:bodyPr/>
          <a:lstStyle/>
          <a:p>
            <a:r>
              <a:rPr lang="en-US" dirty="0"/>
              <a:t>Ontario Health:</a:t>
            </a:r>
          </a:p>
          <a:p>
            <a:pPr lvl="1"/>
            <a:r>
              <a:rPr lang="en-US" sz="1600" dirty="0"/>
              <a:t>Established </a:t>
            </a:r>
            <a:r>
              <a:rPr lang="en-US" sz="1600" b="1" dirty="0"/>
              <a:t>Ontario Health </a:t>
            </a:r>
            <a:r>
              <a:rPr lang="en-US" sz="1600" dirty="0"/>
              <a:t>as Province-wide </a:t>
            </a:r>
          </a:p>
          <a:p>
            <a:pPr marL="457200" lvl="1" indent="0">
              <a:buNone/>
            </a:pPr>
            <a:r>
              <a:rPr lang="en-US" sz="1600" dirty="0"/>
              <a:t>Central Agency (subsumes existing agencies)</a:t>
            </a:r>
          </a:p>
          <a:p>
            <a:pPr lvl="1"/>
            <a:r>
              <a:rPr lang="en-US" sz="1600" dirty="0"/>
              <a:t>Crown agency with Board of Directors of up to 15 directors appointed by Lieutenant Governor in Council</a:t>
            </a:r>
          </a:p>
          <a:p>
            <a:pPr lvl="2"/>
            <a:r>
              <a:rPr lang="en-US" sz="1400" dirty="0"/>
              <a:t>Initial Board of Directors appointed on March 8th</a:t>
            </a:r>
          </a:p>
          <a:p>
            <a:pPr lvl="1"/>
            <a:r>
              <a:rPr lang="en-US" sz="1600" dirty="0"/>
              <a:t>Minister to provide funding to Ontario Health pursuant to an Accountability Agreement</a:t>
            </a:r>
          </a:p>
          <a:p>
            <a:pPr lvl="1"/>
            <a:r>
              <a:rPr lang="en-US" sz="1600" dirty="0"/>
              <a:t>Ontario Health to provide funding pursuant to a Service Accountability Agreement to Ontario Health Teams</a:t>
            </a:r>
          </a:p>
          <a:p>
            <a:r>
              <a:rPr lang="en-US" dirty="0"/>
              <a:t>Ontario Health Teams:</a:t>
            </a:r>
          </a:p>
          <a:p>
            <a:endParaRPr lang="en-CA" dirty="0"/>
          </a:p>
        </p:txBody>
      </p:sp>
      <p:sp>
        <p:nvSpPr>
          <p:cNvPr id="3" name="Title 2">
            <a:extLst>
              <a:ext uri="{FF2B5EF4-FFF2-40B4-BE49-F238E27FC236}">
                <a16:creationId xmlns:a16="http://schemas.microsoft.com/office/drawing/2014/main" id="{4F4452A4-5725-493A-B8DE-6E8FE55C0C26}"/>
              </a:ext>
            </a:extLst>
          </p:cNvPr>
          <p:cNvSpPr>
            <a:spLocks noGrp="1"/>
          </p:cNvSpPr>
          <p:nvPr>
            <p:ph type="title"/>
          </p:nvPr>
        </p:nvSpPr>
        <p:spPr>
          <a:xfrm>
            <a:off x="179512" y="282337"/>
            <a:ext cx="7772400" cy="1143000"/>
          </a:xfrm>
        </p:spPr>
        <p:txBody>
          <a:bodyPr/>
          <a:lstStyle/>
          <a:p>
            <a:pPr algn="l"/>
            <a:r>
              <a:rPr lang="en-CA" dirty="0"/>
              <a:t>Connecting Care Act, 2019:</a:t>
            </a:r>
            <a:br>
              <a:rPr lang="en-CA" dirty="0"/>
            </a:br>
            <a:r>
              <a:rPr lang="en-CA" sz="2000" dirty="0"/>
              <a:t>On June 6, 2019, the </a:t>
            </a:r>
            <a:r>
              <a:rPr lang="en-CA" sz="2000" i="1" dirty="0"/>
              <a:t>Connecting Care Act</a:t>
            </a:r>
            <a:r>
              <a:rPr lang="en-CA" sz="2000" dirty="0"/>
              <a:t> (CCA) was proclaimed into force…</a:t>
            </a:r>
            <a:br>
              <a:rPr lang="en-CA" sz="2000" dirty="0">
                <a:solidFill>
                  <a:prstClr val="black"/>
                </a:solidFill>
                <a:cs typeface="Arial" panose="020B0604020202020204" pitchFamily="34" charset="0"/>
              </a:rPr>
            </a:br>
            <a:endParaRPr lang="en-CA" sz="2000" dirty="0"/>
          </a:p>
        </p:txBody>
      </p:sp>
      <p:sp>
        <p:nvSpPr>
          <p:cNvPr id="4" name="TextBox 3">
            <a:extLst>
              <a:ext uri="{FF2B5EF4-FFF2-40B4-BE49-F238E27FC236}">
                <a16:creationId xmlns:a16="http://schemas.microsoft.com/office/drawing/2014/main" id="{7FF4AE88-74ED-441F-A66D-31045348B164}"/>
              </a:ext>
            </a:extLst>
          </p:cNvPr>
          <p:cNvSpPr txBox="1"/>
          <p:nvPr/>
        </p:nvSpPr>
        <p:spPr>
          <a:xfrm>
            <a:off x="6393257" y="2149980"/>
            <a:ext cx="2643239" cy="2031325"/>
          </a:xfrm>
          <a:prstGeom prst="rect">
            <a:avLst/>
          </a:prstGeom>
          <a:noFill/>
          <a:ln>
            <a:solidFill>
              <a:schemeClr val="tx1"/>
            </a:solidFill>
            <a:prstDash val="solid"/>
          </a:ln>
        </p:spPr>
        <p:txBody>
          <a:bodyPr wrap="square" rtlCol="0">
            <a:spAutoFit/>
          </a:bodyPr>
          <a:lstStyle/>
          <a:p>
            <a:pPr marL="285750" indent="-285750">
              <a:buFont typeface="Wingdings" panose="05000000000000000000" pitchFamily="2" charset="2"/>
              <a:buChar char="v"/>
            </a:pPr>
            <a:r>
              <a:rPr lang="en-CA" sz="1400" i="1" dirty="0"/>
              <a:t>14 LHINs</a:t>
            </a:r>
          </a:p>
          <a:p>
            <a:pPr marL="285750" indent="-285750">
              <a:buFont typeface="Wingdings" panose="05000000000000000000" pitchFamily="2" charset="2"/>
              <a:buChar char="v"/>
            </a:pPr>
            <a:r>
              <a:rPr lang="en-CA" sz="1400" i="1" dirty="0"/>
              <a:t>HQO</a:t>
            </a:r>
          </a:p>
          <a:p>
            <a:pPr marL="285750" indent="-285750">
              <a:buFont typeface="Wingdings" panose="05000000000000000000" pitchFamily="2" charset="2"/>
              <a:buChar char="v"/>
            </a:pPr>
            <a:r>
              <a:rPr lang="en-CA" sz="1400" i="1" dirty="0"/>
              <a:t>CCO</a:t>
            </a:r>
          </a:p>
          <a:p>
            <a:pPr marL="285750" indent="-285750">
              <a:buFont typeface="Wingdings" panose="05000000000000000000" pitchFamily="2" charset="2"/>
              <a:buChar char="v"/>
            </a:pPr>
            <a:r>
              <a:rPr lang="en-CA" sz="1400" i="1" dirty="0"/>
              <a:t>Trillium Gift of Life</a:t>
            </a:r>
          </a:p>
          <a:p>
            <a:pPr marL="285750" indent="-285750">
              <a:buFont typeface="Wingdings" panose="05000000000000000000" pitchFamily="2" charset="2"/>
              <a:buChar char="v"/>
            </a:pPr>
            <a:r>
              <a:rPr lang="en-CA" sz="1400" i="1" dirty="0"/>
              <a:t>eHealth Ontario</a:t>
            </a:r>
          </a:p>
          <a:p>
            <a:pPr marL="285750" indent="-285750">
              <a:buFont typeface="Wingdings" panose="05000000000000000000" pitchFamily="2" charset="2"/>
              <a:buChar char="v"/>
            </a:pPr>
            <a:r>
              <a:rPr lang="en-CA" sz="1400" i="1" dirty="0" err="1"/>
              <a:t>HealthForce</a:t>
            </a:r>
            <a:r>
              <a:rPr lang="en-CA" sz="1400" i="1" dirty="0"/>
              <a:t> Ontario Marketing &amp; Recruitment Agency</a:t>
            </a:r>
          </a:p>
          <a:p>
            <a:pPr marL="285750" indent="-285750">
              <a:buFont typeface="Wingdings" panose="05000000000000000000" pitchFamily="2" charset="2"/>
              <a:buChar char="v"/>
            </a:pPr>
            <a:r>
              <a:rPr lang="en-CA" sz="1400" i="1" dirty="0"/>
              <a:t>Health Shared Services Office</a:t>
            </a:r>
          </a:p>
        </p:txBody>
      </p:sp>
      <p:cxnSp>
        <p:nvCxnSpPr>
          <p:cNvPr id="5" name="Straight Arrow Connector 4">
            <a:extLst>
              <a:ext uri="{FF2B5EF4-FFF2-40B4-BE49-F238E27FC236}">
                <a16:creationId xmlns:a16="http://schemas.microsoft.com/office/drawing/2014/main" id="{BA4590A1-749B-45ED-B8FA-B96EAB2580A5}"/>
              </a:ext>
            </a:extLst>
          </p:cNvPr>
          <p:cNvCxnSpPr>
            <a:cxnSpLocks/>
          </p:cNvCxnSpPr>
          <p:nvPr/>
        </p:nvCxnSpPr>
        <p:spPr>
          <a:xfrm>
            <a:off x="4788024" y="2348880"/>
            <a:ext cx="1605233"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 name="Rectangle: Rounded Corners 7">
            <a:extLst>
              <a:ext uri="{FF2B5EF4-FFF2-40B4-BE49-F238E27FC236}">
                <a16:creationId xmlns:a16="http://schemas.microsoft.com/office/drawing/2014/main" id="{44ABE60B-3C60-422B-9EFA-9A0CAEDC688A}"/>
              </a:ext>
            </a:extLst>
          </p:cNvPr>
          <p:cNvSpPr/>
          <p:nvPr/>
        </p:nvSpPr>
        <p:spPr>
          <a:xfrm>
            <a:off x="611560" y="4941167"/>
            <a:ext cx="8033701" cy="184665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0D055058-D2DE-4983-BEC8-5B40DA42ECC0}"/>
              </a:ext>
            </a:extLst>
          </p:cNvPr>
          <p:cNvSpPr txBox="1"/>
          <p:nvPr/>
        </p:nvSpPr>
        <p:spPr>
          <a:xfrm>
            <a:off x="760040" y="4995510"/>
            <a:ext cx="7772400" cy="1969770"/>
          </a:xfrm>
          <a:prstGeom prst="rect">
            <a:avLst/>
          </a:prstGeom>
          <a:noFill/>
        </p:spPr>
        <p:txBody>
          <a:bodyPr wrap="square" rtlCol="0">
            <a:spAutoFit/>
          </a:bodyPr>
          <a:lstStyle/>
          <a:p>
            <a:endParaRPr lang="en-CA" sz="800" i="1" dirty="0">
              <a:latin typeface="Calibri" panose="020F0502020204030204" pitchFamily="34" charset="0"/>
              <a:cs typeface="Calibri" panose="020F0502020204030204" pitchFamily="34" charset="0"/>
            </a:endParaRPr>
          </a:p>
          <a:p>
            <a:r>
              <a:rPr lang="en-CA" sz="1800" i="1" dirty="0">
                <a:latin typeface="Calibri" panose="020F0502020204030204" pitchFamily="34" charset="0"/>
                <a:cs typeface="Calibri" panose="020F0502020204030204" pitchFamily="34" charset="0"/>
              </a:rPr>
              <a:t>New model of care where a </a:t>
            </a:r>
            <a:r>
              <a:rPr lang="en-CA" sz="1800" b="1" i="1" dirty="0">
                <a:latin typeface="Calibri" panose="020F0502020204030204" pitchFamily="34" charset="0"/>
                <a:cs typeface="Calibri" panose="020F0502020204030204" pitchFamily="34" charset="0"/>
              </a:rPr>
              <a:t>group of providers </a:t>
            </a:r>
            <a:r>
              <a:rPr lang="en-CA" sz="1800" i="1" dirty="0">
                <a:latin typeface="Calibri" panose="020F0502020204030204" pitchFamily="34" charset="0"/>
                <a:cs typeface="Calibri" panose="020F0502020204030204" pitchFamily="34" charset="0"/>
              </a:rPr>
              <a:t>(e.g. hospitals, home care, primary care, mental health and others) </a:t>
            </a:r>
            <a:r>
              <a:rPr lang="en-CA" sz="1800" b="1" i="1" dirty="0">
                <a:latin typeface="Calibri" panose="020F0502020204030204" pitchFamily="34" charset="0"/>
                <a:cs typeface="Calibri" panose="020F0502020204030204" pitchFamily="34" charset="0"/>
              </a:rPr>
              <a:t>voluntarily</a:t>
            </a:r>
            <a:r>
              <a:rPr lang="en-CA" sz="1800" i="1" dirty="0">
                <a:latin typeface="Calibri" panose="020F0502020204030204" pitchFamily="34" charset="0"/>
                <a:cs typeface="Calibri" panose="020F0502020204030204" pitchFamily="34" charset="0"/>
              </a:rPr>
              <a:t> come together and self-organize to </a:t>
            </a:r>
            <a:r>
              <a:rPr lang="en-CA" sz="1800" b="1" i="1" dirty="0">
                <a:latin typeface="Calibri" panose="020F0502020204030204" pitchFamily="34" charset="0"/>
                <a:cs typeface="Calibri" panose="020F0502020204030204" pitchFamily="34" charset="0"/>
              </a:rPr>
              <a:t>deliver a coordinated continuum of care to a defined population </a:t>
            </a:r>
            <a:r>
              <a:rPr lang="en-CA" sz="1800" i="1" dirty="0">
                <a:latin typeface="Calibri" panose="020F0502020204030204" pitchFamily="34" charset="0"/>
                <a:cs typeface="Calibri" panose="020F0502020204030204" pitchFamily="34" charset="0"/>
              </a:rPr>
              <a:t>or patient segment. Eventually to be funded through </a:t>
            </a:r>
            <a:r>
              <a:rPr lang="en-CA" sz="1800" b="1" i="1" dirty="0">
                <a:latin typeface="Calibri" panose="020F0502020204030204" pitchFamily="34" charset="0"/>
                <a:cs typeface="Calibri" panose="020F0502020204030204" pitchFamily="34" charset="0"/>
              </a:rPr>
              <a:t>integrated funding envelope. </a:t>
            </a:r>
            <a:br>
              <a:rPr lang="en-US" sz="1800" b="1" dirty="0">
                <a:latin typeface="Calibri" panose="020F0502020204030204" pitchFamily="34" charset="0"/>
                <a:cs typeface="Calibri" panose="020F0502020204030204" pitchFamily="34" charset="0"/>
              </a:rPr>
            </a:br>
            <a:endParaRPr lang="en-US" sz="1800" b="1"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6541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29AC3-E512-4CFF-B267-FE9972424BB3}"/>
              </a:ext>
            </a:extLst>
          </p:cNvPr>
          <p:cNvSpPr>
            <a:spLocks noGrp="1"/>
          </p:cNvSpPr>
          <p:nvPr>
            <p:ph type="title"/>
          </p:nvPr>
        </p:nvSpPr>
        <p:spPr>
          <a:xfrm>
            <a:off x="685800" y="190500"/>
            <a:ext cx="7772400" cy="1143000"/>
          </a:xfrm>
        </p:spPr>
        <p:txBody>
          <a:bodyPr/>
          <a:lstStyle/>
          <a:p>
            <a:r>
              <a:rPr lang="en-CA" dirty="0"/>
              <a:t>Ontario Health</a:t>
            </a:r>
          </a:p>
        </p:txBody>
      </p:sp>
      <p:pic>
        <p:nvPicPr>
          <p:cNvPr id="4" name="Picture 3">
            <a:extLst>
              <a:ext uri="{FF2B5EF4-FFF2-40B4-BE49-F238E27FC236}">
                <a16:creationId xmlns:a16="http://schemas.microsoft.com/office/drawing/2014/main" id="{9DFFE32E-54FA-4E68-9280-7C0F1AED6653}"/>
              </a:ext>
            </a:extLst>
          </p:cNvPr>
          <p:cNvPicPr>
            <a:picLocks noChangeAspect="1"/>
          </p:cNvPicPr>
          <p:nvPr/>
        </p:nvPicPr>
        <p:blipFill rotWithShape="1">
          <a:blip r:embed="rId2"/>
          <a:srcRect l="9051" t="13583" r="10625" b="9381"/>
          <a:stretch/>
        </p:blipFill>
        <p:spPr>
          <a:xfrm>
            <a:off x="179512" y="1333500"/>
            <a:ext cx="8784976" cy="4680521"/>
          </a:xfrm>
          <a:prstGeom prst="rect">
            <a:avLst/>
          </a:prstGeom>
        </p:spPr>
      </p:pic>
      <p:pic>
        <p:nvPicPr>
          <p:cNvPr id="7" name="Picture 6">
            <a:extLst>
              <a:ext uri="{FF2B5EF4-FFF2-40B4-BE49-F238E27FC236}">
                <a16:creationId xmlns:a16="http://schemas.microsoft.com/office/drawing/2014/main" id="{3D4A915E-3AD3-429E-953C-5F3CAD4F4D7F}"/>
              </a:ext>
            </a:extLst>
          </p:cNvPr>
          <p:cNvPicPr>
            <a:picLocks noChangeAspect="1"/>
          </p:cNvPicPr>
          <p:nvPr/>
        </p:nvPicPr>
        <p:blipFill>
          <a:blip r:embed="rId3">
            <a:duotone>
              <a:schemeClr val="bg2">
                <a:shade val="45000"/>
                <a:satMod val="135000"/>
              </a:schemeClr>
              <a:prstClr val="white"/>
            </a:duotone>
            <a:alphaModFix amt="20000"/>
          </a:blip>
          <a:stretch>
            <a:fillRect/>
          </a:stretch>
        </p:blipFill>
        <p:spPr>
          <a:xfrm>
            <a:off x="1192088" y="190500"/>
            <a:ext cx="6759824" cy="5542756"/>
          </a:xfrm>
          <a:prstGeom prst="rect">
            <a:avLst/>
          </a:prstGeom>
        </p:spPr>
      </p:pic>
    </p:spTree>
    <p:extLst>
      <p:ext uri="{BB962C8B-B14F-4D97-AF65-F5344CB8AC3E}">
        <p14:creationId xmlns:p14="http://schemas.microsoft.com/office/powerpoint/2010/main" val="49918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30A1E6-B5B0-4377-BC27-F97E7ED06667}"/>
              </a:ext>
            </a:extLst>
          </p:cNvPr>
          <p:cNvSpPr>
            <a:spLocks noGrp="1"/>
          </p:cNvSpPr>
          <p:nvPr>
            <p:ph idx="1"/>
          </p:nvPr>
        </p:nvSpPr>
        <p:spPr>
          <a:xfrm>
            <a:off x="467544" y="2009962"/>
            <a:ext cx="7772400" cy="3613652"/>
          </a:xfrm>
        </p:spPr>
        <p:txBody>
          <a:bodyPr/>
          <a:lstStyle/>
          <a:p>
            <a:r>
              <a:rPr lang="en-US" sz="1600" dirty="0"/>
              <a:t>Currently </a:t>
            </a:r>
            <a:r>
              <a:rPr lang="en-US" sz="1600" b="1" dirty="0"/>
              <a:t>voluntary</a:t>
            </a:r>
            <a:r>
              <a:rPr lang="en-US" sz="1600" dirty="0"/>
              <a:t> and provider driven but stated goal is “for all health service providers to eventually become Ontario Health Teams” (aka NOT a pilot project)</a:t>
            </a:r>
          </a:p>
          <a:p>
            <a:r>
              <a:rPr lang="en-US" sz="1600" b="1" dirty="0"/>
              <a:t>Population-based</a:t>
            </a:r>
          </a:p>
          <a:p>
            <a:pPr lvl="0"/>
            <a:r>
              <a:rPr lang="en-US" sz="1600" dirty="0"/>
              <a:t>Intended to be </a:t>
            </a:r>
            <a:r>
              <a:rPr lang="en-US" sz="1600" b="1" dirty="0"/>
              <a:t>30-50 across the Province over time</a:t>
            </a:r>
            <a:r>
              <a:rPr lang="en-US" sz="1600" dirty="0"/>
              <a:t>, selected through Self-Assessment submission and Application process by invitation</a:t>
            </a:r>
          </a:p>
          <a:p>
            <a:endParaRPr lang="en-CA" dirty="0"/>
          </a:p>
        </p:txBody>
      </p:sp>
      <p:sp>
        <p:nvSpPr>
          <p:cNvPr id="3" name="Title 2">
            <a:extLst>
              <a:ext uri="{FF2B5EF4-FFF2-40B4-BE49-F238E27FC236}">
                <a16:creationId xmlns:a16="http://schemas.microsoft.com/office/drawing/2014/main" id="{CFB87D54-3379-4FFB-88EE-6F42C5F30707}"/>
              </a:ext>
            </a:extLst>
          </p:cNvPr>
          <p:cNvSpPr>
            <a:spLocks noGrp="1"/>
          </p:cNvSpPr>
          <p:nvPr>
            <p:ph type="title"/>
          </p:nvPr>
        </p:nvSpPr>
        <p:spPr>
          <a:xfrm>
            <a:off x="223840" y="354755"/>
            <a:ext cx="8352928" cy="1434619"/>
          </a:xfrm>
        </p:spPr>
        <p:txBody>
          <a:bodyPr/>
          <a:lstStyle/>
          <a:p>
            <a:pPr algn="l"/>
            <a:r>
              <a:rPr lang="en-CA" dirty="0"/>
              <a:t>Ontario Health Teams: OHTs</a:t>
            </a:r>
            <a:br>
              <a:rPr lang="en-CA" dirty="0"/>
            </a:br>
            <a:r>
              <a:rPr lang="en-CA" sz="1800" i="1" dirty="0">
                <a:solidFill>
                  <a:prstClr val="black"/>
                </a:solidFill>
                <a:cs typeface="Arial" panose="020B0604020202020204" pitchFamily="34" charset="0"/>
              </a:rPr>
              <a:t>Through this model, groups of health care providers will work together as a team to deliver a full and coordinated continuum of care for patients, even if they’re not in the same organization or physical location. </a:t>
            </a:r>
            <a:br>
              <a:rPr lang="en-US" sz="1800" i="1" dirty="0"/>
            </a:br>
            <a:endParaRPr lang="en-CA" sz="1800" i="1" dirty="0"/>
          </a:p>
        </p:txBody>
      </p:sp>
      <p:graphicFrame>
        <p:nvGraphicFramePr>
          <p:cNvPr id="5" name="Diagram 4">
            <a:extLst>
              <a:ext uri="{FF2B5EF4-FFF2-40B4-BE49-F238E27FC236}">
                <a16:creationId xmlns:a16="http://schemas.microsoft.com/office/drawing/2014/main" id="{5EEC8B5E-F76C-4801-9A4D-56D8878EB7B1}"/>
              </a:ext>
            </a:extLst>
          </p:cNvPr>
          <p:cNvGraphicFramePr/>
          <p:nvPr>
            <p:extLst>
              <p:ext uri="{D42A27DB-BD31-4B8C-83A1-F6EECF244321}">
                <p14:modId xmlns:p14="http://schemas.microsoft.com/office/powerpoint/2010/main" val="2343497609"/>
              </p:ext>
            </p:extLst>
          </p:nvPr>
        </p:nvGraphicFramePr>
        <p:xfrm>
          <a:off x="105272" y="3861048"/>
          <a:ext cx="8134672" cy="282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D0FC5F4-723C-44A5-B7DE-C84E8C61BBBE}"/>
              </a:ext>
            </a:extLst>
          </p:cNvPr>
          <p:cNvSpPr txBox="1"/>
          <p:nvPr/>
        </p:nvSpPr>
        <p:spPr>
          <a:xfrm>
            <a:off x="904056" y="4396035"/>
            <a:ext cx="2088232" cy="461665"/>
          </a:xfrm>
          <a:prstGeom prst="rect">
            <a:avLst/>
          </a:prstGeom>
          <a:noFill/>
        </p:spPr>
        <p:txBody>
          <a:bodyPr wrap="square" rtlCol="0">
            <a:spAutoFit/>
          </a:bodyPr>
          <a:lstStyle/>
          <a:p>
            <a:r>
              <a:rPr lang="en-CA" b="1" dirty="0"/>
              <a:t>GOALS</a:t>
            </a:r>
          </a:p>
        </p:txBody>
      </p:sp>
      <p:pic>
        <p:nvPicPr>
          <p:cNvPr id="7" name="Picture 6">
            <a:extLst>
              <a:ext uri="{FF2B5EF4-FFF2-40B4-BE49-F238E27FC236}">
                <a16:creationId xmlns:a16="http://schemas.microsoft.com/office/drawing/2014/main" id="{E993CA68-C9DC-4A7C-8E3B-A1F8961C0F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840" y="4081636"/>
            <a:ext cx="1928537" cy="2386607"/>
          </a:xfrm>
          <a:prstGeom prst="rect">
            <a:avLst/>
          </a:prstGeom>
        </p:spPr>
      </p:pic>
    </p:spTree>
    <p:extLst>
      <p:ext uri="{BB962C8B-B14F-4D97-AF65-F5344CB8AC3E}">
        <p14:creationId xmlns:p14="http://schemas.microsoft.com/office/powerpoint/2010/main" val="382927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6AB00BA-7153-467F-A386-A1D46485C428}"/>
              </a:ext>
            </a:extLst>
          </p:cNvPr>
          <p:cNvSpPr txBox="1"/>
          <p:nvPr/>
        </p:nvSpPr>
        <p:spPr>
          <a:xfrm>
            <a:off x="107504" y="1763584"/>
            <a:ext cx="8973625" cy="4893647"/>
          </a:xfrm>
          <a:prstGeom prst="rect">
            <a:avLst/>
          </a:prstGeom>
          <a:solidFill>
            <a:schemeClr val="bg1"/>
          </a:solidFill>
          <a:ln w="50800">
            <a:solidFill>
              <a:srgbClr val="C00000"/>
            </a:solidFill>
          </a:ln>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TextBox 3">
            <a:extLst>
              <a:ext uri="{FF2B5EF4-FFF2-40B4-BE49-F238E27FC236}">
                <a16:creationId xmlns:a16="http://schemas.microsoft.com/office/drawing/2014/main" id="{D8A668E8-DA40-432D-BF21-8547585B3535}"/>
              </a:ext>
            </a:extLst>
          </p:cNvPr>
          <p:cNvSpPr txBox="1"/>
          <p:nvPr/>
        </p:nvSpPr>
        <p:spPr>
          <a:xfrm>
            <a:off x="2848795" y="130732"/>
            <a:ext cx="3168352" cy="461665"/>
          </a:xfrm>
          <a:prstGeom prst="rect">
            <a:avLst/>
          </a:prstGeom>
          <a:noFill/>
        </p:spPr>
        <p:txBody>
          <a:bodyPr wrap="square" rtlCol="0">
            <a:spAutoFit/>
          </a:bodyPr>
          <a:lstStyle/>
          <a:p>
            <a:pPr algn="ctr"/>
            <a:r>
              <a:rPr lang="en-CA" dirty="0">
                <a:latin typeface="Calibri" panose="020F0502020204030204" pitchFamily="34" charset="0"/>
                <a:cs typeface="Calibri" panose="020F0502020204030204" pitchFamily="34" charset="0"/>
              </a:rPr>
              <a:t>MOHLTC</a:t>
            </a:r>
          </a:p>
        </p:txBody>
      </p:sp>
      <p:sp>
        <p:nvSpPr>
          <p:cNvPr id="5" name="TextBox 4">
            <a:extLst>
              <a:ext uri="{FF2B5EF4-FFF2-40B4-BE49-F238E27FC236}">
                <a16:creationId xmlns:a16="http://schemas.microsoft.com/office/drawing/2014/main" id="{D71EF345-2E9A-4735-9D55-7EE448FC0A8D}"/>
              </a:ext>
            </a:extLst>
          </p:cNvPr>
          <p:cNvSpPr txBox="1"/>
          <p:nvPr/>
        </p:nvSpPr>
        <p:spPr>
          <a:xfrm>
            <a:off x="2813370" y="893109"/>
            <a:ext cx="3168352" cy="461665"/>
          </a:xfrm>
          <a:prstGeom prst="rect">
            <a:avLst/>
          </a:prstGeom>
          <a:noFill/>
        </p:spPr>
        <p:txBody>
          <a:bodyPr wrap="square" rtlCol="0">
            <a:spAutoFit/>
          </a:bodyPr>
          <a:lstStyle/>
          <a:p>
            <a:pPr algn="ctr"/>
            <a:r>
              <a:rPr lang="en-CA" dirty="0">
                <a:latin typeface="Calibri" panose="020F0502020204030204" pitchFamily="34" charset="0"/>
                <a:cs typeface="Calibri" panose="020F0502020204030204" pitchFamily="34" charset="0"/>
              </a:rPr>
              <a:t>Ontario Health</a:t>
            </a:r>
          </a:p>
        </p:txBody>
      </p:sp>
      <p:sp>
        <p:nvSpPr>
          <p:cNvPr id="7" name="TextBox 6">
            <a:extLst>
              <a:ext uri="{FF2B5EF4-FFF2-40B4-BE49-F238E27FC236}">
                <a16:creationId xmlns:a16="http://schemas.microsoft.com/office/drawing/2014/main" id="{2D36D8F0-F0F4-4752-8D4A-19A244D16C9A}"/>
              </a:ext>
            </a:extLst>
          </p:cNvPr>
          <p:cNvSpPr txBox="1"/>
          <p:nvPr/>
        </p:nvSpPr>
        <p:spPr>
          <a:xfrm>
            <a:off x="2500343" y="1740088"/>
            <a:ext cx="4032332" cy="461665"/>
          </a:xfrm>
          <a:prstGeom prst="rect">
            <a:avLst/>
          </a:prstGeom>
          <a:noFill/>
        </p:spPr>
        <p:txBody>
          <a:bodyPr wrap="square" rtlCol="0">
            <a:spAutoFit/>
          </a:bodyPr>
          <a:lstStyle/>
          <a:p>
            <a:pPr algn="ctr"/>
            <a:r>
              <a:rPr lang="en-CA" b="1" dirty="0">
                <a:latin typeface="Calibri" panose="020F0502020204030204" pitchFamily="34" charset="0"/>
                <a:cs typeface="Calibri" panose="020F0502020204030204" pitchFamily="34" charset="0"/>
              </a:rPr>
              <a:t>Ontario Health Team (OHT)</a:t>
            </a:r>
          </a:p>
        </p:txBody>
      </p:sp>
      <p:pic>
        <p:nvPicPr>
          <p:cNvPr id="1028" name="Picture 4" descr="Image result for bag of money">
            <a:extLst>
              <a:ext uri="{FF2B5EF4-FFF2-40B4-BE49-F238E27FC236}">
                <a16:creationId xmlns:a16="http://schemas.microsoft.com/office/drawing/2014/main" id="{0E449964-4577-4A80-A2D6-FDFA35734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033" y="308184"/>
            <a:ext cx="1224136" cy="12083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close up of a sign&#10;&#10;Description automatically generated">
            <a:extLst>
              <a:ext uri="{FF2B5EF4-FFF2-40B4-BE49-F238E27FC236}">
                <a16:creationId xmlns:a16="http://schemas.microsoft.com/office/drawing/2014/main" id="{5C42FAE2-E9D3-4E2D-A853-A4DC8DDA3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851" y="337177"/>
            <a:ext cx="1503611" cy="1202486"/>
          </a:xfrm>
          <a:prstGeom prst="rect">
            <a:avLst/>
          </a:prstGeom>
        </p:spPr>
      </p:pic>
      <p:sp>
        <p:nvSpPr>
          <p:cNvPr id="12" name="Arrow: Down 11">
            <a:extLst>
              <a:ext uri="{FF2B5EF4-FFF2-40B4-BE49-F238E27FC236}">
                <a16:creationId xmlns:a16="http://schemas.microsoft.com/office/drawing/2014/main" id="{3CDB5ABD-872D-4A0E-B530-24F5F1A66898}"/>
              </a:ext>
            </a:extLst>
          </p:cNvPr>
          <p:cNvSpPr/>
          <p:nvPr/>
        </p:nvSpPr>
        <p:spPr>
          <a:xfrm>
            <a:off x="4246133" y="608481"/>
            <a:ext cx="360040" cy="28057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Down 14">
            <a:extLst>
              <a:ext uri="{FF2B5EF4-FFF2-40B4-BE49-F238E27FC236}">
                <a16:creationId xmlns:a16="http://schemas.microsoft.com/office/drawing/2014/main" id="{1A8BD45A-EF4B-4FE4-B3A2-F2F863075054}"/>
              </a:ext>
            </a:extLst>
          </p:cNvPr>
          <p:cNvSpPr/>
          <p:nvPr/>
        </p:nvSpPr>
        <p:spPr>
          <a:xfrm>
            <a:off x="4252951" y="1389689"/>
            <a:ext cx="360040" cy="28057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C9E0CE0E-5E3A-435A-97BD-E346A09B557E}"/>
              </a:ext>
            </a:extLst>
          </p:cNvPr>
          <p:cNvSpPr/>
          <p:nvPr/>
        </p:nvSpPr>
        <p:spPr>
          <a:xfrm>
            <a:off x="2111292" y="2210741"/>
            <a:ext cx="4572508" cy="830997"/>
          </a:xfrm>
          <a:prstGeom prst="ellipse">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alibri" panose="020F0502020204030204" pitchFamily="34" charset="0"/>
                <a:cs typeface="Calibri" panose="020F0502020204030204" pitchFamily="34" charset="0"/>
              </a:rPr>
              <a:t>Governance Structure</a:t>
            </a:r>
          </a:p>
        </p:txBody>
      </p:sp>
      <p:sp>
        <p:nvSpPr>
          <p:cNvPr id="16" name="Arrow: Curved Right 15">
            <a:extLst>
              <a:ext uri="{FF2B5EF4-FFF2-40B4-BE49-F238E27FC236}">
                <a16:creationId xmlns:a16="http://schemas.microsoft.com/office/drawing/2014/main" id="{94ED15E2-1102-4294-A401-8ED87219A8BA}"/>
              </a:ext>
            </a:extLst>
          </p:cNvPr>
          <p:cNvSpPr/>
          <p:nvPr/>
        </p:nvSpPr>
        <p:spPr>
          <a:xfrm rot="10550525">
            <a:off x="6799487" y="2426772"/>
            <a:ext cx="509351" cy="612597"/>
          </a:xfrm>
          <a:prstGeom prst="curvedRightArrow">
            <a:avLst/>
          </a:prstGeom>
          <a:solidFill>
            <a:srgbClr val="C00000"/>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2" name="Arrow: Curved Left 21">
            <a:extLst>
              <a:ext uri="{FF2B5EF4-FFF2-40B4-BE49-F238E27FC236}">
                <a16:creationId xmlns:a16="http://schemas.microsoft.com/office/drawing/2014/main" id="{F4784711-4C21-44E2-B685-CC3E81524595}"/>
              </a:ext>
            </a:extLst>
          </p:cNvPr>
          <p:cNvSpPr/>
          <p:nvPr/>
        </p:nvSpPr>
        <p:spPr>
          <a:xfrm rot="10800000">
            <a:off x="1382354" y="2497186"/>
            <a:ext cx="499100" cy="623372"/>
          </a:xfrm>
          <a:prstGeom prst="curvedLeftArrow">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Arrow: Left-Right 23">
            <a:extLst>
              <a:ext uri="{FF2B5EF4-FFF2-40B4-BE49-F238E27FC236}">
                <a16:creationId xmlns:a16="http://schemas.microsoft.com/office/drawing/2014/main" id="{D8D46B7E-0BD3-45A1-B2CF-792B9495A5A0}"/>
              </a:ext>
            </a:extLst>
          </p:cNvPr>
          <p:cNvSpPr/>
          <p:nvPr/>
        </p:nvSpPr>
        <p:spPr>
          <a:xfrm>
            <a:off x="3778775" y="3232271"/>
            <a:ext cx="1749154" cy="256624"/>
          </a:xfrm>
          <a:prstGeom prst="leftRightArrow">
            <a:avLst/>
          </a:prstGeom>
          <a:solidFill>
            <a:srgbClr val="C00000">
              <a:tint val="66000"/>
              <a:satMod val="160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7" name="Picture 1026">
            <a:extLst>
              <a:ext uri="{FF2B5EF4-FFF2-40B4-BE49-F238E27FC236}">
                <a16:creationId xmlns:a16="http://schemas.microsoft.com/office/drawing/2014/main" id="{C3829132-729A-4EE8-8866-F735757376E5}"/>
              </a:ext>
            </a:extLst>
          </p:cNvPr>
          <p:cNvPicPr>
            <a:picLocks noChangeAspect="1"/>
          </p:cNvPicPr>
          <p:nvPr/>
        </p:nvPicPr>
        <p:blipFill>
          <a:blip r:embed="rId5"/>
          <a:stretch>
            <a:fillRect/>
          </a:stretch>
        </p:blipFill>
        <p:spPr>
          <a:xfrm>
            <a:off x="1017771" y="5228925"/>
            <a:ext cx="7249206" cy="1592094"/>
          </a:xfrm>
          <a:prstGeom prst="rect">
            <a:avLst/>
          </a:prstGeom>
        </p:spPr>
      </p:pic>
      <p:pic>
        <p:nvPicPr>
          <p:cNvPr id="1030" name="Picture 6" descr="Image result for open door">
            <a:extLst>
              <a:ext uri="{FF2B5EF4-FFF2-40B4-BE49-F238E27FC236}">
                <a16:creationId xmlns:a16="http://schemas.microsoft.com/office/drawing/2014/main" id="{7DDC483C-0F8C-4F40-A03A-4078E71A50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52" y="3550476"/>
            <a:ext cx="1098113" cy="17217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08C18F90-1488-4031-9EEF-3E2F6524F5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589" y="3209380"/>
            <a:ext cx="846095" cy="1028700"/>
          </a:xfrm>
          <a:prstGeom prst="rect">
            <a:avLst/>
          </a:prstGeom>
        </p:spPr>
      </p:pic>
      <p:pic>
        <p:nvPicPr>
          <p:cNvPr id="30" name="Picture 29">
            <a:extLst>
              <a:ext uri="{FF2B5EF4-FFF2-40B4-BE49-F238E27FC236}">
                <a16:creationId xmlns:a16="http://schemas.microsoft.com/office/drawing/2014/main" id="{C28ADBD1-7E05-4326-88C0-DF63D5526F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280" y="3896983"/>
            <a:ext cx="720081" cy="1107644"/>
          </a:xfrm>
          <a:prstGeom prst="rect">
            <a:avLst/>
          </a:prstGeom>
        </p:spPr>
      </p:pic>
      <p:pic>
        <p:nvPicPr>
          <p:cNvPr id="28" name="Picture 27">
            <a:extLst>
              <a:ext uri="{FF2B5EF4-FFF2-40B4-BE49-F238E27FC236}">
                <a16:creationId xmlns:a16="http://schemas.microsoft.com/office/drawing/2014/main" id="{A478B917-7741-4846-8C7F-0A7C72770A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846" y="4734090"/>
            <a:ext cx="827583" cy="896405"/>
          </a:xfrm>
          <a:prstGeom prst="rect">
            <a:avLst/>
          </a:prstGeom>
        </p:spPr>
      </p:pic>
      <p:sp>
        <p:nvSpPr>
          <p:cNvPr id="14" name="TextBox 13">
            <a:extLst>
              <a:ext uri="{FF2B5EF4-FFF2-40B4-BE49-F238E27FC236}">
                <a16:creationId xmlns:a16="http://schemas.microsoft.com/office/drawing/2014/main" id="{0F79D2FF-CE8B-4F74-9817-84D58B7AA7DD}"/>
              </a:ext>
            </a:extLst>
          </p:cNvPr>
          <p:cNvSpPr txBox="1"/>
          <p:nvPr/>
        </p:nvSpPr>
        <p:spPr>
          <a:xfrm>
            <a:off x="1599849" y="3209380"/>
            <a:ext cx="2016224" cy="1384995"/>
          </a:xfrm>
          <a:prstGeom prst="rect">
            <a:avLst/>
          </a:prstGeom>
          <a:noFill/>
          <a:ln>
            <a:solidFill>
              <a:srgbClr val="C00000"/>
            </a:solidFill>
          </a:ln>
        </p:spPr>
        <p:txBody>
          <a:bodyPr wrap="square" rtlCol="0">
            <a:spAutoFit/>
          </a:bodyPr>
          <a:lstStyle/>
          <a:p>
            <a:pPr algn="ctr"/>
            <a:r>
              <a:rPr lang="en-CA" sz="2000" b="1" dirty="0">
                <a:latin typeface="Calibri" panose="020F0502020204030204" pitchFamily="34" charset="0"/>
                <a:cs typeface="Calibri" panose="020F0502020204030204" pitchFamily="34" charset="0"/>
              </a:rPr>
              <a:t>Primary Care</a:t>
            </a:r>
          </a:p>
          <a:p>
            <a:pPr marL="342900" indent="-342900">
              <a:buFontTx/>
              <a:buChar char="-"/>
            </a:pPr>
            <a:r>
              <a:rPr lang="en-CA" sz="1600" dirty="0">
                <a:latin typeface="Calibri" panose="020F0502020204030204" pitchFamily="34" charset="0"/>
                <a:cs typeface="Calibri" panose="020F0502020204030204" pitchFamily="34" charset="0"/>
              </a:rPr>
              <a:t>FHTs</a:t>
            </a:r>
          </a:p>
          <a:p>
            <a:pPr marL="342900" indent="-342900">
              <a:buFontTx/>
              <a:buChar char="-"/>
            </a:pPr>
            <a:r>
              <a:rPr lang="en-CA" sz="1600" dirty="0">
                <a:latin typeface="Calibri" panose="020F0502020204030204" pitchFamily="34" charset="0"/>
                <a:cs typeface="Calibri" panose="020F0502020204030204" pitchFamily="34" charset="0"/>
              </a:rPr>
              <a:t>FHOs/FHGs/FHNs</a:t>
            </a:r>
          </a:p>
          <a:p>
            <a:pPr marL="342900" indent="-342900">
              <a:buFontTx/>
              <a:buChar char="-"/>
            </a:pPr>
            <a:r>
              <a:rPr lang="en-CA" sz="1600" dirty="0">
                <a:latin typeface="Calibri" panose="020F0502020204030204" pitchFamily="34" charset="0"/>
                <a:cs typeface="Calibri" panose="020F0502020204030204" pitchFamily="34" charset="0"/>
              </a:rPr>
              <a:t>CHCs</a:t>
            </a:r>
          </a:p>
          <a:p>
            <a:pPr marL="342900" indent="-342900">
              <a:buFontTx/>
              <a:buChar char="-"/>
            </a:pPr>
            <a:r>
              <a:rPr lang="en-CA" sz="1600" dirty="0">
                <a:latin typeface="Calibri" panose="020F0502020204030204" pitchFamily="34" charset="0"/>
                <a:cs typeface="Calibri" panose="020F0502020204030204" pitchFamily="34" charset="0"/>
              </a:rPr>
              <a:t>Solo GPs</a:t>
            </a:r>
          </a:p>
        </p:txBody>
      </p:sp>
      <p:sp>
        <p:nvSpPr>
          <p:cNvPr id="18" name="TextBox 17">
            <a:extLst>
              <a:ext uri="{FF2B5EF4-FFF2-40B4-BE49-F238E27FC236}">
                <a16:creationId xmlns:a16="http://schemas.microsoft.com/office/drawing/2014/main" id="{114EBE21-C305-46A4-9CDF-1925928A0329}"/>
              </a:ext>
            </a:extLst>
          </p:cNvPr>
          <p:cNvSpPr txBox="1"/>
          <p:nvPr/>
        </p:nvSpPr>
        <p:spPr>
          <a:xfrm>
            <a:off x="5626034" y="3120558"/>
            <a:ext cx="3054856" cy="2123658"/>
          </a:xfrm>
          <a:prstGeom prst="rect">
            <a:avLst/>
          </a:prstGeom>
          <a:noFill/>
          <a:ln>
            <a:solidFill>
              <a:srgbClr val="C00000"/>
            </a:solidFill>
          </a:ln>
        </p:spPr>
        <p:txBody>
          <a:bodyPr wrap="square" rtlCol="0">
            <a:spAutoFit/>
          </a:bodyPr>
          <a:lstStyle/>
          <a:p>
            <a:pPr algn="ctr"/>
            <a:r>
              <a:rPr lang="en-CA" sz="2000" b="1" dirty="0">
                <a:latin typeface="Calibri" panose="020F0502020204030204" pitchFamily="34" charset="0"/>
                <a:cs typeface="Calibri" panose="020F0502020204030204" pitchFamily="34" charset="0"/>
              </a:rPr>
              <a:t>Health Service Providers</a:t>
            </a:r>
          </a:p>
          <a:p>
            <a:pPr marL="342900" indent="-342900">
              <a:buFontTx/>
              <a:buChar char="-"/>
            </a:pPr>
            <a:r>
              <a:rPr lang="en-CA" sz="1600" dirty="0">
                <a:latin typeface="Calibri" panose="020F0502020204030204" pitchFamily="34" charset="0"/>
                <a:cs typeface="Calibri" panose="020F0502020204030204" pitchFamily="34" charset="0"/>
              </a:rPr>
              <a:t>Hospitals</a:t>
            </a:r>
          </a:p>
          <a:p>
            <a:pPr marL="342900" indent="-342900">
              <a:buFontTx/>
              <a:buChar char="-"/>
            </a:pPr>
            <a:r>
              <a:rPr lang="en-CA" sz="1600" dirty="0">
                <a:latin typeface="Calibri" panose="020F0502020204030204" pitchFamily="34" charset="0"/>
                <a:cs typeface="Calibri" panose="020F0502020204030204" pitchFamily="34" charset="0"/>
              </a:rPr>
              <a:t>Mental health or addictions services</a:t>
            </a:r>
          </a:p>
          <a:p>
            <a:pPr marL="342900" indent="-342900">
              <a:buFontTx/>
              <a:buChar char="-"/>
            </a:pPr>
            <a:r>
              <a:rPr lang="en-CA" sz="1600" dirty="0">
                <a:latin typeface="Calibri" panose="020F0502020204030204" pitchFamily="34" charset="0"/>
                <a:cs typeface="Calibri" panose="020F0502020204030204" pitchFamily="34" charset="0"/>
              </a:rPr>
              <a:t>Home care or community services</a:t>
            </a:r>
          </a:p>
          <a:p>
            <a:pPr marL="342900" indent="-342900">
              <a:buFontTx/>
              <a:buChar char="-"/>
            </a:pPr>
            <a:r>
              <a:rPr lang="en-CA" sz="1600" dirty="0">
                <a:latin typeface="Calibri" panose="020F0502020204030204" pitchFamily="34" charset="0"/>
                <a:cs typeface="Calibri" panose="020F0502020204030204" pitchFamily="34" charset="0"/>
              </a:rPr>
              <a:t>Long term Care home services</a:t>
            </a:r>
          </a:p>
          <a:p>
            <a:pPr marL="342900" indent="-342900">
              <a:buFontTx/>
              <a:buChar char="-"/>
            </a:pPr>
            <a:r>
              <a:rPr lang="en-CA" sz="1600" dirty="0">
                <a:latin typeface="Calibri" panose="020F0502020204030204" pitchFamily="34" charset="0"/>
                <a:cs typeface="Calibri" panose="020F0502020204030204" pitchFamily="34" charset="0"/>
              </a:rPr>
              <a:t>Palliative care services</a:t>
            </a:r>
          </a:p>
        </p:txBody>
      </p:sp>
      <p:sp>
        <p:nvSpPr>
          <p:cNvPr id="1029" name="TextBox 1028">
            <a:extLst>
              <a:ext uri="{FF2B5EF4-FFF2-40B4-BE49-F238E27FC236}">
                <a16:creationId xmlns:a16="http://schemas.microsoft.com/office/drawing/2014/main" id="{FE4C4749-8796-4391-8E27-63D5B71557F3}"/>
              </a:ext>
            </a:extLst>
          </p:cNvPr>
          <p:cNvSpPr txBox="1"/>
          <p:nvPr/>
        </p:nvSpPr>
        <p:spPr>
          <a:xfrm>
            <a:off x="3961564" y="3441860"/>
            <a:ext cx="1481681" cy="1569660"/>
          </a:xfrm>
          <a:prstGeom prst="rect">
            <a:avLst/>
          </a:prstGeom>
          <a:noFill/>
        </p:spPr>
        <p:txBody>
          <a:bodyPr wrap="square" rtlCol="0">
            <a:spAutoFit/>
          </a:bodyPr>
          <a:lstStyle/>
          <a:p>
            <a:r>
              <a:rPr lang="en-CA" sz="1200" b="1" dirty="0">
                <a:latin typeface="Calibri" panose="020F0502020204030204" pitchFamily="34" charset="0"/>
                <a:cs typeface="Calibri" panose="020F0502020204030204" pitchFamily="34" charset="0"/>
              </a:rPr>
              <a:t>Terms + Conditions for partnership incl</a:t>
            </a:r>
            <a:r>
              <a:rPr lang="en-CA" sz="1200" dirty="0">
                <a:latin typeface="Calibri" panose="020F0502020204030204" pitchFamily="34" charset="0"/>
                <a:cs typeface="Calibri" panose="020F0502020204030204" pitchFamily="34" charset="0"/>
              </a:rPr>
              <a:t>: </a:t>
            </a:r>
          </a:p>
          <a:p>
            <a:pPr marL="171450" indent="-171450">
              <a:buFont typeface="Wingdings" panose="05000000000000000000" pitchFamily="2" charset="2"/>
              <a:buChar char="ü"/>
            </a:pPr>
            <a:r>
              <a:rPr lang="en-CA" sz="1200" dirty="0">
                <a:latin typeface="Calibri" panose="020F0502020204030204" pitchFamily="34" charset="0"/>
                <a:cs typeface="Calibri" panose="020F0502020204030204" pitchFamily="34" charset="0"/>
              </a:rPr>
              <a:t>Conflict + performance mgt</a:t>
            </a:r>
          </a:p>
          <a:p>
            <a:pPr marL="171450" indent="-171450">
              <a:buFont typeface="Wingdings" panose="05000000000000000000" pitchFamily="2" charset="2"/>
              <a:buChar char="ü"/>
            </a:pPr>
            <a:r>
              <a:rPr lang="en-CA" sz="1200" dirty="0">
                <a:latin typeface="Calibri" panose="020F0502020204030204" pitchFamily="34" charset="0"/>
                <a:cs typeface="Calibri" panose="020F0502020204030204" pitchFamily="34" charset="0"/>
              </a:rPr>
              <a:t>Info. mgt </a:t>
            </a:r>
          </a:p>
          <a:p>
            <a:pPr marL="171450" indent="-171450">
              <a:buFont typeface="Wingdings" panose="05000000000000000000" pitchFamily="2" charset="2"/>
              <a:buChar char="ü"/>
            </a:pPr>
            <a:r>
              <a:rPr lang="en-CA" sz="1200" dirty="0">
                <a:latin typeface="Calibri" panose="020F0502020204030204" pitchFamily="34" charset="0"/>
                <a:cs typeface="Calibri" panose="020F0502020204030204" pitchFamily="34" charset="0"/>
              </a:rPr>
              <a:t>Risk + gain sharing</a:t>
            </a:r>
          </a:p>
          <a:p>
            <a:pPr marL="171450" indent="-171450">
              <a:buFont typeface="Wingdings" panose="05000000000000000000" pitchFamily="2" charset="2"/>
              <a:buChar char="ü"/>
            </a:pPr>
            <a:r>
              <a:rPr lang="en-CA" sz="1200" dirty="0">
                <a:latin typeface="Calibri" panose="020F0502020204030204" pitchFamily="34" charset="0"/>
                <a:cs typeface="Calibri" panose="020F0502020204030204" pitchFamily="34" charset="0"/>
              </a:rPr>
              <a:t>Performance plan</a:t>
            </a:r>
          </a:p>
        </p:txBody>
      </p:sp>
    </p:spTree>
    <p:extLst>
      <p:ext uri="{BB962C8B-B14F-4D97-AF65-F5344CB8AC3E}">
        <p14:creationId xmlns:p14="http://schemas.microsoft.com/office/powerpoint/2010/main" val="127237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E2B85-4164-4CFE-B403-194E4ABFA329}"/>
              </a:ext>
            </a:extLst>
          </p:cNvPr>
          <p:cNvSpPr>
            <a:spLocks noGrp="1"/>
          </p:cNvSpPr>
          <p:nvPr>
            <p:ph type="title"/>
          </p:nvPr>
        </p:nvSpPr>
        <p:spPr>
          <a:xfrm>
            <a:off x="123279" y="261794"/>
            <a:ext cx="7772400" cy="1143000"/>
          </a:xfrm>
        </p:spPr>
        <p:txBody>
          <a:bodyPr/>
          <a:lstStyle/>
          <a:p>
            <a:pPr algn="l"/>
            <a:r>
              <a:rPr lang="en-CA" dirty="0"/>
              <a:t>OHT Governance </a:t>
            </a:r>
            <a:br>
              <a:rPr lang="en-CA" dirty="0"/>
            </a:br>
            <a:r>
              <a:rPr lang="en-CA" sz="2200" dirty="0"/>
              <a:t>Spectrum…</a:t>
            </a:r>
          </a:p>
        </p:txBody>
      </p:sp>
      <p:grpSp>
        <p:nvGrpSpPr>
          <p:cNvPr id="4" name="Group 3">
            <a:extLst>
              <a:ext uri="{FF2B5EF4-FFF2-40B4-BE49-F238E27FC236}">
                <a16:creationId xmlns:a16="http://schemas.microsoft.com/office/drawing/2014/main" id="{D47D16E3-8B68-45AC-8D82-05AED007F947}"/>
              </a:ext>
            </a:extLst>
          </p:cNvPr>
          <p:cNvGrpSpPr/>
          <p:nvPr/>
        </p:nvGrpSpPr>
        <p:grpSpPr>
          <a:xfrm>
            <a:off x="412604" y="2276872"/>
            <a:ext cx="8318792" cy="3787485"/>
            <a:chOff x="1842167" y="2631021"/>
            <a:chExt cx="8318792" cy="3787485"/>
          </a:xfrm>
        </p:grpSpPr>
        <p:cxnSp>
          <p:nvCxnSpPr>
            <p:cNvPr id="5" name="Straight Arrow Connector 4">
              <a:extLst>
                <a:ext uri="{FF2B5EF4-FFF2-40B4-BE49-F238E27FC236}">
                  <a16:creationId xmlns:a16="http://schemas.microsoft.com/office/drawing/2014/main" id="{B06AD383-5651-4854-ABCA-DEDC8543F4C5}"/>
                </a:ext>
              </a:extLst>
            </p:cNvPr>
            <p:cNvCxnSpPr/>
            <p:nvPr/>
          </p:nvCxnSpPr>
          <p:spPr>
            <a:xfrm>
              <a:off x="1952624" y="3464594"/>
              <a:ext cx="8208335" cy="42530"/>
            </a:xfrm>
            <a:prstGeom prst="straightConnector1">
              <a:avLst/>
            </a:prstGeom>
            <a:ln w="3810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37D9D28-F508-4C88-957C-5B6C371052F1}"/>
                </a:ext>
              </a:extLst>
            </p:cNvPr>
            <p:cNvSpPr txBox="1"/>
            <p:nvPr/>
          </p:nvSpPr>
          <p:spPr>
            <a:xfrm>
              <a:off x="2143689" y="3610868"/>
              <a:ext cx="1619160" cy="1015663"/>
            </a:xfrm>
            <a:prstGeom prst="rect">
              <a:avLst/>
            </a:prstGeom>
            <a:noFill/>
          </p:spPr>
          <p:txBody>
            <a:bodyPr wrap="square" rtlCol="0">
              <a:spAutoFit/>
            </a:bodyPr>
            <a:lstStyle/>
            <a:p>
              <a:pPr algn="ctr"/>
              <a:r>
                <a:rPr lang="en-US" sz="2000" dirty="0"/>
                <a:t>Operational Coordination</a:t>
              </a:r>
            </a:p>
            <a:p>
              <a:pPr algn="ctr"/>
              <a:endParaRPr lang="en-US" sz="2000" dirty="0"/>
            </a:p>
          </p:txBody>
        </p:sp>
        <p:sp>
          <p:nvSpPr>
            <p:cNvPr id="7" name="TextBox 6">
              <a:extLst>
                <a:ext uri="{FF2B5EF4-FFF2-40B4-BE49-F238E27FC236}">
                  <a16:creationId xmlns:a16="http://schemas.microsoft.com/office/drawing/2014/main" id="{F5BBBDC6-0F2E-4C97-B2A7-18E0B8D12B87}"/>
                </a:ext>
              </a:extLst>
            </p:cNvPr>
            <p:cNvSpPr txBox="1"/>
            <p:nvPr/>
          </p:nvSpPr>
          <p:spPr>
            <a:xfrm>
              <a:off x="4084210" y="2631021"/>
              <a:ext cx="1669340" cy="707886"/>
            </a:xfrm>
            <a:prstGeom prst="rect">
              <a:avLst/>
            </a:prstGeom>
            <a:noFill/>
          </p:spPr>
          <p:txBody>
            <a:bodyPr wrap="square" rtlCol="0">
              <a:spAutoFit/>
            </a:bodyPr>
            <a:lstStyle/>
            <a:p>
              <a:pPr algn="ctr"/>
              <a:r>
                <a:rPr lang="en-US" sz="2000" dirty="0"/>
                <a:t>Shared Management</a:t>
              </a:r>
            </a:p>
          </p:txBody>
        </p:sp>
        <p:sp>
          <p:nvSpPr>
            <p:cNvPr id="8" name="TextBox 7">
              <a:extLst>
                <a:ext uri="{FF2B5EF4-FFF2-40B4-BE49-F238E27FC236}">
                  <a16:creationId xmlns:a16="http://schemas.microsoft.com/office/drawing/2014/main" id="{69B576AE-3314-4B9F-8E0D-3622D1AC244C}"/>
                </a:ext>
              </a:extLst>
            </p:cNvPr>
            <p:cNvSpPr txBox="1"/>
            <p:nvPr/>
          </p:nvSpPr>
          <p:spPr>
            <a:xfrm>
              <a:off x="6056791" y="3595478"/>
              <a:ext cx="1492125" cy="707886"/>
            </a:xfrm>
            <a:prstGeom prst="rect">
              <a:avLst/>
            </a:prstGeom>
            <a:noFill/>
          </p:spPr>
          <p:txBody>
            <a:bodyPr wrap="square" rtlCol="0">
              <a:spAutoFit/>
            </a:bodyPr>
            <a:lstStyle/>
            <a:p>
              <a:pPr algn="ctr"/>
              <a:r>
                <a:rPr lang="en-US" sz="2000" dirty="0"/>
                <a:t>Joint Board Governance</a:t>
              </a:r>
            </a:p>
          </p:txBody>
        </p:sp>
        <p:sp>
          <p:nvSpPr>
            <p:cNvPr id="9" name="TextBox 8">
              <a:extLst>
                <a:ext uri="{FF2B5EF4-FFF2-40B4-BE49-F238E27FC236}">
                  <a16:creationId xmlns:a16="http://schemas.microsoft.com/office/drawing/2014/main" id="{248733E8-A6D0-4FC9-BBF6-C2D61957B0F0}"/>
                </a:ext>
              </a:extLst>
            </p:cNvPr>
            <p:cNvSpPr txBox="1"/>
            <p:nvPr/>
          </p:nvSpPr>
          <p:spPr>
            <a:xfrm>
              <a:off x="7532083" y="2631021"/>
              <a:ext cx="1980353" cy="707886"/>
            </a:xfrm>
            <a:prstGeom prst="rect">
              <a:avLst/>
            </a:prstGeom>
            <a:noFill/>
          </p:spPr>
          <p:txBody>
            <a:bodyPr wrap="square" rtlCol="0">
              <a:spAutoFit/>
            </a:bodyPr>
            <a:lstStyle/>
            <a:p>
              <a:pPr algn="ctr"/>
              <a:r>
                <a:rPr lang="en-US" sz="2000" dirty="0"/>
                <a:t>Single OHT Corporate Entity</a:t>
              </a:r>
            </a:p>
          </p:txBody>
        </p:sp>
        <p:cxnSp>
          <p:nvCxnSpPr>
            <p:cNvPr id="10" name="Straight Arrow Connector 9">
              <a:extLst>
                <a:ext uri="{FF2B5EF4-FFF2-40B4-BE49-F238E27FC236}">
                  <a16:creationId xmlns:a16="http://schemas.microsoft.com/office/drawing/2014/main" id="{6631E5BA-F957-44C1-A571-6570BF25A85E}"/>
                </a:ext>
              </a:extLst>
            </p:cNvPr>
            <p:cNvCxnSpPr/>
            <p:nvPr/>
          </p:nvCxnSpPr>
          <p:spPr>
            <a:xfrm flipV="1">
              <a:off x="2953269" y="4319477"/>
              <a:ext cx="0" cy="9223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123E0F9-54CA-4006-BC16-01C243BF0F50}"/>
                </a:ext>
              </a:extLst>
            </p:cNvPr>
            <p:cNvSpPr txBox="1"/>
            <p:nvPr/>
          </p:nvSpPr>
          <p:spPr>
            <a:xfrm>
              <a:off x="1842167" y="5218177"/>
              <a:ext cx="2222205" cy="1200329"/>
            </a:xfrm>
            <a:prstGeom prst="rect">
              <a:avLst/>
            </a:prstGeom>
            <a:noFill/>
          </p:spPr>
          <p:txBody>
            <a:bodyPr wrap="square" rtlCol="0">
              <a:spAutoFit/>
            </a:bodyPr>
            <a:lstStyle/>
            <a:p>
              <a:pPr algn="ctr"/>
              <a:r>
                <a:rPr lang="en-US" sz="2400" b="1" dirty="0">
                  <a:solidFill>
                    <a:srgbClr val="C00000"/>
                  </a:solidFill>
                </a:rPr>
                <a:t>Most OHTs </a:t>
              </a:r>
              <a:br>
                <a:rPr lang="en-US" sz="2400" b="1" dirty="0">
                  <a:solidFill>
                    <a:srgbClr val="C00000"/>
                  </a:solidFill>
                </a:rPr>
              </a:br>
              <a:r>
                <a:rPr lang="en-US" sz="2400" b="1" dirty="0">
                  <a:solidFill>
                    <a:srgbClr val="C00000"/>
                  </a:solidFill>
                </a:rPr>
                <a:t>are here</a:t>
              </a:r>
            </a:p>
            <a:p>
              <a:endParaRPr lang="en-US" dirty="0"/>
            </a:p>
          </p:txBody>
        </p:sp>
      </p:grpSp>
      <p:sp>
        <p:nvSpPr>
          <p:cNvPr id="12" name="Flowchart: Connector 11">
            <a:extLst>
              <a:ext uri="{FF2B5EF4-FFF2-40B4-BE49-F238E27FC236}">
                <a16:creationId xmlns:a16="http://schemas.microsoft.com/office/drawing/2014/main" id="{DEA4F780-47C1-4F90-9B8B-B72142834544}"/>
              </a:ext>
            </a:extLst>
          </p:cNvPr>
          <p:cNvSpPr/>
          <p:nvPr/>
        </p:nvSpPr>
        <p:spPr>
          <a:xfrm>
            <a:off x="1448594" y="3055607"/>
            <a:ext cx="150223" cy="157607"/>
          </a:xfrm>
          <a:prstGeom prst="flowChartConnector">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3" name="Flowchart: Connector 12">
            <a:extLst>
              <a:ext uri="{FF2B5EF4-FFF2-40B4-BE49-F238E27FC236}">
                <a16:creationId xmlns:a16="http://schemas.microsoft.com/office/drawing/2014/main" id="{D7EA5C08-5160-4E27-838B-65EB73CDC120}"/>
              </a:ext>
            </a:extLst>
          </p:cNvPr>
          <p:cNvSpPr/>
          <p:nvPr/>
        </p:nvSpPr>
        <p:spPr>
          <a:xfrm>
            <a:off x="3414205" y="3055607"/>
            <a:ext cx="150223" cy="157607"/>
          </a:xfrm>
          <a:prstGeom prst="flowChartConnector">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4" name="Flowchart: Connector 13">
            <a:extLst>
              <a:ext uri="{FF2B5EF4-FFF2-40B4-BE49-F238E27FC236}">
                <a16:creationId xmlns:a16="http://schemas.microsoft.com/office/drawing/2014/main" id="{DF4CEA28-AF68-450E-8A06-D82E2FCB1AC6}"/>
              </a:ext>
            </a:extLst>
          </p:cNvPr>
          <p:cNvSpPr/>
          <p:nvPr/>
        </p:nvSpPr>
        <p:spPr>
          <a:xfrm>
            <a:off x="5304704" y="3055607"/>
            <a:ext cx="150223" cy="157607"/>
          </a:xfrm>
          <a:prstGeom prst="flowChartConnector">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5" name="Flowchart: Connector 14">
            <a:extLst>
              <a:ext uri="{FF2B5EF4-FFF2-40B4-BE49-F238E27FC236}">
                <a16:creationId xmlns:a16="http://schemas.microsoft.com/office/drawing/2014/main" id="{75067115-A3BB-4A13-9127-14094D472BB9}"/>
              </a:ext>
            </a:extLst>
          </p:cNvPr>
          <p:cNvSpPr/>
          <p:nvPr/>
        </p:nvSpPr>
        <p:spPr>
          <a:xfrm>
            <a:off x="7120091" y="3086086"/>
            <a:ext cx="150223" cy="157607"/>
          </a:xfrm>
          <a:prstGeom prst="flowChartConnector">
            <a:avLst/>
          </a:prstGeom>
          <a:solidFill>
            <a:schemeClr val="bg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E2C26C0C-6BBC-48CC-A77B-A113F9328D26}"/>
              </a:ext>
            </a:extLst>
          </p:cNvPr>
          <p:cNvSpPr/>
          <p:nvPr/>
        </p:nvSpPr>
        <p:spPr>
          <a:xfrm>
            <a:off x="2843807" y="4047585"/>
            <a:ext cx="6120675" cy="2677656"/>
          </a:xfrm>
          <a:prstGeom prst="rect">
            <a:avLst/>
          </a:prstGeom>
          <a:solidFill>
            <a:schemeClr val="bg1"/>
          </a:solidFill>
          <a:ln>
            <a:solidFill>
              <a:schemeClr val="tx1">
                <a:lumMod val="50000"/>
                <a:lumOff val="50000"/>
              </a:schemeClr>
            </a:solidFill>
          </a:ln>
        </p:spPr>
        <p:txBody>
          <a:bodyPr wrap="square">
            <a:spAutoFit/>
          </a:bodyPr>
          <a:lstStyle/>
          <a:p>
            <a:pPr marL="285750" indent="-285750">
              <a:buFontTx/>
              <a:buChar char="-"/>
            </a:pPr>
            <a:r>
              <a:rPr lang="en-US" sz="1600" b="1" dirty="0">
                <a:latin typeface="Calibri" panose="020F0502020204030204" pitchFamily="34" charset="0"/>
                <a:cs typeface="Calibri" panose="020F0502020204030204" pitchFamily="34" charset="0"/>
              </a:rPr>
              <a:t>Ontario Health Teams to determine how best to </a:t>
            </a:r>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self-organize </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 Each participating sector may maintain independent legal entities with independent management and independent Board of Directors</a:t>
            </a:r>
          </a:p>
          <a:p>
            <a:pPr marL="285750" indent="-285750">
              <a:buFontTx/>
              <a:buChar char="-"/>
            </a:pPr>
            <a:r>
              <a:rPr lang="en-US" sz="1600" dirty="0">
                <a:latin typeface="Calibri" panose="020F0502020204030204" pitchFamily="34" charset="0"/>
                <a:cs typeface="Calibri" panose="020F0502020204030204" pitchFamily="34" charset="0"/>
              </a:rPr>
              <a:t>Governance arrangements may evolve as OHTs mature and funding and accountability relationships shift</a:t>
            </a:r>
          </a:p>
          <a:p>
            <a:pPr marL="285750" indent="-285750">
              <a:buFontTx/>
              <a:buChar char="-"/>
            </a:pPr>
            <a:r>
              <a:rPr lang="en-CA" sz="1600" b="1" dirty="0">
                <a:latin typeface="Calibri" panose="020F0502020204030204" pitchFamily="34" charset="0"/>
                <a:cs typeface="Calibri" panose="020F0502020204030204" pitchFamily="34" charset="0"/>
              </a:rPr>
              <a:t>No funding changes in near future</a:t>
            </a:r>
            <a:r>
              <a:rPr lang="en-CA" sz="1600" dirty="0">
                <a:latin typeface="Calibri" panose="020F0502020204030204" pitchFamily="34" charset="0"/>
                <a:cs typeface="Calibri" panose="020F0502020204030204" pitchFamily="34" charset="0"/>
              </a:rPr>
              <a:t>; at maturity: one integrated funding envelope. </a:t>
            </a:r>
            <a:endParaRPr lang="en-US" sz="1600" dirty="0">
              <a:latin typeface="Calibri" panose="020F0502020204030204" pitchFamily="34" charset="0"/>
              <a:cs typeface="Calibri" panose="020F0502020204030204" pitchFamily="34" charset="0"/>
            </a:endParaRPr>
          </a:p>
          <a:p>
            <a:pPr marL="342900" indent="-342900">
              <a:buFontTx/>
              <a:buChar char="-"/>
            </a:pPr>
            <a:endParaRPr lang="en-CA" dirty="0">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76D2B22B-EF73-41FF-A3A2-0B7177D7A1CA}"/>
              </a:ext>
            </a:extLst>
          </p:cNvPr>
          <p:cNvPicPr>
            <a:picLocks noChangeAspect="1"/>
          </p:cNvPicPr>
          <p:nvPr/>
        </p:nvPicPr>
        <p:blipFill>
          <a:blip r:embed="rId3">
            <a:clrChange>
              <a:clrFrom>
                <a:srgbClr val="FBFFFF"/>
              </a:clrFrom>
              <a:clrTo>
                <a:srgbClr val="FB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323986" y="137950"/>
            <a:ext cx="4136445" cy="1984772"/>
          </a:xfrm>
          <a:prstGeom prst="rect">
            <a:avLst/>
          </a:prstGeom>
        </p:spPr>
      </p:pic>
    </p:spTree>
    <p:extLst>
      <p:ext uri="{BB962C8B-B14F-4D97-AF65-F5344CB8AC3E}">
        <p14:creationId xmlns:p14="http://schemas.microsoft.com/office/powerpoint/2010/main" val="334727699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FHTO slide template" id="{5E986FE9-0CE2-48B2-8E8F-55046C1091C4}" vid="{37469BE7-B1F3-4E95-86EA-71772287518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5F3C74F486264BB767D955CF8CA237" ma:contentTypeVersion="3" ma:contentTypeDescription="Create a new document." ma:contentTypeScope="" ma:versionID="072353accc52bc3072d23851e31c363b">
  <xsd:schema xmlns:xsd="http://www.w3.org/2001/XMLSchema" xmlns:xs="http://www.w3.org/2001/XMLSchema" xmlns:p="http://schemas.microsoft.com/office/2006/metadata/properties" xmlns:ns2="34a25cd4-2684-4740-bc6e-b74cbefe7d11" xmlns:ns3="57d38f08-1d04-4269-bed3-ec8a13776672" targetNamespace="http://schemas.microsoft.com/office/2006/metadata/properties" ma:root="true" ma:fieldsID="f97260f2593895828ef161ea87b2c7f6" ns2:_="" ns3:_="">
    <xsd:import namespace="34a25cd4-2684-4740-bc6e-b74cbefe7d11"/>
    <xsd:import namespace="57d38f08-1d04-4269-bed3-ec8a13776672"/>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a25cd4-2684-4740-bc6e-b74cbefe7d1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d38f08-1d04-4269-bed3-ec8a13776672"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976E23-6C6C-43FD-9278-9E86D23CB83F}">
  <ds:schemaRefs>
    <ds:schemaRef ds:uri="http://schemas.microsoft.com/sharepoint/v3/contenttype/forms"/>
  </ds:schemaRefs>
</ds:datastoreItem>
</file>

<file path=customXml/itemProps2.xml><?xml version="1.0" encoding="utf-8"?>
<ds:datastoreItem xmlns:ds="http://schemas.openxmlformats.org/officeDocument/2006/customXml" ds:itemID="{DC478CC5-908F-4B77-AB60-2158DA86E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a25cd4-2684-4740-bc6e-b74cbefe7d11"/>
    <ds:schemaRef ds:uri="57d38f08-1d04-4269-bed3-ec8a137766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4A4490-3127-4598-AA62-E3D31712EE51}">
  <ds:schemaRefs>
    <ds:schemaRef ds:uri="34a25cd4-2684-4740-bc6e-b74cbefe7d11"/>
    <ds:schemaRef ds:uri="http://purl.org/dc/terms/"/>
    <ds:schemaRef ds:uri="http://schemas.openxmlformats.org/package/2006/metadata/core-properties"/>
    <ds:schemaRef ds:uri="57d38f08-1d04-4269-bed3-ec8a1377667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AFHTO slide template</Template>
  <TotalTime>9039</TotalTime>
  <Words>2477</Words>
  <Application>Microsoft Office PowerPoint</Application>
  <PresentationFormat>On-screen Show (4:3)</PresentationFormat>
  <Paragraphs>350</Paragraphs>
  <Slides>33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Bradley Hand ITC</vt:lpstr>
      <vt:lpstr>Calibri</vt:lpstr>
      <vt:lpstr>Proxima Nova</vt:lpstr>
      <vt:lpstr>Times New Roman</vt:lpstr>
      <vt:lpstr>Wingdings</vt:lpstr>
      <vt:lpstr>Default Design</vt:lpstr>
      <vt:lpstr>PowerPoint Presentation</vt:lpstr>
      <vt:lpstr>PowerPoint Presentation</vt:lpstr>
      <vt:lpstr>PowerPoint Presentation</vt:lpstr>
      <vt:lpstr>Ontario Health Teams: The who, what, why behind OHTs…</vt:lpstr>
      <vt:lpstr>Connecting Care Act, 2019: On June 6, 2019, the Connecting Care Act (CCA) was proclaimed into force… </vt:lpstr>
      <vt:lpstr>Ontario Health</vt:lpstr>
      <vt:lpstr>Ontario Health Teams: OHTs Through this model, groups of health care providers will work together as a team to deliver a full and coordinated continuum of care for patients, even if they’re not in the same organization or physical location.  </vt:lpstr>
      <vt:lpstr>PowerPoint Presentation</vt:lpstr>
      <vt:lpstr>OHT Governance  Spectrum…</vt:lpstr>
      <vt:lpstr>OHTs: </vt:lpstr>
      <vt:lpstr>OHTs What’s the process to become an OHT…?</vt:lpstr>
      <vt:lpstr>OHTs: Current State </vt:lpstr>
      <vt:lpstr>Role of Primary Care in OHTs</vt:lpstr>
      <vt:lpstr>ISSUES &amp; UNKNOWNS WITH OHTs</vt:lpstr>
      <vt:lpstr>PowerPoint Presentation</vt:lpstr>
      <vt:lpstr>PowerPoint Presentation</vt:lpstr>
      <vt:lpstr>PowerPoint Presentation</vt:lpstr>
      <vt:lpstr>Agenda</vt:lpstr>
      <vt:lpstr>How Digital Tools Can Help</vt:lpstr>
      <vt:lpstr>PowerPoint Presentation</vt:lpstr>
      <vt:lpstr>Overview of the Digital Health Playbook </vt:lpstr>
      <vt:lpstr>PowerPoint Presentation</vt:lpstr>
      <vt:lpstr>PowerPoint Presentation</vt:lpstr>
      <vt:lpstr>OntarioMD &amp; Digital Health Services</vt:lpstr>
      <vt:lpstr>Digital Health Partner Consortium</vt:lpstr>
      <vt:lpstr>CM&amp;A Benefits  </vt:lpstr>
      <vt:lpstr>PowerPoint Presentation</vt:lpstr>
      <vt:lpstr>Regional OHT (discussion) </vt:lpstr>
      <vt:lpstr>Opportunities &amp; Risks</vt:lpstr>
      <vt:lpstr>Considering joining an OHT?  Questions to think about…</vt:lpstr>
      <vt:lpstr>How do I learn More…</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Bryn Hamilton</dc:creator>
  <cp:lastModifiedBy>Bryn Hamilton</cp:lastModifiedBy>
  <cp:revision>133</cp:revision>
  <dcterms:created xsi:type="dcterms:W3CDTF">2018-05-16T18:36:33Z</dcterms:created>
  <dcterms:modified xsi:type="dcterms:W3CDTF">2019-09-17T17:29:52Z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0x010100F45F3C74F486264BB767D955CF8CA237</vt:lpwstr>
  </property>
</Properties>
</file>