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Lst>
  <p:notesMasterIdLst>
    <p:notesMasterId r:id="rId17"/>
  </p:notesMasterIdLst>
  <p:sldIdLst>
    <p:sldId id="256" r:id="rId3"/>
    <p:sldId id="257" r:id="rId4"/>
    <p:sldId id="258" r:id="rId5"/>
    <p:sldId id="269" r:id="rId6"/>
    <p:sldId id="262" r:id="rId7"/>
    <p:sldId id="273" r:id="rId8"/>
    <p:sldId id="263" r:id="rId9"/>
    <p:sldId id="264" r:id="rId10"/>
    <p:sldId id="272" r:id="rId11"/>
    <p:sldId id="274" r:id="rId12"/>
    <p:sldId id="267" r:id="rId13"/>
    <p:sldId id="265" r:id="rId14"/>
    <p:sldId id="275" r:id="rId15"/>
    <p:sldId id="25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838AA8-DD52-427A-9F48-BBABAF1F4D8F}" type="datetimeFigureOut">
              <a:rPr lang="en-CA" smtClean="0"/>
              <a:t>2019-09-18</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BB978A-4086-41BB-9CE4-18765FE347DD}" type="slidenum">
              <a:rPr lang="en-CA" smtClean="0"/>
              <a:t>‹#›</a:t>
            </a:fld>
            <a:endParaRPr lang="en-CA"/>
          </a:p>
        </p:txBody>
      </p:sp>
    </p:spTree>
    <p:extLst>
      <p:ext uri="{BB962C8B-B14F-4D97-AF65-F5344CB8AC3E}">
        <p14:creationId xmlns:p14="http://schemas.microsoft.com/office/powerpoint/2010/main" val="5235503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0A8BDD8-71DD-491B-9474-1C70DA30C915}" type="slidenum">
              <a:rPr kumimoji="0" lang="en-CA"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CA"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p:spPr>
        <p:txBody>
          <a:bodyPr/>
          <a:lstStyle/>
          <a:p>
            <a:pPr eaLnBrk="1" hangingPunct="1"/>
            <a:endParaRPr lang="en-CA" altLang="en-US">
              <a:latin typeface="Times New Roman" panose="02020603050405020304" pitchFamily="18" charset="0"/>
              <a:cs typeface="Times New Roman" panose="02020603050405020304" pitchFamily="18" charset="0"/>
            </a:endParaRPr>
          </a:p>
          <a:p>
            <a:pPr eaLnBrk="1" hangingPunct="1"/>
            <a:endParaRPr lang="en-CA" alt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51865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339C07-9C49-4579-AA75-865C6B3A07C7}" type="datetimeFigureOut">
              <a:rPr lang="en-CA" smtClean="0"/>
              <a:t>2019-09-18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49DB000-5287-452E-9A90-C40F536E00C3}" type="slidenum">
              <a:rPr lang="en-CA" smtClean="0"/>
              <a:t>‹#›</a:t>
            </a:fld>
            <a:endParaRPr lang="en-CA" dirty="0"/>
          </a:p>
        </p:txBody>
      </p:sp>
    </p:spTree>
    <p:extLst>
      <p:ext uri="{BB962C8B-B14F-4D97-AF65-F5344CB8AC3E}">
        <p14:creationId xmlns:p14="http://schemas.microsoft.com/office/powerpoint/2010/main" val="2214765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A339C07-9C49-4579-AA75-865C6B3A07C7}" type="datetimeFigureOut">
              <a:rPr lang="en-CA" smtClean="0"/>
              <a:t>2019-09-18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49DB000-5287-452E-9A90-C40F536E00C3}" type="slidenum">
              <a:rPr lang="en-CA" smtClean="0"/>
              <a:t>‹#›</a:t>
            </a:fld>
            <a:endParaRPr lang="en-CA" dirty="0"/>
          </a:p>
        </p:txBody>
      </p:sp>
    </p:spTree>
    <p:extLst>
      <p:ext uri="{BB962C8B-B14F-4D97-AF65-F5344CB8AC3E}">
        <p14:creationId xmlns:p14="http://schemas.microsoft.com/office/powerpoint/2010/main" val="1323248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A339C07-9C49-4579-AA75-865C6B3A07C7}" type="datetimeFigureOut">
              <a:rPr lang="en-CA" smtClean="0"/>
              <a:t>2019-09-18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49DB000-5287-452E-9A90-C40F536E00C3}" type="slidenum">
              <a:rPr lang="en-CA" smtClean="0"/>
              <a:t>‹#›</a:t>
            </a:fld>
            <a:endParaRPr lang="en-CA"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420813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A339C07-9C49-4579-AA75-865C6B3A07C7}" type="datetimeFigureOut">
              <a:rPr lang="en-CA" smtClean="0"/>
              <a:t>2019-09-18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49DB000-5287-452E-9A90-C40F536E00C3}" type="slidenum">
              <a:rPr lang="en-CA" smtClean="0"/>
              <a:t>‹#›</a:t>
            </a:fld>
            <a:endParaRPr lang="en-CA" dirty="0"/>
          </a:p>
        </p:txBody>
      </p:sp>
    </p:spTree>
    <p:extLst>
      <p:ext uri="{BB962C8B-B14F-4D97-AF65-F5344CB8AC3E}">
        <p14:creationId xmlns:p14="http://schemas.microsoft.com/office/powerpoint/2010/main" val="42007265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A339C07-9C49-4579-AA75-865C6B3A07C7}" type="datetimeFigureOut">
              <a:rPr lang="en-CA" smtClean="0"/>
              <a:t>2019-09-18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49DB000-5287-452E-9A90-C40F536E00C3}" type="slidenum">
              <a:rPr lang="en-CA" smtClean="0"/>
              <a:t>‹#›</a:t>
            </a:fld>
            <a:endParaRPr lang="en-CA"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00523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A339C07-9C49-4579-AA75-865C6B3A07C7}" type="datetimeFigureOut">
              <a:rPr lang="en-CA" smtClean="0"/>
              <a:t>2019-09-18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49DB000-5287-452E-9A90-C40F536E00C3}" type="slidenum">
              <a:rPr lang="en-CA" smtClean="0"/>
              <a:t>‹#›</a:t>
            </a:fld>
            <a:endParaRPr lang="en-CA" dirty="0"/>
          </a:p>
        </p:txBody>
      </p:sp>
    </p:spTree>
    <p:extLst>
      <p:ext uri="{BB962C8B-B14F-4D97-AF65-F5344CB8AC3E}">
        <p14:creationId xmlns:p14="http://schemas.microsoft.com/office/powerpoint/2010/main" val="42083707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339C07-9C49-4579-AA75-865C6B3A07C7}" type="datetimeFigureOut">
              <a:rPr lang="en-CA" smtClean="0"/>
              <a:t>2019-09-18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49DB000-5287-452E-9A90-C40F536E00C3}" type="slidenum">
              <a:rPr lang="en-CA" smtClean="0"/>
              <a:t>‹#›</a:t>
            </a:fld>
            <a:endParaRPr lang="en-CA" dirty="0"/>
          </a:p>
        </p:txBody>
      </p:sp>
    </p:spTree>
    <p:extLst>
      <p:ext uri="{BB962C8B-B14F-4D97-AF65-F5344CB8AC3E}">
        <p14:creationId xmlns:p14="http://schemas.microsoft.com/office/powerpoint/2010/main" val="14764789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339C07-9C49-4579-AA75-865C6B3A07C7}" type="datetimeFigureOut">
              <a:rPr lang="en-CA" smtClean="0"/>
              <a:t>2019-09-18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49DB000-5287-452E-9A90-C40F536E00C3}" type="slidenum">
              <a:rPr lang="en-CA" smtClean="0"/>
              <a:t>‹#›</a:t>
            </a:fld>
            <a:endParaRPr lang="en-CA" dirty="0"/>
          </a:p>
        </p:txBody>
      </p:sp>
    </p:spTree>
    <p:extLst>
      <p:ext uri="{BB962C8B-B14F-4D97-AF65-F5344CB8AC3E}">
        <p14:creationId xmlns:p14="http://schemas.microsoft.com/office/powerpoint/2010/main" val="20531411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61104" y="404664"/>
            <a:ext cx="9669792" cy="1224136"/>
          </a:xfrm>
          <a:prstGeom prst="rect">
            <a:avLst/>
          </a:prstGeom>
        </p:spPr>
      </p:pic>
      <p:sp>
        <p:nvSpPr>
          <p:cNvPr id="9" name="Content Placeholder 4"/>
          <p:cNvSpPr>
            <a:spLocks noGrp="1"/>
          </p:cNvSpPr>
          <p:nvPr>
            <p:ph idx="1"/>
          </p:nvPr>
        </p:nvSpPr>
        <p:spPr>
          <a:xfrm>
            <a:off x="914400" y="1981200"/>
            <a:ext cx="10363200" cy="4114800"/>
          </a:xfrm>
        </p:spPr>
        <p:txBody>
          <a:bodyPr/>
          <a:lstStyle>
            <a:lvl1pPr marL="0" indent="0">
              <a:buNone/>
              <a:defRPr sz="1800">
                <a:latin typeface="Calibri" panose="020F0502020204030204" pitchFamily="34" charset="0"/>
              </a:defRPr>
            </a:lvl1pPr>
          </a:lstStyle>
          <a:p>
            <a:pPr lvl="0"/>
            <a:r>
              <a:rPr lang="en-US"/>
              <a:t>Click to edit Master text styles</a:t>
            </a:r>
          </a:p>
        </p:txBody>
      </p:sp>
    </p:spTree>
    <p:extLst>
      <p:ext uri="{BB962C8B-B14F-4D97-AF65-F5344CB8AC3E}">
        <p14:creationId xmlns:p14="http://schemas.microsoft.com/office/powerpoint/2010/main" val="13762297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8" name="Title 7"/>
          <p:cNvSpPr>
            <a:spLocks noGrp="1"/>
          </p:cNvSpPr>
          <p:nvPr>
            <p:ph type="title"/>
          </p:nvPr>
        </p:nvSpPr>
        <p:spPr/>
        <p:txBody>
          <a:bodyPr/>
          <a:lstStyle>
            <a:lvl1pPr>
              <a:defRPr>
                <a:latin typeface="Calibri" panose="020F0502020204030204" pitchFamily="34" charset="0"/>
              </a:defRPr>
            </a:lvl1pPr>
          </a:lstStyle>
          <a:p>
            <a:r>
              <a:rPr lang="en-US"/>
              <a:t>Click to edit Master title style</a:t>
            </a:r>
            <a:endParaRPr lang="en-CA" dirty="0"/>
          </a:p>
        </p:txBody>
      </p:sp>
      <p:pic>
        <p:nvPicPr>
          <p:cNvPr id="9" name="Picture 2"/>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790951" y="6113464"/>
            <a:ext cx="5088467"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860811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8" name="Picture 5" descr="C:\Users\Heydon\Desktop\logo.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318768" y="764705"/>
            <a:ext cx="4978400" cy="153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userDrawn="1"/>
        </p:nvSpPr>
        <p:spPr>
          <a:xfrm>
            <a:off x="1487488" y="2996952"/>
            <a:ext cx="7296811" cy="1708160"/>
          </a:xfrm>
          <a:prstGeom prst="rect">
            <a:avLst/>
          </a:prstGeom>
        </p:spPr>
        <p:txBody>
          <a:bodyPr wrap="square">
            <a:spAutoFit/>
          </a:bodyPr>
          <a:lstStyle/>
          <a:p>
            <a:pPr lvl="3" eaLnBrk="1" hangingPunct="1">
              <a:lnSpc>
                <a:spcPct val="125000"/>
              </a:lnSpc>
              <a:buFontTx/>
              <a:buNone/>
            </a:pPr>
            <a:r>
              <a:rPr lang="en-CA" altLang="en-US" sz="2800" dirty="0">
                <a:solidFill>
                  <a:srgbClr val="000000"/>
                </a:solidFill>
                <a:latin typeface="Calibri" panose="020F0502020204030204" pitchFamily="34" charset="0"/>
                <a:cs typeface="Arial" panose="020B0604020202020204" pitchFamily="34" charset="0"/>
              </a:rPr>
              <a:t>e-mail:</a:t>
            </a:r>
            <a:r>
              <a:rPr lang="en-CA" altLang="en-US" sz="2800" dirty="0">
                <a:solidFill>
                  <a:srgbClr val="000080"/>
                </a:solidFill>
                <a:latin typeface="Calibri" panose="020F0502020204030204" pitchFamily="34" charset="0"/>
                <a:cs typeface="Arial" panose="020B0604020202020204" pitchFamily="34" charset="0"/>
              </a:rPr>
              <a:t>  info@afhto.ca </a:t>
            </a:r>
            <a:endParaRPr lang="en-CA" altLang="en-US" sz="2800" dirty="0">
              <a:latin typeface="Calibri" panose="020F0502020204030204" pitchFamily="34" charset="0"/>
              <a:cs typeface="Arial" panose="020B0604020202020204" pitchFamily="34" charset="0"/>
            </a:endParaRPr>
          </a:p>
          <a:p>
            <a:pPr lvl="3" eaLnBrk="1" hangingPunct="1">
              <a:lnSpc>
                <a:spcPct val="125000"/>
              </a:lnSpc>
              <a:buFontTx/>
              <a:buNone/>
            </a:pPr>
            <a:r>
              <a:rPr lang="en-CA" altLang="en-US" sz="2800" dirty="0">
                <a:solidFill>
                  <a:srgbClr val="000000"/>
                </a:solidFill>
                <a:latin typeface="Calibri" panose="020F0502020204030204" pitchFamily="34" charset="0"/>
                <a:cs typeface="Arial" panose="020B0604020202020204" pitchFamily="34" charset="0"/>
              </a:rPr>
              <a:t>phone: 647-AFHTO-05    </a:t>
            </a:r>
          </a:p>
          <a:p>
            <a:pPr lvl="3" eaLnBrk="1" hangingPunct="1">
              <a:lnSpc>
                <a:spcPct val="125000"/>
              </a:lnSpc>
              <a:buFontTx/>
              <a:buNone/>
            </a:pPr>
            <a:r>
              <a:rPr lang="en-CA" altLang="en-US" sz="2800" dirty="0">
                <a:solidFill>
                  <a:srgbClr val="000000"/>
                </a:solidFill>
                <a:latin typeface="Calibri" panose="020F0502020204030204" pitchFamily="34" charset="0"/>
                <a:cs typeface="Arial" panose="020B0604020202020204" pitchFamily="34" charset="0"/>
              </a:rPr>
              <a:t>          (647-234-8605)</a:t>
            </a:r>
            <a:endParaRPr lang="en-CA" altLang="en-US" sz="2800" dirty="0">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27783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339C07-9C49-4579-AA75-865C6B3A07C7}" type="datetimeFigureOut">
              <a:rPr lang="en-CA" smtClean="0"/>
              <a:t>2019-09-18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49DB000-5287-452E-9A90-C40F536E00C3}" type="slidenum">
              <a:rPr lang="en-CA" smtClean="0"/>
              <a:t>‹#›</a:t>
            </a:fld>
            <a:endParaRPr lang="en-CA" dirty="0"/>
          </a:p>
        </p:txBody>
      </p:sp>
    </p:spTree>
    <p:extLst>
      <p:ext uri="{BB962C8B-B14F-4D97-AF65-F5344CB8AC3E}">
        <p14:creationId xmlns:p14="http://schemas.microsoft.com/office/powerpoint/2010/main" val="14499082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4506470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Rectangle 4"/>
          <p:cNvSpPr>
            <a:spLocks noGrp="1" noChangeArrowheads="1"/>
          </p:cNvSpPr>
          <p:nvPr>
            <p:ph type="dt" sz="half" idx="10"/>
          </p:nvPr>
        </p:nvSpPr>
        <p:spPr>
          <a:ln/>
        </p:spPr>
        <p:txBody>
          <a:bodyPr/>
          <a:lstStyle>
            <a:lvl1pPr>
              <a:defRPr/>
            </a:lvl1pPr>
          </a:lstStyle>
          <a:p>
            <a:pPr>
              <a:defRPr/>
            </a:pPr>
            <a:endParaRPr lang="en-CA"/>
          </a:p>
        </p:txBody>
      </p:sp>
      <p:sp>
        <p:nvSpPr>
          <p:cNvPr id="6" name="Rectangle 5"/>
          <p:cNvSpPr>
            <a:spLocks noGrp="1" noChangeArrowheads="1"/>
          </p:cNvSpPr>
          <p:nvPr>
            <p:ph type="ftr" sz="quarter" idx="11"/>
          </p:nvPr>
        </p:nvSpPr>
        <p:spPr>
          <a:ln/>
        </p:spPr>
        <p:txBody>
          <a:bodyPr/>
          <a:lstStyle>
            <a:lvl1pPr>
              <a:defRPr/>
            </a:lvl1pPr>
          </a:lstStyle>
          <a:p>
            <a:pPr>
              <a:defRPr/>
            </a:pPr>
            <a:endParaRPr lang="en-CA"/>
          </a:p>
        </p:txBody>
      </p:sp>
      <p:sp>
        <p:nvSpPr>
          <p:cNvPr id="7" name="Rectangle 6"/>
          <p:cNvSpPr>
            <a:spLocks noGrp="1" noChangeArrowheads="1"/>
          </p:cNvSpPr>
          <p:nvPr>
            <p:ph type="sldNum" sz="quarter" idx="12"/>
          </p:nvPr>
        </p:nvSpPr>
        <p:spPr>
          <a:ln/>
        </p:spPr>
        <p:txBody>
          <a:bodyPr/>
          <a:lstStyle>
            <a:lvl1pPr>
              <a:defRPr/>
            </a:lvl1pPr>
          </a:lstStyle>
          <a:p>
            <a:fld id="{CB9116D7-917C-4E36-87E6-88875F5288DE}" type="slidenum">
              <a:rPr lang="en-CA" altLang="en-US"/>
              <a:pPr/>
              <a:t>‹#›</a:t>
            </a:fld>
            <a:endParaRPr lang="en-CA" altLang="en-US"/>
          </a:p>
        </p:txBody>
      </p:sp>
    </p:spTree>
    <p:extLst>
      <p:ext uri="{BB962C8B-B14F-4D97-AF65-F5344CB8AC3E}">
        <p14:creationId xmlns:p14="http://schemas.microsoft.com/office/powerpoint/2010/main" val="3156210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Rectangle 4"/>
          <p:cNvSpPr>
            <a:spLocks noGrp="1" noChangeArrowheads="1"/>
          </p:cNvSpPr>
          <p:nvPr>
            <p:ph type="dt" sz="half" idx="10"/>
          </p:nvPr>
        </p:nvSpPr>
        <p:spPr>
          <a:ln/>
        </p:spPr>
        <p:txBody>
          <a:bodyPr/>
          <a:lstStyle>
            <a:lvl1pPr>
              <a:defRPr/>
            </a:lvl1pPr>
          </a:lstStyle>
          <a:p>
            <a:pPr>
              <a:defRPr/>
            </a:pPr>
            <a:endParaRPr lang="en-CA"/>
          </a:p>
        </p:txBody>
      </p:sp>
      <p:sp>
        <p:nvSpPr>
          <p:cNvPr id="8" name="Rectangle 5"/>
          <p:cNvSpPr>
            <a:spLocks noGrp="1" noChangeArrowheads="1"/>
          </p:cNvSpPr>
          <p:nvPr>
            <p:ph type="ftr" sz="quarter" idx="11"/>
          </p:nvPr>
        </p:nvSpPr>
        <p:spPr>
          <a:ln/>
        </p:spPr>
        <p:txBody>
          <a:bodyPr/>
          <a:lstStyle>
            <a:lvl1pPr>
              <a:defRPr/>
            </a:lvl1pPr>
          </a:lstStyle>
          <a:p>
            <a:pPr>
              <a:defRPr/>
            </a:pPr>
            <a:endParaRPr lang="en-CA"/>
          </a:p>
        </p:txBody>
      </p:sp>
      <p:sp>
        <p:nvSpPr>
          <p:cNvPr id="9" name="Rectangle 6"/>
          <p:cNvSpPr>
            <a:spLocks noGrp="1" noChangeArrowheads="1"/>
          </p:cNvSpPr>
          <p:nvPr>
            <p:ph type="sldNum" sz="quarter" idx="12"/>
          </p:nvPr>
        </p:nvSpPr>
        <p:spPr>
          <a:ln/>
        </p:spPr>
        <p:txBody>
          <a:bodyPr/>
          <a:lstStyle>
            <a:lvl1pPr>
              <a:defRPr/>
            </a:lvl1pPr>
          </a:lstStyle>
          <a:p>
            <a:fld id="{5EDF8E1A-7912-4E51-8EA2-7001625D7ABA}" type="slidenum">
              <a:rPr lang="en-CA" altLang="en-US"/>
              <a:pPr/>
              <a:t>‹#›</a:t>
            </a:fld>
            <a:endParaRPr lang="en-CA" altLang="en-US"/>
          </a:p>
        </p:txBody>
      </p:sp>
    </p:spTree>
    <p:extLst>
      <p:ext uri="{BB962C8B-B14F-4D97-AF65-F5344CB8AC3E}">
        <p14:creationId xmlns:p14="http://schemas.microsoft.com/office/powerpoint/2010/main" val="6401655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pPr>
              <a:defRPr/>
            </a:pPr>
            <a:endParaRPr lang="en-CA"/>
          </a:p>
        </p:txBody>
      </p:sp>
      <p:sp>
        <p:nvSpPr>
          <p:cNvPr id="4" name="Rectangle 5"/>
          <p:cNvSpPr>
            <a:spLocks noGrp="1" noChangeArrowheads="1"/>
          </p:cNvSpPr>
          <p:nvPr>
            <p:ph type="ftr" sz="quarter" idx="11"/>
          </p:nvPr>
        </p:nvSpPr>
        <p:spPr>
          <a:ln/>
        </p:spPr>
        <p:txBody>
          <a:bodyPr/>
          <a:lstStyle>
            <a:lvl1pPr>
              <a:defRPr/>
            </a:lvl1pPr>
          </a:lstStyle>
          <a:p>
            <a:pPr>
              <a:defRPr/>
            </a:pPr>
            <a:endParaRPr lang="en-CA"/>
          </a:p>
        </p:txBody>
      </p:sp>
      <p:sp>
        <p:nvSpPr>
          <p:cNvPr id="5" name="Rectangle 6"/>
          <p:cNvSpPr>
            <a:spLocks noGrp="1" noChangeArrowheads="1"/>
          </p:cNvSpPr>
          <p:nvPr>
            <p:ph type="sldNum" sz="quarter" idx="12"/>
          </p:nvPr>
        </p:nvSpPr>
        <p:spPr>
          <a:ln/>
        </p:spPr>
        <p:txBody>
          <a:bodyPr/>
          <a:lstStyle>
            <a:lvl1pPr>
              <a:defRPr/>
            </a:lvl1pPr>
          </a:lstStyle>
          <a:p>
            <a:fld id="{9D30064C-113B-411B-B268-FCDC9212F94E}" type="slidenum">
              <a:rPr lang="en-CA" altLang="en-US"/>
              <a:pPr/>
              <a:t>‹#›</a:t>
            </a:fld>
            <a:endParaRPr lang="en-CA" altLang="en-US"/>
          </a:p>
        </p:txBody>
      </p:sp>
    </p:spTree>
    <p:extLst>
      <p:ext uri="{BB962C8B-B14F-4D97-AF65-F5344CB8AC3E}">
        <p14:creationId xmlns:p14="http://schemas.microsoft.com/office/powerpoint/2010/main" val="6790206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CA"/>
          </a:p>
        </p:txBody>
      </p:sp>
      <p:sp>
        <p:nvSpPr>
          <p:cNvPr id="3" name="Rectangle 5"/>
          <p:cNvSpPr>
            <a:spLocks noGrp="1" noChangeArrowheads="1"/>
          </p:cNvSpPr>
          <p:nvPr>
            <p:ph type="ftr" sz="quarter" idx="11"/>
          </p:nvPr>
        </p:nvSpPr>
        <p:spPr>
          <a:ln/>
        </p:spPr>
        <p:txBody>
          <a:bodyPr/>
          <a:lstStyle>
            <a:lvl1pPr>
              <a:defRPr/>
            </a:lvl1pPr>
          </a:lstStyle>
          <a:p>
            <a:pPr>
              <a:defRPr/>
            </a:pPr>
            <a:endParaRPr lang="en-CA"/>
          </a:p>
        </p:txBody>
      </p:sp>
      <p:sp>
        <p:nvSpPr>
          <p:cNvPr id="4" name="Rectangle 6"/>
          <p:cNvSpPr>
            <a:spLocks noGrp="1" noChangeArrowheads="1"/>
          </p:cNvSpPr>
          <p:nvPr>
            <p:ph type="sldNum" sz="quarter" idx="12"/>
          </p:nvPr>
        </p:nvSpPr>
        <p:spPr>
          <a:ln/>
        </p:spPr>
        <p:txBody>
          <a:bodyPr/>
          <a:lstStyle>
            <a:lvl1pPr>
              <a:defRPr/>
            </a:lvl1pPr>
          </a:lstStyle>
          <a:p>
            <a:fld id="{E9DCD55F-F314-4BE4-A044-8045D2EE8E1E}" type="slidenum">
              <a:rPr lang="en-CA" altLang="en-US"/>
              <a:pPr/>
              <a:t>‹#›</a:t>
            </a:fld>
            <a:endParaRPr lang="en-CA" altLang="en-US"/>
          </a:p>
        </p:txBody>
      </p:sp>
    </p:spTree>
    <p:extLst>
      <p:ext uri="{BB962C8B-B14F-4D97-AF65-F5344CB8AC3E}">
        <p14:creationId xmlns:p14="http://schemas.microsoft.com/office/powerpoint/2010/main" val="25364533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CA"/>
          </a:p>
        </p:txBody>
      </p:sp>
      <p:sp>
        <p:nvSpPr>
          <p:cNvPr id="6" name="Rectangle 5"/>
          <p:cNvSpPr>
            <a:spLocks noGrp="1" noChangeArrowheads="1"/>
          </p:cNvSpPr>
          <p:nvPr>
            <p:ph type="ftr" sz="quarter" idx="11"/>
          </p:nvPr>
        </p:nvSpPr>
        <p:spPr>
          <a:ln/>
        </p:spPr>
        <p:txBody>
          <a:bodyPr/>
          <a:lstStyle>
            <a:lvl1pPr>
              <a:defRPr/>
            </a:lvl1pPr>
          </a:lstStyle>
          <a:p>
            <a:pPr>
              <a:defRPr/>
            </a:pPr>
            <a:endParaRPr lang="en-CA"/>
          </a:p>
        </p:txBody>
      </p:sp>
      <p:sp>
        <p:nvSpPr>
          <p:cNvPr id="7" name="Rectangle 6"/>
          <p:cNvSpPr>
            <a:spLocks noGrp="1" noChangeArrowheads="1"/>
          </p:cNvSpPr>
          <p:nvPr>
            <p:ph type="sldNum" sz="quarter" idx="12"/>
          </p:nvPr>
        </p:nvSpPr>
        <p:spPr>
          <a:ln/>
        </p:spPr>
        <p:txBody>
          <a:bodyPr/>
          <a:lstStyle>
            <a:lvl1pPr>
              <a:defRPr/>
            </a:lvl1pPr>
          </a:lstStyle>
          <a:p>
            <a:fld id="{E2875A66-4F7B-4D76-8136-68C611869576}" type="slidenum">
              <a:rPr lang="en-CA" altLang="en-US"/>
              <a:pPr/>
              <a:t>‹#›</a:t>
            </a:fld>
            <a:endParaRPr lang="en-CA" altLang="en-US"/>
          </a:p>
        </p:txBody>
      </p:sp>
    </p:spTree>
    <p:extLst>
      <p:ext uri="{BB962C8B-B14F-4D97-AF65-F5344CB8AC3E}">
        <p14:creationId xmlns:p14="http://schemas.microsoft.com/office/powerpoint/2010/main" val="40149525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CA"/>
          </a:p>
        </p:txBody>
      </p:sp>
      <p:sp>
        <p:nvSpPr>
          <p:cNvPr id="5" name="Rectangle 5"/>
          <p:cNvSpPr>
            <a:spLocks noGrp="1" noChangeArrowheads="1"/>
          </p:cNvSpPr>
          <p:nvPr>
            <p:ph type="ftr" sz="quarter" idx="11"/>
          </p:nvPr>
        </p:nvSpPr>
        <p:spPr>
          <a:ln/>
        </p:spPr>
        <p:txBody>
          <a:bodyPr/>
          <a:lstStyle>
            <a:lvl1pPr>
              <a:defRPr/>
            </a:lvl1pPr>
          </a:lstStyle>
          <a:p>
            <a:pPr>
              <a:defRPr/>
            </a:pPr>
            <a:endParaRPr lang="en-CA"/>
          </a:p>
        </p:txBody>
      </p:sp>
      <p:sp>
        <p:nvSpPr>
          <p:cNvPr id="6" name="Rectangle 6"/>
          <p:cNvSpPr>
            <a:spLocks noGrp="1" noChangeArrowheads="1"/>
          </p:cNvSpPr>
          <p:nvPr>
            <p:ph type="sldNum" sz="quarter" idx="12"/>
          </p:nvPr>
        </p:nvSpPr>
        <p:spPr>
          <a:ln/>
        </p:spPr>
        <p:txBody>
          <a:bodyPr/>
          <a:lstStyle>
            <a:lvl1pPr>
              <a:defRPr/>
            </a:lvl1pPr>
          </a:lstStyle>
          <a:p>
            <a:fld id="{43EF4385-7ACB-4840-97AE-57913A5DD60F}" type="slidenum">
              <a:rPr lang="en-CA" altLang="en-US"/>
              <a:pPr/>
              <a:t>‹#›</a:t>
            </a:fld>
            <a:endParaRPr lang="en-CA" altLang="en-US"/>
          </a:p>
        </p:txBody>
      </p:sp>
    </p:spTree>
    <p:extLst>
      <p:ext uri="{BB962C8B-B14F-4D97-AF65-F5344CB8AC3E}">
        <p14:creationId xmlns:p14="http://schemas.microsoft.com/office/powerpoint/2010/main" val="10491056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486400"/>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914400" y="609600"/>
            <a:ext cx="75692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CA"/>
          </a:p>
        </p:txBody>
      </p:sp>
      <p:sp>
        <p:nvSpPr>
          <p:cNvPr id="5" name="Rectangle 5"/>
          <p:cNvSpPr>
            <a:spLocks noGrp="1" noChangeArrowheads="1"/>
          </p:cNvSpPr>
          <p:nvPr>
            <p:ph type="ftr" sz="quarter" idx="11"/>
          </p:nvPr>
        </p:nvSpPr>
        <p:spPr>
          <a:ln/>
        </p:spPr>
        <p:txBody>
          <a:bodyPr/>
          <a:lstStyle>
            <a:lvl1pPr>
              <a:defRPr/>
            </a:lvl1pPr>
          </a:lstStyle>
          <a:p>
            <a:pPr>
              <a:defRPr/>
            </a:pPr>
            <a:endParaRPr lang="en-CA"/>
          </a:p>
        </p:txBody>
      </p:sp>
      <p:sp>
        <p:nvSpPr>
          <p:cNvPr id="6" name="Rectangle 6"/>
          <p:cNvSpPr>
            <a:spLocks noGrp="1" noChangeArrowheads="1"/>
          </p:cNvSpPr>
          <p:nvPr>
            <p:ph type="sldNum" sz="quarter" idx="12"/>
          </p:nvPr>
        </p:nvSpPr>
        <p:spPr>
          <a:ln/>
        </p:spPr>
        <p:txBody>
          <a:bodyPr/>
          <a:lstStyle>
            <a:lvl1pPr>
              <a:defRPr/>
            </a:lvl1pPr>
          </a:lstStyle>
          <a:p>
            <a:fld id="{A598CE23-4C58-4252-BBE9-7063742B6D43}" type="slidenum">
              <a:rPr lang="en-CA" altLang="en-US"/>
              <a:pPr/>
              <a:t>‹#›</a:t>
            </a:fld>
            <a:endParaRPr lang="en-CA" altLang="en-US"/>
          </a:p>
        </p:txBody>
      </p:sp>
    </p:spTree>
    <p:extLst>
      <p:ext uri="{BB962C8B-B14F-4D97-AF65-F5344CB8AC3E}">
        <p14:creationId xmlns:p14="http://schemas.microsoft.com/office/powerpoint/2010/main" val="1853696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A339C07-9C49-4579-AA75-865C6B3A07C7}" type="datetimeFigureOut">
              <a:rPr lang="en-CA" smtClean="0"/>
              <a:t>2019-09-18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49DB000-5287-452E-9A90-C40F536E00C3}" type="slidenum">
              <a:rPr lang="en-CA" smtClean="0"/>
              <a:t>‹#›</a:t>
            </a:fld>
            <a:endParaRPr lang="en-CA" dirty="0"/>
          </a:p>
        </p:txBody>
      </p:sp>
    </p:spTree>
    <p:extLst>
      <p:ext uri="{BB962C8B-B14F-4D97-AF65-F5344CB8AC3E}">
        <p14:creationId xmlns:p14="http://schemas.microsoft.com/office/powerpoint/2010/main" val="1033110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339C07-9C49-4579-AA75-865C6B3A07C7}" type="datetimeFigureOut">
              <a:rPr lang="en-CA" smtClean="0"/>
              <a:t>2019-09-18</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149DB000-5287-452E-9A90-C40F536E00C3}" type="slidenum">
              <a:rPr lang="en-CA" smtClean="0"/>
              <a:t>‹#›</a:t>
            </a:fld>
            <a:endParaRPr lang="en-CA" dirty="0"/>
          </a:p>
        </p:txBody>
      </p:sp>
    </p:spTree>
    <p:extLst>
      <p:ext uri="{BB962C8B-B14F-4D97-AF65-F5344CB8AC3E}">
        <p14:creationId xmlns:p14="http://schemas.microsoft.com/office/powerpoint/2010/main" val="2809496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339C07-9C49-4579-AA75-865C6B3A07C7}" type="datetimeFigureOut">
              <a:rPr lang="en-CA" smtClean="0"/>
              <a:t>2019-09-18</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149DB000-5287-452E-9A90-C40F536E00C3}" type="slidenum">
              <a:rPr lang="en-CA" smtClean="0"/>
              <a:t>‹#›</a:t>
            </a:fld>
            <a:endParaRPr lang="en-CA" dirty="0"/>
          </a:p>
        </p:txBody>
      </p:sp>
    </p:spTree>
    <p:extLst>
      <p:ext uri="{BB962C8B-B14F-4D97-AF65-F5344CB8AC3E}">
        <p14:creationId xmlns:p14="http://schemas.microsoft.com/office/powerpoint/2010/main" val="429250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339C07-9C49-4579-AA75-865C6B3A07C7}" type="datetimeFigureOut">
              <a:rPr lang="en-CA" smtClean="0"/>
              <a:t>2019-09-18</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149DB000-5287-452E-9A90-C40F536E00C3}" type="slidenum">
              <a:rPr lang="en-CA" smtClean="0"/>
              <a:t>‹#›</a:t>
            </a:fld>
            <a:endParaRPr lang="en-CA" dirty="0"/>
          </a:p>
        </p:txBody>
      </p:sp>
    </p:spTree>
    <p:extLst>
      <p:ext uri="{BB962C8B-B14F-4D97-AF65-F5344CB8AC3E}">
        <p14:creationId xmlns:p14="http://schemas.microsoft.com/office/powerpoint/2010/main" val="457631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339C07-9C49-4579-AA75-865C6B3A07C7}" type="datetimeFigureOut">
              <a:rPr lang="en-CA" smtClean="0"/>
              <a:t>2019-09-18</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149DB000-5287-452E-9A90-C40F536E00C3}" type="slidenum">
              <a:rPr lang="en-CA" smtClean="0"/>
              <a:t>‹#›</a:t>
            </a:fld>
            <a:endParaRPr lang="en-CA" dirty="0"/>
          </a:p>
        </p:txBody>
      </p:sp>
    </p:spTree>
    <p:extLst>
      <p:ext uri="{BB962C8B-B14F-4D97-AF65-F5344CB8AC3E}">
        <p14:creationId xmlns:p14="http://schemas.microsoft.com/office/powerpoint/2010/main" val="1432664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A339C07-9C49-4579-AA75-865C6B3A07C7}" type="datetimeFigureOut">
              <a:rPr lang="en-CA" smtClean="0"/>
              <a:t>2019-09-18</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149DB000-5287-452E-9A90-C40F536E00C3}" type="slidenum">
              <a:rPr lang="en-CA" smtClean="0"/>
              <a:t>‹#›</a:t>
            </a:fld>
            <a:endParaRPr lang="en-CA" dirty="0"/>
          </a:p>
        </p:txBody>
      </p:sp>
    </p:spTree>
    <p:extLst>
      <p:ext uri="{BB962C8B-B14F-4D97-AF65-F5344CB8AC3E}">
        <p14:creationId xmlns:p14="http://schemas.microsoft.com/office/powerpoint/2010/main" val="2314597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A339C07-9C49-4579-AA75-865C6B3A07C7}" type="datetimeFigureOut">
              <a:rPr lang="en-CA" smtClean="0"/>
              <a:t>2019-09-18</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149DB000-5287-452E-9A90-C40F536E00C3}" type="slidenum">
              <a:rPr lang="en-CA" smtClean="0"/>
              <a:t>‹#›</a:t>
            </a:fld>
            <a:endParaRPr lang="en-CA" dirty="0"/>
          </a:p>
        </p:txBody>
      </p:sp>
    </p:spTree>
    <p:extLst>
      <p:ext uri="{BB962C8B-B14F-4D97-AF65-F5344CB8AC3E}">
        <p14:creationId xmlns:p14="http://schemas.microsoft.com/office/powerpoint/2010/main" val="143484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A339C07-9C49-4579-AA75-865C6B3A07C7}" type="datetimeFigureOut">
              <a:rPr lang="en-CA" smtClean="0"/>
              <a:t>2019-09-18</a:t>
            </a:fld>
            <a:endParaRPr lang="en-CA"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49DB000-5287-452E-9A90-C40F536E00C3}" type="slidenum">
              <a:rPr lang="en-CA" smtClean="0"/>
              <a:t>‹#›</a:t>
            </a:fld>
            <a:endParaRPr lang="en-CA" dirty="0"/>
          </a:p>
        </p:txBody>
      </p:sp>
    </p:spTree>
    <p:extLst>
      <p:ext uri="{BB962C8B-B14F-4D97-AF65-F5344CB8AC3E}">
        <p14:creationId xmlns:p14="http://schemas.microsoft.com/office/powerpoint/2010/main" val="41996409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1028" name="Rectangle 4"/>
          <p:cNvSpPr>
            <a:spLocks noGrp="1" noChangeArrowheads="1"/>
          </p:cNvSpPr>
          <p:nvPr>
            <p:ph type="dt" sz="half" idx="2"/>
          </p:nvPr>
        </p:nvSpPr>
        <p:spPr bwMode="auto">
          <a:xfrm>
            <a:off x="9144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Times New Roman" charset="0"/>
                <a:cs typeface="Times New Roman" charset="0"/>
              </a:defRPr>
            </a:lvl1pPr>
          </a:lstStyle>
          <a:p>
            <a:pPr>
              <a:defRPr/>
            </a:pPr>
            <a:endParaRPr lang="en-CA"/>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Times New Roman" charset="0"/>
                <a:cs typeface="Times New Roman" charset="0"/>
              </a:defRPr>
            </a:lvl1pPr>
          </a:lstStyle>
          <a:p>
            <a:pPr>
              <a:defRPr/>
            </a:pPr>
            <a:endParaRPr lang="en-CA"/>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6A951958-B5A4-4696-8136-E70C13021989}" type="slidenum">
              <a:rPr lang="en-CA" altLang="en-US"/>
              <a:pPr/>
              <a:t>‹#›</a:t>
            </a:fld>
            <a:endParaRPr lang="en-CA" altLang="en-US"/>
          </a:p>
        </p:txBody>
      </p:sp>
    </p:spTree>
    <p:extLst>
      <p:ext uri="{BB962C8B-B14F-4D97-AF65-F5344CB8AC3E}">
        <p14:creationId xmlns:p14="http://schemas.microsoft.com/office/powerpoint/2010/main" val="90137691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charset="0"/>
          <a:cs typeface="Times New Roman" charset="0"/>
        </a:defRPr>
      </a:lvl2pPr>
      <a:lvl3pPr algn="ctr" rtl="0" eaLnBrk="1" fontAlgn="base" hangingPunct="1">
        <a:spcBef>
          <a:spcPct val="0"/>
        </a:spcBef>
        <a:spcAft>
          <a:spcPct val="0"/>
        </a:spcAft>
        <a:defRPr sz="4400">
          <a:solidFill>
            <a:schemeClr val="tx2"/>
          </a:solidFill>
          <a:latin typeface="Times New Roman" charset="0"/>
          <a:cs typeface="Times New Roman" charset="0"/>
        </a:defRPr>
      </a:lvl3pPr>
      <a:lvl4pPr algn="ctr" rtl="0" eaLnBrk="1" fontAlgn="base" hangingPunct="1">
        <a:spcBef>
          <a:spcPct val="0"/>
        </a:spcBef>
        <a:spcAft>
          <a:spcPct val="0"/>
        </a:spcAft>
        <a:defRPr sz="4400">
          <a:solidFill>
            <a:schemeClr val="tx2"/>
          </a:solidFill>
          <a:latin typeface="Times New Roman" charset="0"/>
          <a:cs typeface="Times New Roman" charset="0"/>
        </a:defRPr>
      </a:lvl4pPr>
      <a:lvl5pPr algn="ctr" rtl="0" eaLnBrk="1" fontAlgn="base" hangingPunct="1">
        <a:spcBef>
          <a:spcPct val="0"/>
        </a:spcBef>
        <a:spcAft>
          <a:spcPct val="0"/>
        </a:spcAft>
        <a:defRPr sz="4400">
          <a:solidFill>
            <a:schemeClr val="tx2"/>
          </a:solidFill>
          <a:latin typeface="Times New Roman" charset="0"/>
          <a:cs typeface="Times New Roman" charset="0"/>
        </a:defRPr>
      </a:lvl5pPr>
      <a:lvl6pPr marL="457200" algn="ctr" rtl="0" eaLnBrk="1" fontAlgn="base" hangingPunct="1">
        <a:spcBef>
          <a:spcPct val="0"/>
        </a:spcBef>
        <a:spcAft>
          <a:spcPct val="0"/>
        </a:spcAft>
        <a:defRPr sz="4400">
          <a:solidFill>
            <a:schemeClr val="tx2"/>
          </a:solidFill>
          <a:latin typeface="Times New Roman" charset="0"/>
          <a:cs typeface="Times New Roman" charset="0"/>
        </a:defRPr>
      </a:lvl6pPr>
      <a:lvl7pPr marL="914400" algn="ctr" rtl="0" eaLnBrk="1" fontAlgn="base" hangingPunct="1">
        <a:spcBef>
          <a:spcPct val="0"/>
        </a:spcBef>
        <a:spcAft>
          <a:spcPct val="0"/>
        </a:spcAft>
        <a:defRPr sz="4400">
          <a:solidFill>
            <a:schemeClr val="tx2"/>
          </a:solidFill>
          <a:latin typeface="Times New Roman" charset="0"/>
          <a:cs typeface="Times New Roman" charset="0"/>
        </a:defRPr>
      </a:lvl7pPr>
      <a:lvl8pPr marL="1371600" algn="ctr" rtl="0" eaLnBrk="1" fontAlgn="base" hangingPunct="1">
        <a:spcBef>
          <a:spcPct val="0"/>
        </a:spcBef>
        <a:spcAft>
          <a:spcPct val="0"/>
        </a:spcAft>
        <a:defRPr sz="4400">
          <a:solidFill>
            <a:schemeClr val="tx2"/>
          </a:solidFill>
          <a:latin typeface="Times New Roman" charset="0"/>
          <a:cs typeface="Times New Roman" charset="0"/>
        </a:defRPr>
      </a:lvl8pPr>
      <a:lvl9pPr marL="1828800" algn="ctr" rtl="0" eaLnBrk="1" fontAlgn="base" hangingPunct="1">
        <a:spcBef>
          <a:spcPct val="0"/>
        </a:spcBef>
        <a:spcAft>
          <a:spcPct val="0"/>
        </a:spcAft>
        <a:defRPr sz="4400">
          <a:solidFill>
            <a:schemeClr val="tx2"/>
          </a:solidFill>
          <a:latin typeface="Times New Roman" charset="0"/>
          <a:cs typeface="Times New Roman"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b="1" dirty="0"/>
              <a:t>Huron Perth &amp; Area</a:t>
            </a:r>
            <a:br>
              <a:rPr lang="en-CA" b="1" dirty="0"/>
            </a:br>
            <a:r>
              <a:rPr lang="en-CA" b="1" dirty="0"/>
              <a:t>Ontario Health Team</a:t>
            </a:r>
          </a:p>
        </p:txBody>
      </p:sp>
      <p:sp>
        <p:nvSpPr>
          <p:cNvPr id="3" name="Subtitle 2"/>
          <p:cNvSpPr>
            <a:spLocks noGrp="1"/>
          </p:cNvSpPr>
          <p:nvPr>
            <p:ph type="subTitle" idx="1"/>
          </p:nvPr>
        </p:nvSpPr>
        <p:spPr>
          <a:xfrm>
            <a:off x="1507066" y="4451427"/>
            <a:ext cx="7845939" cy="1836162"/>
          </a:xfrm>
        </p:spPr>
        <p:txBody>
          <a:bodyPr>
            <a:normAutofit/>
          </a:bodyPr>
          <a:lstStyle/>
          <a:p>
            <a:endParaRPr lang="en-CA" dirty="0">
              <a:solidFill>
                <a:schemeClr val="tx1"/>
              </a:solidFill>
            </a:endParaRPr>
          </a:p>
          <a:p>
            <a:r>
              <a:rPr lang="en-CA" dirty="0">
                <a:solidFill>
                  <a:schemeClr val="tx1"/>
                </a:solidFill>
              </a:rPr>
              <a:t>Presented by Matt Hoy &amp; Monique Hancock</a:t>
            </a:r>
          </a:p>
        </p:txBody>
      </p:sp>
    </p:spTree>
    <p:extLst>
      <p:ext uri="{BB962C8B-B14F-4D97-AF65-F5344CB8AC3E}">
        <p14:creationId xmlns:p14="http://schemas.microsoft.com/office/powerpoint/2010/main" val="20015760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297172" y="1"/>
            <a:ext cx="10894827" cy="6857999"/>
          </a:xfrm>
          <a:prstGeom prst="rect">
            <a:avLst/>
          </a:prstGeom>
        </p:spPr>
      </p:pic>
    </p:spTree>
    <p:extLst>
      <p:ext uri="{BB962C8B-B14F-4D97-AF65-F5344CB8AC3E}">
        <p14:creationId xmlns:p14="http://schemas.microsoft.com/office/powerpoint/2010/main" val="2537156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Ask from Board of Directors</a:t>
            </a:r>
          </a:p>
        </p:txBody>
      </p:sp>
      <p:sp>
        <p:nvSpPr>
          <p:cNvPr id="3" name="Content Placeholder 2"/>
          <p:cNvSpPr>
            <a:spLocks noGrp="1"/>
          </p:cNvSpPr>
          <p:nvPr>
            <p:ph idx="1"/>
          </p:nvPr>
        </p:nvSpPr>
        <p:spPr>
          <a:xfrm>
            <a:off x="572831" y="1768703"/>
            <a:ext cx="8596668" cy="3880773"/>
          </a:xfrm>
        </p:spPr>
        <p:txBody>
          <a:bodyPr/>
          <a:lstStyle/>
          <a:p>
            <a:r>
              <a:rPr lang="en-CA" dirty="0">
                <a:solidFill>
                  <a:schemeClr val="tx1"/>
                </a:solidFill>
              </a:rPr>
              <a:t>To seek board endorsement/approval to allow board chair sign off on the Full Application once complete.</a:t>
            </a:r>
          </a:p>
          <a:p>
            <a:endParaRPr lang="en-CA" dirty="0"/>
          </a:p>
        </p:txBody>
      </p:sp>
    </p:spTree>
    <p:extLst>
      <p:ext uri="{BB962C8B-B14F-4D97-AF65-F5344CB8AC3E}">
        <p14:creationId xmlns:p14="http://schemas.microsoft.com/office/powerpoint/2010/main" val="2697795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Challenges / Successes / Next Steps</a:t>
            </a:r>
          </a:p>
        </p:txBody>
      </p:sp>
      <p:sp>
        <p:nvSpPr>
          <p:cNvPr id="3" name="Content Placeholder 2"/>
          <p:cNvSpPr>
            <a:spLocks noGrp="1"/>
          </p:cNvSpPr>
          <p:nvPr>
            <p:ph idx="1"/>
          </p:nvPr>
        </p:nvSpPr>
        <p:spPr>
          <a:xfrm>
            <a:off x="723054" y="1664431"/>
            <a:ext cx="8596668" cy="3374512"/>
          </a:xfrm>
        </p:spPr>
        <p:txBody>
          <a:bodyPr>
            <a:normAutofit fontScale="92500" lnSpcReduction="20000"/>
          </a:bodyPr>
          <a:lstStyle/>
          <a:p>
            <a:r>
              <a:rPr lang="en-CA" b="1" dirty="0">
                <a:solidFill>
                  <a:schemeClr val="tx1"/>
                </a:solidFill>
              </a:rPr>
              <a:t>Timing</a:t>
            </a:r>
          </a:p>
          <a:p>
            <a:r>
              <a:rPr lang="en-CA" b="1" dirty="0">
                <a:solidFill>
                  <a:schemeClr val="tx1"/>
                </a:solidFill>
              </a:rPr>
              <a:t>Staff/ Physician Resources and Engagement</a:t>
            </a:r>
          </a:p>
          <a:p>
            <a:endParaRPr lang="en-CA" b="1" dirty="0">
              <a:solidFill>
                <a:schemeClr val="tx1"/>
              </a:solidFill>
            </a:endParaRPr>
          </a:p>
          <a:p>
            <a:r>
              <a:rPr lang="en-CA" b="1" dirty="0">
                <a:solidFill>
                  <a:schemeClr val="tx1"/>
                </a:solidFill>
              </a:rPr>
              <a:t>Strong Relationships in Huron and Perth</a:t>
            </a:r>
          </a:p>
          <a:p>
            <a:r>
              <a:rPr lang="en-CA" b="1" dirty="0">
                <a:solidFill>
                  <a:schemeClr val="tx1"/>
                </a:solidFill>
              </a:rPr>
              <a:t>Existing Collaboration – Health links / Connecting the Dots</a:t>
            </a:r>
          </a:p>
          <a:p>
            <a:endParaRPr lang="en-CA" b="1" dirty="0">
              <a:solidFill>
                <a:schemeClr val="tx1"/>
              </a:solidFill>
            </a:endParaRPr>
          </a:p>
          <a:p>
            <a:pPr marL="0" indent="0">
              <a:buNone/>
            </a:pPr>
            <a:r>
              <a:rPr lang="en-CA" b="1" dirty="0">
                <a:solidFill>
                  <a:schemeClr val="tx1"/>
                </a:solidFill>
              </a:rPr>
              <a:t>If Selected</a:t>
            </a:r>
            <a:r>
              <a:rPr lang="mr-IN" b="1" dirty="0">
                <a:solidFill>
                  <a:schemeClr val="tx1"/>
                </a:solidFill>
              </a:rPr>
              <a:t>…</a:t>
            </a:r>
            <a:endParaRPr lang="en-CA" b="1" dirty="0">
              <a:solidFill>
                <a:schemeClr val="tx1"/>
              </a:solidFill>
            </a:endParaRPr>
          </a:p>
          <a:p>
            <a:r>
              <a:rPr lang="en-CA" b="1" dirty="0">
                <a:solidFill>
                  <a:schemeClr val="tx1"/>
                </a:solidFill>
              </a:rPr>
              <a:t>Agreement</a:t>
            </a:r>
          </a:p>
          <a:p>
            <a:r>
              <a:rPr lang="en-CA" b="1" dirty="0">
                <a:solidFill>
                  <a:schemeClr val="tx1"/>
                </a:solidFill>
              </a:rPr>
              <a:t>Selecting Coordinating Committee</a:t>
            </a:r>
          </a:p>
          <a:p>
            <a:r>
              <a:rPr lang="en-CA" b="1" dirty="0">
                <a:solidFill>
                  <a:schemeClr val="tx1"/>
                </a:solidFill>
              </a:rPr>
              <a:t>Memorandum of Understanding / Terms of Reference</a:t>
            </a:r>
          </a:p>
          <a:p>
            <a:endParaRPr lang="en-CA" sz="2400" b="1" dirty="0">
              <a:solidFill>
                <a:schemeClr val="tx1"/>
              </a:solidFill>
            </a:endParaRPr>
          </a:p>
          <a:p>
            <a:pPr marL="0" indent="0">
              <a:buNone/>
            </a:pPr>
            <a:endParaRPr lang="en-CA" sz="2400" b="1" dirty="0">
              <a:solidFill>
                <a:schemeClr val="tx1"/>
              </a:solidFill>
            </a:endParaRPr>
          </a:p>
          <a:p>
            <a:pPr marL="0" indent="0">
              <a:buNone/>
            </a:pPr>
            <a:endParaRPr lang="en-CA" sz="2400" b="1" dirty="0">
              <a:solidFill>
                <a:schemeClr val="tx1"/>
              </a:solidFill>
            </a:endParaRPr>
          </a:p>
          <a:p>
            <a:pPr marL="0" indent="0">
              <a:buNone/>
            </a:pPr>
            <a:endParaRPr lang="en-CA" sz="2400" b="1" dirty="0">
              <a:solidFill>
                <a:schemeClr val="tx1"/>
              </a:solidFill>
            </a:endParaRPr>
          </a:p>
        </p:txBody>
      </p:sp>
      <p:sp>
        <p:nvSpPr>
          <p:cNvPr id="4" name="TextBox 3"/>
          <p:cNvSpPr txBox="1"/>
          <p:nvPr/>
        </p:nvSpPr>
        <p:spPr>
          <a:xfrm>
            <a:off x="806416" y="5321122"/>
            <a:ext cx="8803424" cy="523220"/>
          </a:xfrm>
          <a:prstGeom prst="rect">
            <a:avLst/>
          </a:prstGeom>
          <a:noFill/>
        </p:spPr>
        <p:txBody>
          <a:bodyPr wrap="square" rtlCol="0">
            <a:spAutoFit/>
          </a:bodyPr>
          <a:lstStyle/>
          <a:p>
            <a:r>
              <a:rPr lang="en-CA" sz="2800" b="1" dirty="0"/>
              <a:t>“Change Happens at the Speed of Trust”</a:t>
            </a:r>
          </a:p>
        </p:txBody>
      </p:sp>
    </p:spTree>
    <p:extLst>
      <p:ext uri="{BB962C8B-B14F-4D97-AF65-F5344CB8AC3E}">
        <p14:creationId xmlns:p14="http://schemas.microsoft.com/office/powerpoint/2010/main" val="171130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209800" y="2204864"/>
            <a:ext cx="7772400" cy="3680048"/>
          </a:xfrm>
        </p:spPr>
        <p:txBody>
          <a:bodyPr/>
          <a:lstStyle/>
          <a:p>
            <a:r>
              <a:rPr lang="en-CA" sz="1600" dirty="0"/>
              <a:t>“Holding a series of </a:t>
            </a:r>
            <a:r>
              <a:rPr lang="en-CA" sz="1600" b="1" dirty="0"/>
              <a:t>primary care stakeholder meetings </a:t>
            </a:r>
            <a:r>
              <a:rPr lang="en-CA" sz="1600" dirty="0"/>
              <a:t>inclusive of board chairs, EDs and lead physicians to develop the vision for PC within our OHT”</a:t>
            </a:r>
          </a:p>
          <a:p>
            <a:endParaRPr lang="en-CA" sz="600" dirty="0"/>
          </a:p>
          <a:p>
            <a:r>
              <a:rPr lang="en-CA" sz="1600" dirty="0"/>
              <a:t>“All boards have agreed to pass an </a:t>
            </a:r>
            <a:r>
              <a:rPr lang="en-CA" sz="1600" b="1" dirty="0"/>
              <a:t>identical motion </a:t>
            </a:r>
            <a:r>
              <a:rPr lang="en-CA" sz="1600" dirty="0"/>
              <a:t>at their board meetings to enable a joint venture in year one and agreeing to collaborative governance beyond that”</a:t>
            </a:r>
          </a:p>
          <a:p>
            <a:endParaRPr lang="en-CA" sz="600" dirty="0"/>
          </a:p>
          <a:p>
            <a:r>
              <a:rPr lang="en-CA" sz="1600" b="1" dirty="0"/>
              <a:t>“Survey </a:t>
            </a:r>
            <a:r>
              <a:rPr lang="en-CA" sz="1600" dirty="0"/>
              <a:t>distributed by physician leader to affiliated/non-affiliated MDs asking how they want to be involved”</a:t>
            </a:r>
          </a:p>
          <a:p>
            <a:endParaRPr lang="en-CA" sz="600" dirty="0"/>
          </a:p>
          <a:p>
            <a:r>
              <a:rPr lang="en-CA" sz="1600" dirty="0"/>
              <a:t>“Utilizing a </a:t>
            </a:r>
            <a:r>
              <a:rPr lang="en-CA" sz="1600" b="1" dirty="0"/>
              <a:t>physician endorsement form </a:t>
            </a:r>
            <a:r>
              <a:rPr lang="en-CA" sz="1600" dirty="0"/>
              <a:t>to support a shared purpose and vision as well as priorities of focus (MH&amp;A; palliative care + complex pts) as identified at an </a:t>
            </a:r>
            <a:r>
              <a:rPr lang="en-CA" sz="1600" b="1" dirty="0"/>
              <a:t>all partner symposium</a:t>
            </a:r>
            <a:r>
              <a:rPr lang="en-CA" sz="1600" dirty="0"/>
              <a:t>”</a:t>
            </a:r>
          </a:p>
          <a:p>
            <a:endParaRPr lang="en-CA" sz="600" dirty="0"/>
          </a:p>
          <a:p>
            <a:r>
              <a:rPr lang="en-CA" sz="1600" dirty="0"/>
              <a:t>“Hosting </a:t>
            </a:r>
            <a:r>
              <a:rPr lang="en-CA" sz="1600" b="1" dirty="0"/>
              <a:t>targeted primary care clinician OHT info session</a:t>
            </a:r>
            <a:r>
              <a:rPr lang="en-CA" sz="1600" dirty="0"/>
              <a:t> in collaboration with </a:t>
            </a:r>
            <a:r>
              <a:rPr lang="en-CA" sz="1600" b="1" dirty="0"/>
              <a:t>SGFP, Ontario MD + AFHTO </a:t>
            </a:r>
            <a:r>
              <a:rPr lang="en-CA" sz="1600" dirty="0"/>
              <a:t>to provide information and to better understand how OHTs can support clinicians in our community” </a:t>
            </a:r>
          </a:p>
          <a:p>
            <a:endParaRPr lang="en-CA" sz="600" dirty="0"/>
          </a:p>
        </p:txBody>
      </p:sp>
      <p:sp>
        <p:nvSpPr>
          <p:cNvPr id="4" name="Title 3"/>
          <p:cNvSpPr>
            <a:spLocks noGrp="1"/>
          </p:cNvSpPr>
          <p:nvPr>
            <p:ph type="title"/>
          </p:nvPr>
        </p:nvSpPr>
        <p:spPr>
          <a:xfrm>
            <a:off x="1775520" y="260648"/>
            <a:ext cx="7772400" cy="731168"/>
          </a:xfrm>
        </p:spPr>
        <p:txBody>
          <a:bodyPr/>
          <a:lstStyle/>
          <a:p>
            <a:r>
              <a:rPr lang="en-CA" sz="3200" b="1" dirty="0"/>
              <a:t>Organized Primary Care – The Missing Link?</a:t>
            </a:r>
            <a:br>
              <a:rPr lang="en-CA" sz="3200" dirty="0"/>
            </a:br>
            <a:endParaRPr lang="en-CA" sz="3200" dirty="0"/>
          </a:p>
        </p:txBody>
      </p:sp>
      <p:pic>
        <p:nvPicPr>
          <p:cNvPr id="3" name="Picture 2" descr="A group of chain&#10;&#10;Description automatically generated">
            <a:extLst>
              <a:ext uri="{FF2B5EF4-FFF2-40B4-BE49-F238E27FC236}">
                <a16:creationId xmlns:a16="http://schemas.microsoft.com/office/drawing/2014/main" id="{D940A341-6F59-40A5-9A63-BDE8A3AB6FA7}"/>
              </a:ext>
            </a:extLst>
          </p:cNvPr>
          <p:cNvPicPr>
            <a:picLocks noChangeAspect="1"/>
          </p:cNvPicPr>
          <p:nvPr/>
        </p:nvPicPr>
        <p:blipFill rotWithShape="1">
          <a:blip r:embed="rId3">
            <a:extLst>
              <a:ext uri="{28A0092B-C50C-407E-A947-70E740481C1C}">
                <a14:useLocalDpi xmlns:a14="http://schemas.microsoft.com/office/drawing/2010/main" val="0"/>
              </a:ext>
            </a:extLst>
          </a:blip>
          <a:srcRect b="14206"/>
          <a:stretch/>
        </p:blipFill>
        <p:spPr>
          <a:xfrm>
            <a:off x="4914900" y="712633"/>
            <a:ext cx="2362200" cy="1219199"/>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08842" y="2637817"/>
            <a:ext cx="7772400" cy="3677170"/>
          </a:xfrm>
        </p:spPr>
        <p:txBody>
          <a:bodyPr/>
          <a:lstStyle/>
          <a:p>
            <a:r>
              <a:rPr lang="en-CA" sz="1600" dirty="0"/>
              <a:t>“</a:t>
            </a:r>
            <a:r>
              <a:rPr lang="en-CA" sz="1600" b="1" dirty="0"/>
              <a:t>Representatives from all partners various boards </a:t>
            </a:r>
            <a:r>
              <a:rPr lang="en-CA" sz="1600" dirty="0"/>
              <a:t>are working together to determine a longer term governance structure”</a:t>
            </a:r>
          </a:p>
          <a:p>
            <a:r>
              <a:rPr lang="en-CA" sz="1600" dirty="0"/>
              <a:t>“Hosting a series of </a:t>
            </a:r>
            <a:r>
              <a:rPr lang="en-CA" sz="1600" b="1" dirty="0"/>
              <a:t>governance meetings with board members </a:t>
            </a:r>
            <a:r>
              <a:rPr lang="en-CA" sz="1600" dirty="0"/>
              <a:t>of each partner organization with a facilitated discussion about shared purpose, objectives, principles of working together and collaborative agreements” </a:t>
            </a:r>
          </a:p>
          <a:p>
            <a:r>
              <a:rPr lang="en-CA" sz="1600" dirty="0"/>
              <a:t>“All partners have signed on to an </a:t>
            </a:r>
            <a:r>
              <a:rPr lang="en-CA" sz="1600" b="1" dirty="0"/>
              <a:t>MOU</a:t>
            </a:r>
            <a:r>
              <a:rPr lang="en-CA" sz="1600" dirty="0"/>
              <a:t> that clearly outlines our commitment to work together and partnership expectations”</a:t>
            </a:r>
          </a:p>
          <a:p>
            <a:r>
              <a:rPr lang="en-CA" sz="1600" dirty="0"/>
              <a:t>“Hosting our first series of </a:t>
            </a:r>
            <a:r>
              <a:rPr lang="en-CA" sz="1600" b="1" dirty="0"/>
              <a:t>OHT info webinars </a:t>
            </a:r>
            <a:r>
              <a:rPr lang="en-CA" sz="1600" dirty="0"/>
              <a:t>to keep </a:t>
            </a:r>
            <a:r>
              <a:rPr lang="en-CA" sz="1600" b="1" dirty="0"/>
              <a:t>broader stakeholders </a:t>
            </a:r>
            <a:r>
              <a:rPr lang="en-CA" sz="1600" dirty="0"/>
              <a:t>informed of the progress”</a:t>
            </a:r>
          </a:p>
          <a:p>
            <a:r>
              <a:rPr lang="en-CA" sz="1600" dirty="0"/>
              <a:t>“We made this </a:t>
            </a:r>
            <a:r>
              <a:rPr lang="en-CA" sz="1600" b="1" dirty="0"/>
              <a:t>temporary website  so that any interested partner can see relevant information</a:t>
            </a:r>
            <a:r>
              <a:rPr lang="en-CA" sz="1600" dirty="0"/>
              <a:t>”</a:t>
            </a:r>
          </a:p>
          <a:p>
            <a:r>
              <a:rPr lang="en-CA" sz="1600" dirty="0"/>
              <a:t>“Implemented a </a:t>
            </a:r>
            <a:r>
              <a:rPr lang="en-CA" sz="1600" b="1" dirty="0"/>
              <a:t>terms of reference </a:t>
            </a:r>
            <a:r>
              <a:rPr lang="en-CA" sz="1600" dirty="0"/>
              <a:t>for the secretariat or each work stream”</a:t>
            </a:r>
          </a:p>
        </p:txBody>
      </p:sp>
      <p:sp>
        <p:nvSpPr>
          <p:cNvPr id="3" name="Title 2"/>
          <p:cNvSpPr>
            <a:spLocks noGrp="1"/>
          </p:cNvSpPr>
          <p:nvPr>
            <p:ph type="title"/>
          </p:nvPr>
        </p:nvSpPr>
        <p:spPr>
          <a:xfrm>
            <a:off x="2208842" y="190500"/>
            <a:ext cx="7772400" cy="1143000"/>
          </a:xfrm>
        </p:spPr>
        <p:txBody>
          <a:bodyPr/>
          <a:lstStyle/>
          <a:p>
            <a:r>
              <a:rPr lang="en-CA" sz="3200" b="1" dirty="0"/>
              <a:t>OHT 100m Dash – The Race from Shared Leadership to Shared Governance</a:t>
            </a:r>
          </a:p>
        </p:txBody>
      </p:sp>
      <p:pic>
        <p:nvPicPr>
          <p:cNvPr id="5" name="Picture 4" descr="A picture containing group, floor, track and field, playing&#10;&#10;Description automatically generated">
            <a:extLst>
              <a:ext uri="{FF2B5EF4-FFF2-40B4-BE49-F238E27FC236}">
                <a16:creationId xmlns:a16="http://schemas.microsoft.com/office/drawing/2014/main" id="{92B036AF-B07E-4AC2-B1CA-CD49D03BAFB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12263"/>
          <a:stretch/>
        </p:blipFill>
        <p:spPr>
          <a:xfrm>
            <a:off x="4438858" y="1333500"/>
            <a:ext cx="3312368" cy="1143000"/>
          </a:xfrm>
          <a:prstGeom prst="rect">
            <a:avLst/>
          </a:prstGeom>
        </p:spPr>
      </p:pic>
    </p:spTree>
    <p:extLst>
      <p:ext uri="{BB962C8B-B14F-4D97-AF65-F5344CB8AC3E}">
        <p14:creationId xmlns:p14="http://schemas.microsoft.com/office/powerpoint/2010/main" val="3351421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Purpose</a:t>
            </a:r>
          </a:p>
        </p:txBody>
      </p:sp>
      <p:sp>
        <p:nvSpPr>
          <p:cNvPr id="3" name="Content Placeholder 2"/>
          <p:cNvSpPr>
            <a:spLocks noGrp="1"/>
          </p:cNvSpPr>
          <p:nvPr>
            <p:ph idx="1"/>
          </p:nvPr>
        </p:nvSpPr>
        <p:spPr>
          <a:xfrm>
            <a:off x="942632" y="1733869"/>
            <a:ext cx="8066071" cy="3880773"/>
          </a:xfrm>
        </p:spPr>
        <p:txBody>
          <a:bodyPr/>
          <a:lstStyle/>
          <a:p>
            <a:r>
              <a:rPr lang="en-CA" dirty="0">
                <a:solidFill>
                  <a:schemeClr val="tx1"/>
                </a:solidFill>
              </a:rPr>
              <a:t>To provide an update on the work of the proposed Huron Perth &amp; Area Ontario Health Team governance model.</a:t>
            </a:r>
          </a:p>
        </p:txBody>
      </p:sp>
      <p:pic>
        <p:nvPicPr>
          <p:cNvPr id="4" name="Picture 3" descr="C:\Users\Madeline.Smith\AppData\Local\Microsoft\Windows\INetCache\Content.Outlook\JC9PCH6Y\2019 07 18 OHT Group - celebrating.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4420" y="3738445"/>
            <a:ext cx="6315892" cy="263811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896617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Background</a:t>
            </a:r>
          </a:p>
        </p:txBody>
      </p:sp>
      <p:sp>
        <p:nvSpPr>
          <p:cNvPr id="3" name="Content Placeholder 2"/>
          <p:cNvSpPr>
            <a:spLocks noGrp="1"/>
          </p:cNvSpPr>
          <p:nvPr>
            <p:ph idx="1"/>
          </p:nvPr>
        </p:nvSpPr>
        <p:spPr>
          <a:xfrm>
            <a:off x="677333" y="1585823"/>
            <a:ext cx="8754049" cy="4658223"/>
          </a:xfrm>
        </p:spPr>
        <p:txBody>
          <a:bodyPr>
            <a:normAutofit fontScale="85000" lnSpcReduction="20000"/>
          </a:bodyPr>
          <a:lstStyle/>
          <a:p>
            <a:pPr lvl="0"/>
            <a:r>
              <a:rPr lang="en-CA" dirty="0">
                <a:solidFill>
                  <a:schemeClr val="tx1"/>
                </a:solidFill>
              </a:rPr>
              <a:t>In Spring 2019, 52+ healthcare organizations joined together to complete a Self Assessment in an effort to become one of the first Ontario Health Teams.</a:t>
            </a:r>
          </a:p>
          <a:p>
            <a:pPr marL="0" lvl="0" indent="0">
              <a:buNone/>
            </a:pPr>
            <a:endParaRPr lang="en-CA" dirty="0">
              <a:solidFill>
                <a:schemeClr val="tx1"/>
              </a:solidFill>
            </a:endParaRPr>
          </a:p>
          <a:p>
            <a:pPr lvl="0"/>
            <a:r>
              <a:rPr lang="en-CA" dirty="0">
                <a:solidFill>
                  <a:schemeClr val="tx1"/>
                </a:solidFill>
              </a:rPr>
              <a:t>An Ontario Health Team is a new Ministry of Health service delivery model that emphasizes greater integration across healthcare providers. </a:t>
            </a:r>
          </a:p>
          <a:p>
            <a:pPr lvl="1"/>
            <a:r>
              <a:rPr lang="en-CA" dirty="0">
                <a:solidFill>
                  <a:schemeClr val="tx1"/>
                </a:solidFill>
              </a:rPr>
              <a:t>Ministry Definition: “groups of providers and organizations that are clinically and fiscally accountable for delivering a full and coordinated continuum of care to a defined geographic population”</a:t>
            </a:r>
            <a:endParaRPr lang="en-CA" sz="1800" dirty="0">
              <a:solidFill>
                <a:schemeClr val="tx1"/>
              </a:solidFill>
            </a:endParaRPr>
          </a:p>
          <a:p>
            <a:pPr lvl="1"/>
            <a:endParaRPr lang="en-CA" dirty="0">
              <a:solidFill>
                <a:schemeClr val="tx1"/>
              </a:solidFill>
            </a:endParaRPr>
          </a:p>
          <a:p>
            <a:pPr lvl="0"/>
            <a:r>
              <a:rPr lang="en-CA" dirty="0">
                <a:solidFill>
                  <a:schemeClr val="tx1"/>
                </a:solidFill>
              </a:rPr>
              <a:t>This team is made up of members from various health sectors, including: </a:t>
            </a:r>
          </a:p>
          <a:p>
            <a:pPr lvl="1"/>
            <a:r>
              <a:rPr lang="en-CA" dirty="0">
                <a:solidFill>
                  <a:schemeClr val="tx1"/>
                </a:solidFill>
              </a:rPr>
              <a:t>Hospitals</a:t>
            </a:r>
            <a:endParaRPr lang="en-CA" sz="1800" dirty="0">
              <a:solidFill>
                <a:schemeClr val="tx1"/>
              </a:solidFill>
            </a:endParaRPr>
          </a:p>
          <a:p>
            <a:pPr lvl="1"/>
            <a:r>
              <a:rPr lang="en-CA" dirty="0">
                <a:solidFill>
                  <a:schemeClr val="tx1"/>
                </a:solidFill>
              </a:rPr>
              <a:t>Home Care </a:t>
            </a:r>
          </a:p>
          <a:p>
            <a:pPr lvl="1"/>
            <a:r>
              <a:rPr lang="en-CA" dirty="0">
                <a:solidFill>
                  <a:schemeClr val="tx1"/>
                </a:solidFill>
              </a:rPr>
              <a:t>Community Support Services</a:t>
            </a:r>
            <a:endParaRPr lang="en-CA" sz="1800" dirty="0">
              <a:solidFill>
                <a:schemeClr val="tx1"/>
              </a:solidFill>
            </a:endParaRPr>
          </a:p>
          <a:p>
            <a:pPr lvl="1"/>
            <a:r>
              <a:rPr lang="en-CA" dirty="0">
                <a:solidFill>
                  <a:schemeClr val="tx1"/>
                </a:solidFill>
              </a:rPr>
              <a:t>Long-Term Care Homes</a:t>
            </a:r>
            <a:endParaRPr lang="en-CA" sz="1800" dirty="0">
              <a:solidFill>
                <a:schemeClr val="tx1"/>
              </a:solidFill>
            </a:endParaRPr>
          </a:p>
          <a:p>
            <a:pPr lvl="1"/>
            <a:r>
              <a:rPr lang="en-CA" dirty="0">
                <a:solidFill>
                  <a:schemeClr val="tx1"/>
                </a:solidFill>
              </a:rPr>
              <a:t>Mental Health and Addictions Agencies</a:t>
            </a:r>
            <a:endParaRPr lang="en-CA" sz="1800" dirty="0">
              <a:solidFill>
                <a:schemeClr val="tx1"/>
              </a:solidFill>
            </a:endParaRPr>
          </a:p>
          <a:p>
            <a:pPr lvl="1"/>
            <a:r>
              <a:rPr lang="en-CA" dirty="0">
                <a:solidFill>
                  <a:schemeClr val="tx1"/>
                </a:solidFill>
              </a:rPr>
              <a:t>Primary Care Providers</a:t>
            </a:r>
            <a:endParaRPr lang="en-CA" sz="1800" dirty="0">
              <a:solidFill>
                <a:schemeClr val="tx1"/>
              </a:solidFill>
            </a:endParaRPr>
          </a:p>
          <a:p>
            <a:pPr marL="914400" lvl="2" indent="0">
              <a:buNone/>
            </a:pPr>
            <a:r>
              <a:rPr lang="en-CA" i="1" dirty="0">
                <a:solidFill>
                  <a:schemeClr val="tx1"/>
                </a:solidFill>
              </a:rPr>
              <a:t>*Note: includes palliative and midwifery services</a:t>
            </a:r>
          </a:p>
        </p:txBody>
      </p:sp>
    </p:spTree>
    <p:extLst>
      <p:ext uri="{BB962C8B-B14F-4D97-AF65-F5344CB8AC3E}">
        <p14:creationId xmlns:p14="http://schemas.microsoft.com/office/powerpoint/2010/main" val="722311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Full Application </a:t>
            </a:r>
          </a:p>
        </p:txBody>
      </p:sp>
      <p:sp>
        <p:nvSpPr>
          <p:cNvPr id="3" name="Content Placeholder 2"/>
          <p:cNvSpPr>
            <a:spLocks noGrp="1"/>
          </p:cNvSpPr>
          <p:nvPr>
            <p:ph idx="1"/>
          </p:nvPr>
        </p:nvSpPr>
        <p:spPr>
          <a:xfrm>
            <a:off x="677334" y="1733869"/>
            <a:ext cx="8596668" cy="3880773"/>
          </a:xfrm>
        </p:spPr>
        <p:txBody>
          <a:bodyPr>
            <a:normAutofit fontScale="92500" lnSpcReduction="20000"/>
          </a:bodyPr>
          <a:lstStyle/>
          <a:p>
            <a:r>
              <a:rPr lang="en-CA" dirty="0">
                <a:solidFill>
                  <a:schemeClr val="tx1"/>
                </a:solidFill>
              </a:rPr>
              <a:t>Section 1 – About your population</a:t>
            </a:r>
          </a:p>
          <a:p>
            <a:r>
              <a:rPr lang="en-CA" dirty="0">
                <a:solidFill>
                  <a:schemeClr val="tx1"/>
                </a:solidFill>
              </a:rPr>
              <a:t>Section 2 – About your team</a:t>
            </a:r>
          </a:p>
          <a:p>
            <a:r>
              <a:rPr lang="en-CA" dirty="0">
                <a:solidFill>
                  <a:schemeClr val="tx1"/>
                </a:solidFill>
              </a:rPr>
              <a:t>Section 3 – How will you transform care?</a:t>
            </a:r>
          </a:p>
          <a:p>
            <a:r>
              <a:rPr lang="en-CA" dirty="0">
                <a:solidFill>
                  <a:schemeClr val="tx1"/>
                </a:solidFill>
              </a:rPr>
              <a:t>Section 4 – How will your team work together?</a:t>
            </a:r>
          </a:p>
          <a:p>
            <a:r>
              <a:rPr lang="en-CA" dirty="0">
                <a:solidFill>
                  <a:schemeClr val="tx1"/>
                </a:solidFill>
              </a:rPr>
              <a:t>Section 5 – How will your team learn and improve?</a:t>
            </a:r>
          </a:p>
          <a:p>
            <a:r>
              <a:rPr lang="en-CA" dirty="0">
                <a:solidFill>
                  <a:schemeClr val="tx1"/>
                </a:solidFill>
              </a:rPr>
              <a:t>Section 6 – Implementation planning and risk analysis</a:t>
            </a:r>
          </a:p>
          <a:p>
            <a:r>
              <a:rPr lang="en-CA" dirty="0">
                <a:solidFill>
                  <a:schemeClr val="tx1"/>
                </a:solidFill>
              </a:rPr>
              <a:t>Section 7 – Membership Approval</a:t>
            </a:r>
          </a:p>
          <a:p>
            <a:r>
              <a:rPr lang="en-CA" dirty="0">
                <a:solidFill>
                  <a:schemeClr val="tx1"/>
                </a:solidFill>
              </a:rPr>
              <a:t>Appendix A – Home &amp; Community Care</a:t>
            </a:r>
          </a:p>
          <a:p>
            <a:r>
              <a:rPr lang="en-CA" dirty="0">
                <a:solidFill>
                  <a:schemeClr val="tx1"/>
                </a:solidFill>
              </a:rPr>
              <a:t>Appendix B – Digital Health</a:t>
            </a:r>
          </a:p>
          <a:p>
            <a:endParaRPr lang="en-CA" dirty="0">
              <a:solidFill>
                <a:schemeClr val="tx1"/>
              </a:solidFill>
            </a:endParaRPr>
          </a:p>
          <a:p>
            <a:pPr marL="0" indent="0">
              <a:buNone/>
            </a:pPr>
            <a:r>
              <a:rPr lang="en-CA" b="1" dirty="0">
                <a:solidFill>
                  <a:schemeClr val="tx1"/>
                </a:solidFill>
              </a:rPr>
              <a:t>Due to the Ministry October 9, 2019</a:t>
            </a:r>
          </a:p>
          <a:p>
            <a:endParaRPr lang="en-CA" dirty="0"/>
          </a:p>
        </p:txBody>
      </p:sp>
    </p:spTree>
    <p:extLst>
      <p:ext uri="{BB962C8B-B14F-4D97-AF65-F5344CB8AC3E}">
        <p14:creationId xmlns:p14="http://schemas.microsoft.com/office/powerpoint/2010/main" val="2534918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HP&amp;A OHT Process</a:t>
            </a:r>
          </a:p>
        </p:txBody>
      </p:sp>
      <p:sp>
        <p:nvSpPr>
          <p:cNvPr id="3" name="Content Placeholder 2"/>
          <p:cNvSpPr>
            <a:spLocks noGrp="1"/>
          </p:cNvSpPr>
          <p:nvPr>
            <p:ph idx="1"/>
          </p:nvPr>
        </p:nvSpPr>
        <p:spPr>
          <a:xfrm>
            <a:off x="233197" y="1516155"/>
            <a:ext cx="8318620" cy="4980440"/>
          </a:xfrm>
        </p:spPr>
        <p:txBody>
          <a:bodyPr>
            <a:normAutofit/>
          </a:bodyPr>
          <a:lstStyle/>
          <a:p>
            <a:pPr lvl="1">
              <a:buFont typeface="Courier New" panose="02070309020205020404" pitchFamily="49" charset="0"/>
              <a:buChar char="o"/>
            </a:pPr>
            <a:r>
              <a:rPr lang="en-CA" sz="1700" dirty="0">
                <a:solidFill>
                  <a:schemeClr val="tx1"/>
                </a:solidFill>
              </a:rPr>
              <a:t>Identified </a:t>
            </a:r>
            <a:r>
              <a:rPr lang="en-CA" sz="1700" b="1" dirty="0">
                <a:solidFill>
                  <a:schemeClr val="tx1"/>
                </a:solidFill>
              </a:rPr>
              <a:t>coordinators for each of the 7 sections</a:t>
            </a:r>
            <a:r>
              <a:rPr lang="en-CA" sz="1700" dirty="0">
                <a:solidFill>
                  <a:schemeClr val="tx1"/>
                </a:solidFill>
              </a:rPr>
              <a:t>.</a:t>
            </a:r>
          </a:p>
          <a:p>
            <a:pPr lvl="1">
              <a:buFont typeface="Courier New" panose="02070309020205020404" pitchFamily="49" charset="0"/>
              <a:buChar char="o"/>
            </a:pPr>
            <a:r>
              <a:rPr lang="en-CA" sz="1700" dirty="0">
                <a:solidFill>
                  <a:schemeClr val="tx1"/>
                </a:solidFill>
              </a:rPr>
              <a:t>Certain sections have </a:t>
            </a:r>
            <a:r>
              <a:rPr lang="en-CA" sz="1700" b="1" dirty="0">
                <a:solidFill>
                  <a:schemeClr val="tx1"/>
                </a:solidFill>
              </a:rPr>
              <a:t>working group meetings</a:t>
            </a:r>
            <a:r>
              <a:rPr lang="en-CA" sz="1700" dirty="0">
                <a:solidFill>
                  <a:schemeClr val="tx1"/>
                </a:solidFill>
              </a:rPr>
              <a:t>.</a:t>
            </a:r>
          </a:p>
          <a:p>
            <a:pPr lvl="1">
              <a:buFont typeface="Courier New" panose="02070309020205020404" pitchFamily="49" charset="0"/>
              <a:buChar char="o"/>
            </a:pPr>
            <a:r>
              <a:rPr lang="en-CA" sz="1700" dirty="0">
                <a:solidFill>
                  <a:schemeClr val="tx1"/>
                </a:solidFill>
              </a:rPr>
              <a:t>Coordinators are responsible to </a:t>
            </a:r>
            <a:r>
              <a:rPr lang="en-CA" sz="1700" b="1" dirty="0">
                <a:solidFill>
                  <a:schemeClr val="tx1"/>
                </a:solidFill>
              </a:rPr>
              <a:t>consult with primary contacts in the sectors identified for involvement and draft the response on behalf of the OHT</a:t>
            </a:r>
            <a:r>
              <a:rPr lang="en-CA" sz="1700" dirty="0">
                <a:solidFill>
                  <a:schemeClr val="tx1"/>
                </a:solidFill>
              </a:rPr>
              <a:t>.</a:t>
            </a:r>
          </a:p>
          <a:p>
            <a:pPr lvl="1">
              <a:buFont typeface="Courier New" panose="02070309020205020404" pitchFamily="49" charset="0"/>
              <a:buChar char="o"/>
            </a:pPr>
            <a:r>
              <a:rPr lang="en-CA" sz="1700" b="1" dirty="0">
                <a:solidFill>
                  <a:schemeClr val="tx1"/>
                </a:solidFill>
              </a:rPr>
              <a:t>Engagement of clinical providers </a:t>
            </a:r>
            <a:r>
              <a:rPr lang="en-CA" sz="1700" dirty="0">
                <a:solidFill>
                  <a:schemeClr val="tx1"/>
                </a:solidFill>
              </a:rPr>
              <a:t>in all sessions.</a:t>
            </a:r>
          </a:p>
          <a:p>
            <a:pPr lvl="1">
              <a:buFont typeface="Courier New" panose="02070309020205020404" pitchFamily="49" charset="0"/>
              <a:buChar char="o"/>
            </a:pPr>
            <a:r>
              <a:rPr lang="en-CA" sz="1700" b="1" dirty="0">
                <a:solidFill>
                  <a:schemeClr val="tx1"/>
                </a:solidFill>
              </a:rPr>
              <a:t>Digital Health Working Group</a:t>
            </a:r>
          </a:p>
          <a:p>
            <a:pPr lvl="1">
              <a:buFont typeface="Courier New" panose="02070309020205020404" pitchFamily="49" charset="0"/>
              <a:buChar char="o"/>
            </a:pPr>
            <a:r>
              <a:rPr lang="en-CA" sz="1700" b="1" dirty="0">
                <a:solidFill>
                  <a:schemeClr val="tx1"/>
                </a:solidFill>
              </a:rPr>
              <a:t>Communications Working Group </a:t>
            </a:r>
            <a:r>
              <a:rPr lang="en-CA" sz="1700" dirty="0">
                <a:solidFill>
                  <a:schemeClr val="tx1"/>
                </a:solidFill>
              </a:rPr>
              <a:t>(*new*)</a:t>
            </a:r>
          </a:p>
          <a:p>
            <a:pPr marL="1200150" lvl="2" indent="-285750">
              <a:buFont typeface="Courier New" panose="02070309020205020404" pitchFamily="49" charset="0"/>
              <a:buChar char="o"/>
            </a:pPr>
            <a:r>
              <a:rPr lang="en-CA" sz="1700" dirty="0">
                <a:solidFill>
                  <a:schemeClr val="tx1"/>
                </a:solidFill>
              </a:rPr>
              <a:t>Week In Review Emails</a:t>
            </a:r>
          </a:p>
          <a:p>
            <a:pPr marL="1200150" lvl="2" indent="-285750">
              <a:buFont typeface="Courier New" panose="02070309020205020404" pitchFamily="49" charset="0"/>
              <a:buChar char="o"/>
            </a:pPr>
            <a:r>
              <a:rPr lang="en-CA" sz="1700" dirty="0">
                <a:solidFill>
                  <a:schemeClr val="tx1"/>
                </a:solidFill>
              </a:rPr>
              <a:t>Council Meetings</a:t>
            </a:r>
          </a:p>
          <a:p>
            <a:pPr marL="1200150" lvl="2" indent="-285750">
              <a:buFont typeface="Courier New" panose="02070309020205020404" pitchFamily="49" charset="0"/>
              <a:buChar char="o"/>
            </a:pPr>
            <a:r>
              <a:rPr lang="en-CA" sz="1700" dirty="0">
                <a:solidFill>
                  <a:schemeClr val="tx1"/>
                </a:solidFill>
              </a:rPr>
              <a:t>Patient/Staff Engagement</a:t>
            </a:r>
          </a:p>
          <a:p>
            <a:pPr marL="1200150" lvl="2" indent="-285750">
              <a:buFont typeface="Courier New" panose="02070309020205020404" pitchFamily="49" charset="0"/>
              <a:buChar char="o"/>
            </a:pPr>
            <a:r>
              <a:rPr lang="en-CA" sz="1700" dirty="0">
                <a:solidFill>
                  <a:schemeClr val="tx1"/>
                </a:solidFill>
              </a:rPr>
              <a:t>Community Town Hall</a:t>
            </a:r>
          </a:p>
          <a:p>
            <a:endParaRPr lang="en-CA" dirty="0"/>
          </a:p>
        </p:txBody>
      </p:sp>
      <p:pic>
        <p:nvPicPr>
          <p:cNvPr id="4" name="Picture 3" descr="C:\Users\Madeline.Smith\AppData\Local\Microsoft\Windows\INetCache\Content.Outlook\JC9PCH6Y\IMG_20190820_1100370 (00000002).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775" y="4626836"/>
            <a:ext cx="2893423" cy="207005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746318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Governance Engagement Sessions</a:t>
            </a:r>
          </a:p>
        </p:txBody>
      </p:sp>
      <p:sp>
        <p:nvSpPr>
          <p:cNvPr id="3" name="Content Placeholder 2"/>
          <p:cNvSpPr>
            <a:spLocks noGrp="1"/>
          </p:cNvSpPr>
          <p:nvPr>
            <p:ph idx="1"/>
          </p:nvPr>
        </p:nvSpPr>
        <p:spPr/>
        <p:txBody>
          <a:bodyPr/>
          <a:lstStyle/>
          <a:p>
            <a:r>
              <a:rPr lang="en-US" sz="1700" b="1" dirty="0">
                <a:solidFill>
                  <a:schemeClr val="tx1"/>
                </a:solidFill>
              </a:rPr>
              <a:t>Facilitated Session </a:t>
            </a:r>
            <a:r>
              <a:rPr lang="mr-IN" sz="1700" b="1" dirty="0">
                <a:solidFill>
                  <a:schemeClr val="tx1"/>
                </a:solidFill>
              </a:rPr>
              <a:t>–</a:t>
            </a:r>
            <a:r>
              <a:rPr lang="en-US" sz="1700" b="1" dirty="0">
                <a:solidFill>
                  <a:schemeClr val="tx1"/>
                </a:solidFill>
              </a:rPr>
              <a:t> Structuring Options with Anne Corbett</a:t>
            </a:r>
          </a:p>
          <a:p>
            <a:endParaRPr lang="en-US" sz="1700" b="1" dirty="0">
              <a:solidFill>
                <a:schemeClr val="tx1"/>
              </a:solidFill>
            </a:endParaRPr>
          </a:p>
          <a:p>
            <a:r>
              <a:rPr lang="en-US" sz="1700" b="1" dirty="0">
                <a:solidFill>
                  <a:schemeClr val="tx1"/>
                </a:solidFill>
              </a:rPr>
              <a:t>Facilitated Session </a:t>
            </a:r>
            <a:r>
              <a:rPr lang="mr-IN" sz="1700" b="1" dirty="0">
                <a:solidFill>
                  <a:schemeClr val="tx1"/>
                </a:solidFill>
              </a:rPr>
              <a:t>–</a:t>
            </a:r>
            <a:r>
              <a:rPr lang="en-US" sz="1700" b="1" dirty="0">
                <a:solidFill>
                  <a:schemeClr val="tx1"/>
                </a:solidFill>
              </a:rPr>
              <a:t> Considerations for Collaborative Agreement</a:t>
            </a:r>
          </a:p>
          <a:p>
            <a:pPr lvl="1"/>
            <a:r>
              <a:rPr lang="en-US" sz="1700" b="1" dirty="0">
                <a:solidFill>
                  <a:schemeClr val="tx1"/>
                </a:solidFill>
              </a:rPr>
              <a:t>Rise Resources</a:t>
            </a:r>
          </a:p>
          <a:p>
            <a:pPr lvl="1"/>
            <a:r>
              <a:rPr lang="en-US" sz="1700" b="1" dirty="0">
                <a:solidFill>
                  <a:schemeClr val="tx1"/>
                </a:solidFill>
              </a:rPr>
              <a:t>Decision Making/Conflict Resolution/PM/IT/Resource Allocation</a:t>
            </a:r>
          </a:p>
          <a:p>
            <a:pPr lvl="1"/>
            <a:r>
              <a:rPr lang="en-US" sz="1700" b="1" dirty="0">
                <a:solidFill>
                  <a:schemeClr val="tx1"/>
                </a:solidFill>
              </a:rPr>
              <a:t>Agree on Principles/Elements of MOU</a:t>
            </a:r>
          </a:p>
          <a:p>
            <a:pPr lvl="1"/>
            <a:r>
              <a:rPr lang="en-US" sz="1700" b="1" dirty="0">
                <a:solidFill>
                  <a:schemeClr val="tx1"/>
                </a:solidFill>
              </a:rPr>
              <a:t>Confirm Interim Governance Structure</a:t>
            </a:r>
          </a:p>
          <a:p>
            <a:pPr lvl="1"/>
            <a:r>
              <a:rPr lang="en-US" sz="1700" b="1" dirty="0">
                <a:solidFill>
                  <a:schemeClr val="tx1"/>
                </a:solidFill>
              </a:rPr>
              <a:t>Solidify Next Steps</a:t>
            </a:r>
          </a:p>
          <a:p>
            <a:pPr lvl="1"/>
            <a:endParaRPr lang="en-US" b="1" dirty="0">
              <a:solidFill>
                <a:schemeClr val="tx1"/>
              </a:solidFill>
            </a:endParaRPr>
          </a:p>
          <a:p>
            <a:pPr lvl="1"/>
            <a:r>
              <a:rPr lang="en-US" b="1" dirty="0">
                <a:solidFill>
                  <a:schemeClr val="tx1"/>
                </a:solidFill>
              </a:rPr>
              <a:t>Over 650 engagement hours with 50-80 partners over 1 month</a:t>
            </a:r>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2988903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Target Population</a:t>
            </a:r>
          </a:p>
        </p:txBody>
      </p:sp>
      <p:sp>
        <p:nvSpPr>
          <p:cNvPr id="3" name="Content Placeholder 2"/>
          <p:cNvSpPr>
            <a:spLocks noGrp="1"/>
          </p:cNvSpPr>
          <p:nvPr>
            <p:ph idx="1"/>
          </p:nvPr>
        </p:nvSpPr>
        <p:spPr>
          <a:xfrm>
            <a:off x="677334" y="1794829"/>
            <a:ext cx="8596668" cy="3880773"/>
          </a:xfrm>
        </p:spPr>
        <p:txBody>
          <a:bodyPr/>
          <a:lstStyle/>
          <a:p>
            <a:pPr marL="0" lvl="0" indent="0">
              <a:buNone/>
            </a:pPr>
            <a:r>
              <a:rPr lang="en-CA" sz="1700" dirty="0">
                <a:solidFill>
                  <a:schemeClr val="tx1"/>
                </a:solidFill>
              </a:rPr>
              <a:t>The Huron Perth and Area Ontario Health Team will continue to provide full care to the 140,000 residents in their catchment area throughout this process and if accepted as an Ontario Health Team, has also agreed to work together to strengthen efforts around the following three target populations:</a:t>
            </a:r>
          </a:p>
          <a:p>
            <a:pPr lvl="1"/>
            <a:r>
              <a:rPr lang="en-CA" sz="1700" b="1" dirty="0">
                <a:solidFill>
                  <a:schemeClr val="tx1"/>
                </a:solidFill>
              </a:rPr>
              <a:t>Mental Health &amp; Addictions</a:t>
            </a:r>
          </a:p>
          <a:p>
            <a:pPr lvl="1"/>
            <a:r>
              <a:rPr lang="en-CA" sz="1700" b="1" dirty="0">
                <a:solidFill>
                  <a:schemeClr val="tx1"/>
                </a:solidFill>
              </a:rPr>
              <a:t>Palliative</a:t>
            </a:r>
          </a:p>
          <a:p>
            <a:pPr lvl="1"/>
            <a:r>
              <a:rPr lang="en-CA" sz="1700" b="1" dirty="0">
                <a:solidFill>
                  <a:schemeClr val="tx1"/>
                </a:solidFill>
              </a:rPr>
              <a:t>Complex</a:t>
            </a:r>
          </a:p>
          <a:p>
            <a:endParaRPr lang="en-CA" dirty="0"/>
          </a:p>
        </p:txBody>
      </p:sp>
    </p:spTree>
    <p:extLst>
      <p:ext uri="{BB962C8B-B14F-4D97-AF65-F5344CB8AC3E}">
        <p14:creationId xmlns:p14="http://schemas.microsoft.com/office/powerpoint/2010/main" val="3578238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Draft Directional Strategies</a:t>
            </a:r>
          </a:p>
        </p:txBody>
      </p:sp>
      <p:sp>
        <p:nvSpPr>
          <p:cNvPr id="3" name="Content Placeholder 2"/>
          <p:cNvSpPr>
            <a:spLocks noGrp="1"/>
          </p:cNvSpPr>
          <p:nvPr>
            <p:ph idx="1"/>
          </p:nvPr>
        </p:nvSpPr>
        <p:spPr>
          <a:xfrm>
            <a:off x="764420" y="1507446"/>
            <a:ext cx="7891900" cy="4867228"/>
          </a:xfrm>
        </p:spPr>
        <p:txBody>
          <a:bodyPr>
            <a:normAutofit lnSpcReduction="10000"/>
          </a:bodyPr>
          <a:lstStyle/>
          <a:p>
            <a:pPr marL="0" indent="0">
              <a:buNone/>
            </a:pPr>
            <a:r>
              <a:rPr lang="en-CA" b="1" dirty="0">
                <a:solidFill>
                  <a:schemeClr val="tx1"/>
                </a:solidFill>
              </a:rPr>
              <a:t>Vision (Draft)</a:t>
            </a:r>
            <a:endParaRPr lang="en-CA" dirty="0">
              <a:solidFill>
                <a:schemeClr val="tx1"/>
              </a:solidFill>
            </a:endParaRPr>
          </a:p>
          <a:p>
            <a:r>
              <a:rPr lang="en-CA" dirty="0">
                <a:solidFill>
                  <a:schemeClr val="tx1"/>
                </a:solidFill>
              </a:rPr>
              <a:t>A sustainable people-driven system that strives to provide a positive experience for all</a:t>
            </a:r>
          </a:p>
          <a:p>
            <a:pPr marL="0" indent="0">
              <a:buNone/>
            </a:pPr>
            <a:endParaRPr lang="en-CA" dirty="0">
              <a:solidFill>
                <a:schemeClr val="tx1"/>
              </a:solidFill>
            </a:endParaRPr>
          </a:p>
          <a:p>
            <a:pPr marL="0" indent="0">
              <a:buNone/>
            </a:pPr>
            <a:r>
              <a:rPr lang="en-CA" b="1" dirty="0">
                <a:solidFill>
                  <a:schemeClr val="tx1"/>
                </a:solidFill>
              </a:rPr>
              <a:t>Commitments (Draft)</a:t>
            </a:r>
            <a:endParaRPr lang="en-CA" dirty="0">
              <a:solidFill>
                <a:schemeClr val="tx1"/>
              </a:solidFill>
            </a:endParaRPr>
          </a:p>
          <a:p>
            <a:pPr lvl="0"/>
            <a:r>
              <a:rPr lang="en-CA" dirty="0">
                <a:solidFill>
                  <a:schemeClr val="tx1"/>
                </a:solidFill>
              </a:rPr>
              <a:t>We will embrace change to enrich the lives of citizens and put community health outcomes first </a:t>
            </a:r>
          </a:p>
          <a:p>
            <a:pPr lvl="0"/>
            <a:r>
              <a:rPr lang="en-CA" dirty="0">
                <a:solidFill>
                  <a:schemeClr val="tx1"/>
                </a:solidFill>
              </a:rPr>
              <a:t>We will create relationships based on trust and commit organizational resources towards collective improvement</a:t>
            </a:r>
          </a:p>
          <a:p>
            <a:pPr lvl="0"/>
            <a:r>
              <a:rPr lang="en-CA" dirty="0">
                <a:solidFill>
                  <a:schemeClr val="tx1"/>
                </a:solidFill>
              </a:rPr>
              <a:t>We will deliver evidence-based, fiscally responsible and sustainable care</a:t>
            </a:r>
          </a:p>
          <a:p>
            <a:pPr lvl="0"/>
            <a:r>
              <a:rPr lang="en-CA" dirty="0">
                <a:solidFill>
                  <a:schemeClr val="tx1"/>
                </a:solidFill>
              </a:rPr>
              <a:t>We will pursue opportunities to eliminate gaps, duplication and provide seamless care</a:t>
            </a:r>
          </a:p>
          <a:p>
            <a:pPr lvl="0"/>
            <a:r>
              <a:rPr lang="en-CA" dirty="0">
                <a:solidFill>
                  <a:schemeClr val="tx1"/>
                </a:solidFill>
              </a:rPr>
              <a:t>People will partner together for effective decision-making</a:t>
            </a:r>
          </a:p>
          <a:p>
            <a:endParaRPr lang="en-CA" dirty="0"/>
          </a:p>
        </p:txBody>
      </p:sp>
    </p:spTree>
    <p:extLst>
      <p:ext uri="{BB962C8B-B14F-4D97-AF65-F5344CB8AC3E}">
        <p14:creationId xmlns:p14="http://schemas.microsoft.com/office/powerpoint/2010/main" val="5166216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Keys to Success / Principles</a:t>
            </a:r>
          </a:p>
        </p:txBody>
      </p:sp>
      <p:sp>
        <p:nvSpPr>
          <p:cNvPr id="3" name="Content Placeholder 2"/>
          <p:cNvSpPr>
            <a:spLocks noGrp="1"/>
          </p:cNvSpPr>
          <p:nvPr>
            <p:ph idx="1"/>
          </p:nvPr>
        </p:nvSpPr>
        <p:spPr>
          <a:xfrm>
            <a:off x="677334" y="1930400"/>
            <a:ext cx="8596668" cy="3880773"/>
          </a:xfrm>
        </p:spPr>
        <p:txBody>
          <a:bodyPr>
            <a:normAutofit fontScale="92500" lnSpcReduction="20000"/>
          </a:bodyPr>
          <a:lstStyle/>
          <a:p>
            <a:pPr lvl="0"/>
            <a:r>
              <a:rPr lang="en-CA" dirty="0">
                <a:solidFill>
                  <a:schemeClr val="tx1"/>
                </a:solidFill>
              </a:rPr>
              <a:t>OHT governance will include </a:t>
            </a:r>
            <a:r>
              <a:rPr lang="en-CA" u="sng" dirty="0">
                <a:solidFill>
                  <a:schemeClr val="tx1"/>
                </a:solidFill>
              </a:rPr>
              <a:t>Clinical/Physician leadership</a:t>
            </a:r>
            <a:endParaRPr lang="en-CA" dirty="0">
              <a:solidFill>
                <a:schemeClr val="tx1"/>
              </a:solidFill>
            </a:endParaRPr>
          </a:p>
          <a:p>
            <a:pPr lvl="0"/>
            <a:r>
              <a:rPr lang="en-CA" dirty="0">
                <a:solidFill>
                  <a:schemeClr val="tx1"/>
                </a:solidFill>
              </a:rPr>
              <a:t>OHT governance will have </a:t>
            </a:r>
            <a:r>
              <a:rPr lang="en-CA" u="sng" dirty="0">
                <a:solidFill>
                  <a:schemeClr val="tx1"/>
                </a:solidFill>
              </a:rPr>
              <a:t>Patient / Family / Community involvement</a:t>
            </a:r>
            <a:r>
              <a:rPr lang="en-CA" dirty="0">
                <a:solidFill>
                  <a:schemeClr val="tx1"/>
                </a:solidFill>
              </a:rPr>
              <a:t> </a:t>
            </a:r>
          </a:p>
          <a:p>
            <a:pPr lvl="0"/>
            <a:r>
              <a:rPr lang="en-CA" dirty="0">
                <a:solidFill>
                  <a:schemeClr val="tx1"/>
                </a:solidFill>
              </a:rPr>
              <a:t>OHT governance / membership will ensure consideration for: </a:t>
            </a:r>
            <a:r>
              <a:rPr lang="en-CA" u="sng" dirty="0">
                <a:solidFill>
                  <a:schemeClr val="tx1"/>
                </a:solidFill>
              </a:rPr>
              <a:t>skills, geography and sector representation </a:t>
            </a:r>
          </a:p>
          <a:p>
            <a:pPr lvl="0"/>
            <a:r>
              <a:rPr lang="en-CA" dirty="0">
                <a:solidFill>
                  <a:schemeClr val="tx1"/>
                </a:solidFill>
              </a:rPr>
              <a:t>OHT will have a </a:t>
            </a:r>
            <a:r>
              <a:rPr lang="en-CA" u="sng" dirty="0">
                <a:solidFill>
                  <a:schemeClr val="tx1"/>
                </a:solidFill>
              </a:rPr>
              <a:t>unified digital health plan</a:t>
            </a:r>
            <a:r>
              <a:rPr lang="en-CA" dirty="0">
                <a:solidFill>
                  <a:schemeClr val="tx1"/>
                </a:solidFill>
              </a:rPr>
              <a:t> that works from current state</a:t>
            </a:r>
          </a:p>
          <a:p>
            <a:pPr lvl="0"/>
            <a:r>
              <a:rPr lang="en-CA" dirty="0">
                <a:solidFill>
                  <a:schemeClr val="tx1"/>
                </a:solidFill>
              </a:rPr>
              <a:t>OHT will allow organizational </a:t>
            </a:r>
            <a:r>
              <a:rPr lang="en-CA" u="sng" dirty="0">
                <a:solidFill>
                  <a:schemeClr val="tx1"/>
                </a:solidFill>
              </a:rPr>
              <a:t>fundraising</a:t>
            </a:r>
            <a:r>
              <a:rPr lang="en-CA" dirty="0">
                <a:solidFill>
                  <a:schemeClr val="tx1"/>
                </a:solidFill>
              </a:rPr>
              <a:t> to remain in the community</a:t>
            </a:r>
          </a:p>
          <a:p>
            <a:pPr lvl="0"/>
            <a:r>
              <a:rPr lang="en-CA" dirty="0">
                <a:solidFill>
                  <a:schemeClr val="tx1"/>
                </a:solidFill>
              </a:rPr>
              <a:t>OHT will maintain </a:t>
            </a:r>
            <a:r>
              <a:rPr lang="en-CA" u="sng" dirty="0">
                <a:solidFill>
                  <a:schemeClr val="tx1"/>
                </a:solidFill>
              </a:rPr>
              <a:t>status quo funding in Year 1</a:t>
            </a:r>
            <a:r>
              <a:rPr lang="en-CA" dirty="0">
                <a:solidFill>
                  <a:schemeClr val="tx1"/>
                </a:solidFill>
              </a:rPr>
              <a:t> as the team establishes strong decision making, conflict resolution, resource allocation, etc.</a:t>
            </a:r>
          </a:p>
          <a:p>
            <a:pPr lvl="0"/>
            <a:r>
              <a:rPr lang="en-CA" dirty="0">
                <a:solidFill>
                  <a:schemeClr val="tx1"/>
                </a:solidFill>
              </a:rPr>
              <a:t>OHT will have a </a:t>
            </a:r>
            <a:r>
              <a:rPr lang="en-CA" u="sng" dirty="0">
                <a:solidFill>
                  <a:schemeClr val="tx1"/>
                </a:solidFill>
              </a:rPr>
              <a:t>strong communications plan for Year 1+</a:t>
            </a:r>
            <a:r>
              <a:rPr lang="en-CA" dirty="0">
                <a:solidFill>
                  <a:schemeClr val="tx1"/>
                </a:solidFill>
              </a:rPr>
              <a:t> to ensure all organizations are aware of substantives changes across organizations and geographies</a:t>
            </a:r>
          </a:p>
          <a:p>
            <a:pPr lvl="0"/>
            <a:r>
              <a:rPr lang="en-CA" dirty="0">
                <a:solidFill>
                  <a:schemeClr val="tx1"/>
                </a:solidFill>
              </a:rPr>
              <a:t>OHT will include a focus on</a:t>
            </a:r>
            <a:r>
              <a:rPr lang="en-CA" u="sng" dirty="0">
                <a:solidFill>
                  <a:schemeClr val="tx1"/>
                </a:solidFill>
              </a:rPr>
              <a:t> population health management</a:t>
            </a:r>
            <a:endParaRPr lang="en-CA" dirty="0">
              <a:solidFill>
                <a:schemeClr val="tx1"/>
              </a:solidFill>
            </a:endParaRPr>
          </a:p>
          <a:p>
            <a:pPr lvl="0"/>
            <a:r>
              <a:rPr lang="en-CA" dirty="0">
                <a:solidFill>
                  <a:schemeClr val="tx1"/>
                </a:solidFill>
              </a:rPr>
              <a:t>OHT will be </a:t>
            </a:r>
            <a:r>
              <a:rPr lang="en-CA" u="sng" dirty="0">
                <a:solidFill>
                  <a:schemeClr val="tx1"/>
                </a:solidFill>
              </a:rPr>
              <a:t>evidence based and data driven</a:t>
            </a:r>
            <a:endParaRPr lang="en-CA" dirty="0">
              <a:solidFill>
                <a:schemeClr val="tx1"/>
              </a:solidFill>
            </a:endParaRPr>
          </a:p>
          <a:p>
            <a:endParaRPr lang="en-CA" dirty="0"/>
          </a:p>
        </p:txBody>
      </p:sp>
    </p:spTree>
    <p:extLst>
      <p:ext uri="{BB962C8B-B14F-4D97-AF65-F5344CB8AC3E}">
        <p14:creationId xmlns:p14="http://schemas.microsoft.com/office/powerpoint/2010/main" val="97831285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AFHTO slide template" id="{5E986FE9-0CE2-48B2-8E8F-55046C1091C4}" vid="{37469BE7-B1F3-4E95-86EA-71772287518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422</TotalTime>
  <Words>969</Words>
  <Application>Microsoft Office PowerPoint</Application>
  <PresentationFormat>Widescreen</PresentationFormat>
  <Paragraphs>112</Paragraphs>
  <Slides>14</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Arial</vt:lpstr>
      <vt:lpstr>Calibri</vt:lpstr>
      <vt:lpstr>Courier New</vt:lpstr>
      <vt:lpstr>Times New Roman</vt:lpstr>
      <vt:lpstr>Trebuchet MS</vt:lpstr>
      <vt:lpstr>Wingdings 3</vt:lpstr>
      <vt:lpstr>Facet</vt:lpstr>
      <vt:lpstr>Default Design</vt:lpstr>
      <vt:lpstr>Huron Perth &amp; Area Ontario Health Team</vt:lpstr>
      <vt:lpstr>Purpose</vt:lpstr>
      <vt:lpstr>Background</vt:lpstr>
      <vt:lpstr>Full Application </vt:lpstr>
      <vt:lpstr>HP&amp;A OHT Process</vt:lpstr>
      <vt:lpstr>Governance Engagement Sessions</vt:lpstr>
      <vt:lpstr>Target Population</vt:lpstr>
      <vt:lpstr>Draft Directional Strategies</vt:lpstr>
      <vt:lpstr>Keys to Success / Principles</vt:lpstr>
      <vt:lpstr>PowerPoint Presentation</vt:lpstr>
      <vt:lpstr>Ask from Board of Directors</vt:lpstr>
      <vt:lpstr>Challenges / Successes / Next Steps</vt:lpstr>
      <vt:lpstr>Organized Primary Care – The Missing Link? </vt:lpstr>
      <vt:lpstr>OHT 100m Dash – The Race from Shared Leadership to Shared Governance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Huron Perth &amp; Area Ontario Health Team</dc:title>
  <dc:creator>MADELINE.SMITH</dc:creator>
  <cp:lastModifiedBy>Beth MacKinnon</cp:lastModifiedBy>
  <cp:revision>48</cp:revision>
  <dcterms:created xsi:type="dcterms:W3CDTF">2019-09-04T14:37:10Z</dcterms:created>
  <dcterms:modified xsi:type="dcterms:W3CDTF">2019-09-18T18:41:28Z</dcterms:modified>
</cp:coreProperties>
</file>